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1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2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6722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4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316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58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62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0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9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5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5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E5829-7678-4DB3-805E-F13313EF9B0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DD5BDA-7B86-4A3E-B4B6-27577A30B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06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0F6-253F-F35E-A614-330AA22C8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Syntax Lecture: Determiners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E3F0B-89E0-FC2C-CB57-1EA8DC643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March 20, </a:t>
            </a:r>
            <a:r>
              <a:rPr lang="en-US" dirty="0"/>
              <a:t>2024</a:t>
            </a:r>
          </a:p>
          <a:p>
            <a:r>
              <a:rPr lang="en-US" dirty="0"/>
              <a:t>Nathaniel Torres</a:t>
            </a:r>
          </a:p>
          <a:p>
            <a:r>
              <a:rPr lang="en-US" dirty="0"/>
              <a:t>BBN-ANG-251</a:t>
            </a:r>
          </a:p>
        </p:txBody>
      </p:sp>
    </p:spTree>
    <p:extLst>
      <p:ext uri="{BB962C8B-B14F-4D97-AF65-F5344CB8AC3E}">
        <p14:creationId xmlns:p14="http://schemas.microsoft.com/office/powerpoint/2010/main" val="4188360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5C47-2FC7-6EC5-7DB1-8DE0F1723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BB486-C24D-3B35-42CA-73A01B5A8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Demonstratives come in usually three flavors: </a:t>
            </a:r>
            <a:r>
              <a:rPr lang="en-US" i="1" dirty="0"/>
              <a:t>proximal, neutral, distal</a:t>
            </a:r>
            <a:r>
              <a:rPr lang="en-US" dirty="0"/>
              <a:t>.</a:t>
            </a:r>
          </a:p>
          <a:p>
            <a:r>
              <a:rPr lang="en-US" dirty="0"/>
              <a:t>Languages like English and German only have two: the proximal (this/</a:t>
            </a:r>
            <a:r>
              <a:rPr lang="en-US" dirty="0" err="1"/>
              <a:t>dieser</a:t>
            </a:r>
            <a:r>
              <a:rPr lang="en-US" dirty="0"/>
              <a:t>) and distal (that/der).</a:t>
            </a:r>
          </a:p>
          <a:p>
            <a:r>
              <a:rPr lang="en-US" dirty="0"/>
              <a:t>It is typically possible to add adverbs to these elements in order to specify whether distal or proximal is meant: </a:t>
            </a:r>
            <a:r>
              <a:rPr lang="en-US" i="1" dirty="0"/>
              <a:t>this here/that there</a:t>
            </a:r>
            <a:r>
              <a:rPr lang="en-US" dirty="0"/>
              <a:t>.</a:t>
            </a:r>
          </a:p>
          <a:p>
            <a:r>
              <a:rPr lang="en-US" dirty="0"/>
              <a:t>Some languages like Finnish use all three types of demonstratives: </a:t>
            </a:r>
            <a:r>
              <a:rPr lang="en-US" i="1" dirty="0" err="1"/>
              <a:t>tämä</a:t>
            </a:r>
            <a:r>
              <a:rPr lang="en-US" i="1" dirty="0"/>
              <a:t> </a:t>
            </a:r>
            <a:r>
              <a:rPr lang="en-US" dirty="0"/>
              <a:t>(this), </a:t>
            </a:r>
            <a:r>
              <a:rPr lang="en-US" i="1" dirty="0"/>
              <a:t>se </a:t>
            </a:r>
            <a:r>
              <a:rPr lang="en-US" dirty="0"/>
              <a:t>(this/that),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dirty="0"/>
              <a:t>(that over there).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7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326EA-77B2-0165-183D-8BDFE581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Demonstratives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17D1B-4B2A-107B-3D56-8ED6B332A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Demonstratives, despite being determiners are not like articles or even possessives, in that they do not occupy the head position of a determiner phrase (DP).</a:t>
            </a:r>
          </a:p>
          <a:p>
            <a:r>
              <a:rPr lang="en-US" dirty="0"/>
              <a:t>They will usually occupy a specifier position, either in the DP or in the NP, depending on which language is being discussed.</a:t>
            </a:r>
          </a:p>
          <a:p>
            <a:r>
              <a:rPr lang="en-US" dirty="0"/>
              <a:t>With respect to properties, they are also different cross-linguistically as in some languages, demonstratives agree with the head nouns, and in others they don’t.</a:t>
            </a:r>
          </a:p>
        </p:txBody>
      </p:sp>
    </p:spTree>
    <p:extLst>
      <p:ext uri="{BB962C8B-B14F-4D97-AF65-F5344CB8AC3E}">
        <p14:creationId xmlns:p14="http://schemas.microsoft.com/office/powerpoint/2010/main" val="295742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C1FA-0E6A-6311-0EC3-591B4E02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69277-ED52-BADD-0DD1-031CE939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more robust category compared to demonstratives.</a:t>
            </a:r>
          </a:p>
          <a:p>
            <a:r>
              <a:rPr lang="en-US" dirty="0"/>
              <a:t>Quantifiers are usually analyzed as heads of their own phrases, so QP.</a:t>
            </a:r>
          </a:p>
          <a:p>
            <a:r>
              <a:rPr lang="en-US" dirty="0"/>
              <a:t>Quantifiers include words like </a:t>
            </a:r>
            <a:r>
              <a:rPr lang="en-US" i="1" dirty="0"/>
              <a:t>many, some, few, several, etc.</a:t>
            </a:r>
          </a:p>
          <a:p>
            <a:r>
              <a:rPr lang="en-US" dirty="0"/>
              <a:t>Quantifiers have special properties tied to their meanings.</a:t>
            </a:r>
          </a:p>
        </p:txBody>
      </p:sp>
    </p:spTree>
    <p:extLst>
      <p:ext uri="{BB962C8B-B14F-4D97-AF65-F5344CB8AC3E}">
        <p14:creationId xmlns:p14="http://schemas.microsoft.com/office/powerpoint/2010/main" val="89174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7561B-600F-D2A9-6866-062961F5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DE63A-460F-F92A-A3CD-FCCD55A56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very important property of quantifiers is known as scope.</a:t>
            </a:r>
          </a:p>
          <a:p>
            <a:r>
              <a:rPr lang="en-US" dirty="0"/>
              <a:t>Scope changes possible interpretations of a clause.</a:t>
            </a:r>
          </a:p>
          <a:p>
            <a:r>
              <a:rPr lang="en-US" dirty="0"/>
              <a:t>There are two kinds of scope: high scope and low scope. </a:t>
            </a:r>
          </a:p>
          <a:p>
            <a:r>
              <a:rPr lang="en-US" dirty="0"/>
              <a:t>For this, let us consider some of the </a:t>
            </a:r>
            <a:r>
              <a:rPr lang="en-US" b="1" dirty="0"/>
              <a:t>universal quantifiers</a:t>
            </a:r>
            <a:r>
              <a:rPr lang="en-US" dirty="0"/>
              <a:t>, namely, </a:t>
            </a:r>
            <a:r>
              <a:rPr lang="en-US" i="1" dirty="0"/>
              <a:t>every </a:t>
            </a:r>
            <a:r>
              <a:rPr lang="en-US" dirty="0"/>
              <a:t>and </a:t>
            </a:r>
            <a:r>
              <a:rPr lang="en-US" i="1" dirty="0"/>
              <a:t>all</a:t>
            </a:r>
            <a:r>
              <a:rPr lang="en-US" dirty="0"/>
              <a:t>.</a:t>
            </a:r>
          </a:p>
          <a:p>
            <a:r>
              <a:rPr lang="en-US" dirty="0"/>
              <a:t>Think about what these words mean. Consider: </a:t>
            </a:r>
            <a:r>
              <a:rPr lang="en-US" i="1" dirty="0"/>
              <a:t>Everyone dances</a:t>
            </a:r>
            <a:r>
              <a:rPr lang="en-US" dirty="0"/>
              <a:t>.</a:t>
            </a:r>
          </a:p>
          <a:p>
            <a:r>
              <a:rPr lang="en-US" dirty="0"/>
              <a:t>This means that for every person </a:t>
            </a:r>
            <a:r>
              <a:rPr lang="en-US" i="1" dirty="0"/>
              <a:t>x </a:t>
            </a:r>
            <a:r>
              <a:rPr lang="en-US" dirty="0"/>
              <a:t>(or for all x, where x is a person), it is true that this person dances.</a:t>
            </a:r>
          </a:p>
          <a:p>
            <a:r>
              <a:rPr lang="en-US" dirty="0"/>
              <a:t>In this case, </a:t>
            </a:r>
            <a:r>
              <a:rPr lang="en-US" i="1" dirty="0"/>
              <a:t>every </a:t>
            </a:r>
            <a:r>
              <a:rPr lang="en-US" dirty="0"/>
              <a:t>holds scope over </a:t>
            </a:r>
            <a:r>
              <a:rPr lang="en-US" i="1" dirty="0"/>
              <a:t>one </a:t>
            </a:r>
            <a:r>
              <a:rPr lang="en-US" dirty="0"/>
              <a:t>(in the compound).</a:t>
            </a:r>
          </a:p>
          <a:p>
            <a:r>
              <a:rPr lang="en-US" dirty="0"/>
              <a:t>What if we add more than one quantifier?</a:t>
            </a:r>
          </a:p>
        </p:txBody>
      </p:sp>
    </p:spTree>
    <p:extLst>
      <p:ext uri="{BB962C8B-B14F-4D97-AF65-F5344CB8AC3E}">
        <p14:creationId xmlns:p14="http://schemas.microsoft.com/office/powerpoint/2010/main" val="2221732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0339-793E-AFA6-6224-4D0EBB5F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0804F-AE97-DE04-1450-8FFBE175B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r>
              <a:rPr lang="en-US" i="1" dirty="0"/>
              <a:t>Every boy likes some girl.</a:t>
            </a:r>
          </a:p>
          <a:p>
            <a:r>
              <a:rPr lang="en-US" dirty="0"/>
              <a:t>The quantifiers in this sentence are of course </a:t>
            </a:r>
            <a:r>
              <a:rPr lang="en-US" i="1" dirty="0"/>
              <a:t>every </a:t>
            </a:r>
            <a:r>
              <a:rPr lang="en-US" dirty="0"/>
              <a:t>and </a:t>
            </a:r>
            <a:r>
              <a:rPr lang="en-US" i="1" dirty="0"/>
              <a:t>some</a:t>
            </a:r>
            <a:r>
              <a:rPr lang="en-US" dirty="0"/>
              <a:t>.</a:t>
            </a:r>
          </a:p>
          <a:p>
            <a:r>
              <a:rPr lang="en-US" dirty="0"/>
              <a:t>This sentence is ambiguous because there is more than one interpretation.</a:t>
            </a:r>
          </a:p>
          <a:p>
            <a:r>
              <a:rPr lang="en-US" dirty="0"/>
              <a:t>It can either mean that for every boy it is true that they each like a unique, separate girl, </a:t>
            </a:r>
            <a:r>
              <a:rPr lang="en-US" i="1" dirty="0"/>
              <a:t>or </a:t>
            </a:r>
            <a:r>
              <a:rPr lang="en-US" dirty="0"/>
              <a:t>for every boy it is true that they like the same girl.</a:t>
            </a:r>
          </a:p>
        </p:txBody>
      </p:sp>
    </p:spTree>
    <p:extLst>
      <p:ext uri="{BB962C8B-B14F-4D97-AF65-F5344CB8AC3E}">
        <p14:creationId xmlns:p14="http://schemas.microsoft.com/office/powerpoint/2010/main" val="321757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2A7E-66BC-342D-D814-1DB9C787D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(cont.)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38532-D6D0-201E-3DFF-BEC41030F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Formally, this can be captured with the following definitions:</a:t>
            </a:r>
          </a:p>
          <a:p>
            <a:r>
              <a:rPr lang="en-US" dirty="0"/>
              <a:t>For every boy </a:t>
            </a:r>
            <a:r>
              <a:rPr lang="en-US" i="1" dirty="0"/>
              <a:t>x</a:t>
            </a:r>
            <a:r>
              <a:rPr lang="en-US" dirty="0"/>
              <a:t>, there is some girl </a:t>
            </a:r>
            <a:r>
              <a:rPr lang="en-US" i="1" dirty="0"/>
              <a:t>y</a:t>
            </a:r>
            <a:r>
              <a:rPr lang="en-US" dirty="0"/>
              <a:t>, where </a:t>
            </a:r>
            <a:r>
              <a:rPr lang="en-US" i="1" dirty="0"/>
              <a:t>x </a:t>
            </a:r>
            <a:r>
              <a:rPr lang="en-US" dirty="0"/>
              <a:t>likes </a:t>
            </a:r>
            <a:r>
              <a:rPr lang="en-US" i="1" dirty="0"/>
              <a:t>y</a:t>
            </a:r>
            <a:r>
              <a:rPr lang="en-US" dirty="0"/>
              <a:t>.</a:t>
            </a:r>
          </a:p>
          <a:p>
            <a:r>
              <a:rPr lang="en-US" dirty="0"/>
              <a:t>For some girl </a:t>
            </a:r>
            <a:r>
              <a:rPr lang="en-US" i="1" dirty="0"/>
              <a:t>y</a:t>
            </a:r>
            <a:r>
              <a:rPr lang="en-US" dirty="0"/>
              <a:t>, every boy </a:t>
            </a:r>
            <a:r>
              <a:rPr lang="en-US" i="1" dirty="0"/>
              <a:t>x </a:t>
            </a:r>
            <a:r>
              <a:rPr lang="en-US" dirty="0"/>
              <a:t>likes </a:t>
            </a:r>
            <a:r>
              <a:rPr lang="en-US" i="1" dirty="0"/>
              <a:t>y</a:t>
            </a:r>
            <a:r>
              <a:rPr lang="en-US" dirty="0"/>
              <a:t>.</a:t>
            </a:r>
          </a:p>
          <a:p>
            <a:r>
              <a:rPr lang="en-US" dirty="0"/>
              <a:t>The first definition above is an example of what is called </a:t>
            </a:r>
            <a:r>
              <a:rPr lang="en-US" b="1" dirty="0"/>
              <a:t>wide scope</a:t>
            </a:r>
            <a:r>
              <a:rPr lang="en-US" dirty="0"/>
              <a:t>.</a:t>
            </a:r>
          </a:p>
          <a:p>
            <a:r>
              <a:rPr lang="en-US" dirty="0"/>
              <a:t>The second definition is what is called </a:t>
            </a:r>
            <a:r>
              <a:rPr lang="en-US" b="1" dirty="0"/>
              <a:t>narrow scope</a:t>
            </a:r>
            <a:r>
              <a:rPr lang="en-US" dirty="0"/>
              <a:t>. </a:t>
            </a:r>
          </a:p>
          <a:p>
            <a:r>
              <a:rPr lang="en-US" dirty="0"/>
              <a:t>The difference in the two meanings has to do with a movement operation.</a:t>
            </a:r>
          </a:p>
          <a:p>
            <a:r>
              <a:rPr lang="en-US" dirty="0"/>
              <a:t>What happens in the narrow scope definition is that the QP </a:t>
            </a:r>
            <a:r>
              <a:rPr lang="en-US" i="1" dirty="0"/>
              <a:t>some girl </a:t>
            </a:r>
            <a:r>
              <a:rPr lang="en-US" dirty="0"/>
              <a:t>raises over the QP </a:t>
            </a:r>
            <a:r>
              <a:rPr lang="en-US" i="1" dirty="0"/>
              <a:t>every boy.</a:t>
            </a:r>
          </a:p>
          <a:p>
            <a:r>
              <a:rPr lang="en-US" dirty="0"/>
              <a:t>This is a very important syntactic operation theoretically and practically in the semanto-syntactic interface.</a:t>
            </a:r>
          </a:p>
        </p:txBody>
      </p:sp>
    </p:spTree>
    <p:extLst>
      <p:ext uri="{BB962C8B-B14F-4D97-AF65-F5344CB8AC3E}">
        <p14:creationId xmlns:p14="http://schemas.microsoft.com/office/powerpoint/2010/main" val="2955968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B4DB-B528-3184-8675-7F34479D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C0A98-8DAF-C294-57D4-B4EF7B92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Determine whether the following possessives are pronominal or adjectival:</a:t>
            </a:r>
          </a:p>
          <a:p>
            <a:r>
              <a:rPr lang="en-US" dirty="0"/>
              <a:t>Those books are mine.</a:t>
            </a:r>
          </a:p>
          <a:p>
            <a:r>
              <a:rPr lang="en-US" dirty="0"/>
              <a:t>That is your dog.</a:t>
            </a:r>
          </a:p>
          <a:p>
            <a:r>
              <a:rPr lang="en-US" dirty="0"/>
              <a:t>Se on                 </a:t>
            </a:r>
            <a:r>
              <a:rPr lang="en-US" dirty="0" err="1"/>
              <a:t>minun</a:t>
            </a:r>
            <a:r>
              <a:rPr lang="en-US" dirty="0"/>
              <a:t>   </a:t>
            </a:r>
            <a:r>
              <a:rPr lang="en-US" dirty="0" err="1"/>
              <a:t>koira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it  be.3SG.PRS   </a:t>
            </a:r>
            <a:r>
              <a:rPr lang="en-US" dirty="0" err="1"/>
              <a:t>my.GEN</a:t>
            </a:r>
            <a:r>
              <a:rPr lang="en-US" dirty="0"/>
              <a:t> </a:t>
            </a:r>
            <a:r>
              <a:rPr lang="en-US" dirty="0" err="1"/>
              <a:t>dog.NOM</a:t>
            </a:r>
            <a:r>
              <a:rPr lang="en-US" dirty="0"/>
              <a:t>		(Finnish)</a:t>
            </a:r>
          </a:p>
          <a:p>
            <a:pPr marL="0" indent="0">
              <a:buNone/>
            </a:pPr>
            <a:r>
              <a:rPr lang="en-US" dirty="0"/>
              <a:t>    ‘It (That) is my dog.’</a:t>
            </a:r>
          </a:p>
          <a:p>
            <a:r>
              <a:rPr lang="en-US" dirty="0"/>
              <a:t>Das   war </a:t>
            </a:r>
            <a:r>
              <a:rPr lang="en-US" dirty="0" err="1"/>
              <a:t>meine</a:t>
            </a:r>
            <a:r>
              <a:rPr lang="en-US" dirty="0"/>
              <a:t>   </a:t>
            </a:r>
            <a:r>
              <a:rPr lang="en-US" dirty="0" err="1"/>
              <a:t>Schwester</a:t>
            </a:r>
            <a:r>
              <a:rPr lang="en-US" dirty="0"/>
              <a:t>, die           </a:t>
            </a:r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Kaffee</a:t>
            </a:r>
            <a:r>
              <a:rPr lang="en-US" dirty="0"/>
              <a:t>         </a:t>
            </a:r>
            <a:r>
              <a:rPr lang="en-US" dirty="0" err="1"/>
              <a:t>gemacht</a:t>
            </a:r>
            <a:r>
              <a:rPr lang="en-US" dirty="0"/>
              <a:t> hat.</a:t>
            </a:r>
          </a:p>
          <a:p>
            <a:pPr marL="0" indent="0">
              <a:buNone/>
            </a:pPr>
            <a:r>
              <a:rPr lang="en-US" dirty="0"/>
              <a:t>     that  was </a:t>
            </a:r>
            <a:r>
              <a:rPr lang="en-US" dirty="0" err="1"/>
              <a:t>my.FEM</a:t>
            </a:r>
            <a:r>
              <a:rPr lang="en-US" dirty="0"/>
              <a:t> </a:t>
            </a:r>
            <a:r>
              <a:rPr lang="en-US" dirty="0" err="1"/>
              <a:t>sister.FEM</a:t>
            </a:r>
            <a:r>
              <a:rPr lang="en-US" dirty="0"/>
              <a:t>  </a:t>
            </a:r>
            <a:r>
              <a:rPr lang="en-US" dirty="0" err="1"/>
              <a:t>who.FEM</a:t>
            </a:r>
            <a:r>
              <a:rPr lang="en-US" dirty="0"/>
              <a:t>  </a:t>
            </a:r>
            <a:r>
              <a:rPr lang="en-US" dirty="0" err="1"/>
              <a:t>my.ACC</a:t>
            </a:r>
            <a:r>
              <a:rPr lang="en-US" dirty="0"/>
              <a:t>  </a:t>
            </a:r>
            <a:r>
              <a:rPr lang="en-US" dirty="0" err="1"/>
              <a:t>coffee.ACC</a:t>
            </a:r>
            <a:r>
              <a:rPr lang="en-US" dirty="0"/>
              <a:t> made      has</a:t>
            </a:r>
          </a:p>
          <a:p>
            <a:pPr marL="0" indent="0">
              <a:buNone/>
            </a:pPr>
            <a:r>
              <a:rPr lang="en-US" dirty="0"/>
              <a:t>    ‘It was my sister who made my coffee.’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363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43F-91BA-20D8-E970-384228A0F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D8FAC-ADFC-0B8A-E9C4-0FBBAA88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whether the following has wide scope, narrow scope, or both:</a:t>
            </a:r>
          </a:p>
          <a:p>
            <a:r>
              <a:rPr lang="en-US" dirty="0"/>
              <a:t>All the students ate pizza for lunch.</a:t>
            </a:r>
          </a:p>
          <a:p>
            <a:r>
              <a:rPr lang="en-US" dirty="0"/>
              <a:t>Every student did some project for the class.</a:t>
            </a:r>
          </a:p>
          <a:p>
            <a:r>
              <a:rPr lang="en-US" dirty="0"/>
              <a:t>Two girls did every task the teacher asked of </a:t>
            </a:r>
            <a:r>
              <a:rPr lang="en-US"/>
              <a:t>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0F3D-A22A-B31F-8379-37BFAF5C1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F23E6-F77B-381C-BF17-F6F5CB819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Determiners are a broad class of lexical items that can refer to other categories of words.</a:t>
            </a:r>
          </a:p>
          <a:p>
            <a:r>
              <a:rPr lang="en-US" dirty="0"/>
              <a:t>There is the D category which typically refers to articles in languages that have them.</a:t>
            </a:r>
          </a:p>
          <a:p>
            <a:r>
              <a:rPr lang="en-US" dirty="0"/>
              <a:t>There is the Q category which refers to quantifiers.</a:t>
            </a:r>
          </a:p>
          <a:p>
            <a:r>
              <a:rPr lang="en-US" dirty="0"/>
              <a:t>There is the Dem category which refers to demonstratives.</a:t>
            </a:r>
          </a:p>
          <a:p>
            <a:r>
              <a:rPr lang="en-US" dirty="0"/>
              <a:t>There are also possessives (whose distribution and category will differ cross-linguistically).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9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92F3-CBF6-7155-581C-59FEE669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AE20-E1CF-C2B8-348F-EDD9995E6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Determiners essentially “pick out” a noun from a larger context.</a:t>
            </a:r>
          </a:p>
          <a:p>
            <a:r>
              <a:rPr lang="en-US" dirty="0"/>
              <a:t>In less simplistic terms, they semantically pick out a subset of a larger set.</a:t>
            </a:r>
          </a:p>
          <a:p>
            <a:r>
              <a:rPr lang="en-US" dirty="0"/>
              <a:t>This subset may contain one element, or it may contain more than one member.</a:t>
            </a:r>
          </a:p>
          <a:p>
            <a:r>
              <a:rPr lang="en-US" dirty="0"/>
              <a:t>Regardless, they are parts of a larger grouping of elements.</a:t>
            </a:r>
          </a:p>
          <a:p>
            <a:r>
              <a:rPr lang="en-US" dirty="0"/>
              <a:t>These elements are typically associated with a property called </a:t>
            </a:r>
            <a:r>
              <a:rPr lang="en-US" b="1" dirty="0"/>
              <a:t>definiteness</a:t>
            </a:r>
            <a:r>
              <a:rPr lang="en-US" dirty="0"/>
              <a:t>, which means that, as a concept, they are concrete.</a:t>
            </a:r>
          </a:p>
          <a:p>
            <a:r>
              <a:rPr lang="en-US" dirty="0"/>
              <a:t>This means that the noun(s) being modified by a determiner is contextually specific.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1BBE-329A-5FD2-58F5-12FFDBB1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A3989-25F4-EC88-0820-8E043690B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Articles are not ubiquitous cross-linguistically.</a:t>
            </a:r>
          </a:p>
          <a:p>
            <a:r>
              <a:rPr lang="en-US" dirty="0"/>
              <a:t>For the languages that do have articles, their distribution is not the same.</a:t>
            </a:r>
          </a:p>
          <a:p>
            <a:r>
              <a:rPr lang="en-US" dirty="0"/>
              <a:t>There are languages that use articles before the noun, and there are those that use articles after the noun as suffixes.</a:t>
            </a:r>
          </a:p>
          <a:p>
            <a:r>
              <a:rPr lang="en-US" dirty="0"/>
              <a:t>Languages that place articles before the noun are languages like English, Hungarian, German, Arabic, Spanish, French, etc.</a:t>
            </a:r>
          </a:p>
          <a:p>
            <a:r>
              <a:rPr lang="en-US" dirty="0"/>
              <a:t>Languages that place articles after the noun include those like Swedish, Norwegian, Romanian, Bulgarian, among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4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40D4-2AEB-3F75-D5A5-73F916DF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Pre-Nominal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98890-1AD7-6D74-9F2E-05C80CC62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these kinds of languages the article always comes before the noun with no exceptions:</a:t>
            </a:r>
          </a:p>
          <a:p>
            <a:r>
              <a:rPr lang="en-US" dirty="0"/>
              <a:t>The cat/ *cat the</a:t>
            </a:r>
          </a:p>
          <a:p>
            <a:r>
              <a:rPr lang="en-US" dirty="0"/>
              <a:t>Any other lexical content that appears within the larger phrase typically comes </a:t>
            </a:r>
            <a:r>
              <a:rPr lang="en-US" i="1" dirty="0"/>
              <a:t>after </a:t>
            </a:r>
            <a:r>
              <a:rPr lang="en-US" dirty="0"/>
              <a:t>the noun.</a:t>
            </a:r>
          </a:p>
          <a:p>
            <a:r>
              <a:rPr lang="en-US" dirty="0"/>
              <a:t>The big silly orange cat/ *the cat big silly orange</a:t>
            </a:r>
          </a:p>
          <a:p>
            <a:r>
              <a:rPr lang="en-US" dirty="0"/>
              <a:t>The takeaway here is that the article (i.e., the determiner) appears as the first element in the phrase in these kinds of languages.</a:t>
            </a:r>
            <a:endParaRPr lang="ro-RO" dirty="0"/>
          </a:p>
          <a:p>
            <a:r>
              <a:rPr lang="ro-RO" dirty="0"/>
              <a:t>There are languages like the Romance languages where this is not the case, and modifiers will come </a:t>
            </a:r>
            <a:r>
              <a:rPr lang="ro-RO" i="1" dirty="0"/>
              <a:t>after </a:t>
            </a:r>
            <a:r>
              <a:rPr lang="ro-RO" dirty="0"/>
              <a:t>the noun, even though the article comes before it:</a:t>
            </a:r>
          </a:p>
          <a:p>
            <a:r>
              <a:rPr lang="en-US" i="1" dirty="0"/>
              <a:t>Les </a:t>
            </a:r>
            <a:r>
              <a:rPr lang="fr-CA" i="1" dirty="0"/>
              <a:t>plus</a:t>
            </a:r>
            <a:r>
              <a:rPr lang="en-US" i="1" dirty="0"/>
              <a:t>   belles        filles </a:t>
            </a:r>
            <a:r>
              <a:rPr lang="en-US" i="1" dirty="0" err="1"/>
              <a:t>brunes</a:t>
            </a:r>
            <a:r>
              <a:rPr lang="en-US" i="1" dirty="0"/>
              <a:t>           </a:t>
            </a:r>
            <a:r>
              <a:rPr lang="ro-RO" i="1" dirty="0"/>
              <a:t>    </a:t>
            </a:r>
            <a:r>
              <a:rPr lang="en-US" i="1" dirty="0"/>
              <a:t>et      </a:t>
            </a:r>
            <a:r>
              <a:rPr lang="fr-CA" i="1" dirty="0"/>
              <a:t>français</a:t>
            </a:r>
            <a:r>
              <a:rPr lang="en-US" i="1" dirty="0"/>
              <a:t>es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the most beautiful girls  brown-haired  and    French</a:t>
            </a:r>
          </a:p>
          <a:p>
            <a:pPr marL="0" indent="0">
              <a:buNone/>
            </a:pPr>
            <a:r>
              <a:rPr lang="en-US" i="1" dirty="0"/>
              <a:t>     ‘</a:t>
            </a:r>
            <a:r>
              <a:rPr lang="en-US" dirty="0"/>
              <a:t>the most beautiful brown-haired French girls’</a:t>
            </a:r>
            <a:r>
              <a:rPr lang="ro-RO" dirty="0"/>
              <a:t>  (French)</a:t>
            </a:r>
          </a:p>
          <a:p>
            <a:r>
              <a:rPr lang="ro-RO" dirty="0"/>
              <a:t>Note: In Romance languages like French and Spanish, there is a small category of adjectives that must appear pre-nominally. The rest </a:t>
            </a:r>
            <a:r>
              <a:rPr lang="ro-RO" i="1" dirty="0"/>
              <a:t>must </a:t>
            </a:r>
            <a:r>
              <a:rPr lang="ro-RO" dirty="0"/>
              <a:t>appear after the noun.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6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B23DD-73C5-BBEF-CAA6-74D515EB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Post-Nominal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2758B-0D32-0814-C122-8272857E0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these languages, the article will appear as a suffix on the noun.</a:t>
            </a:r>
          </a:p>
          <a:p>
            <a:r>
              <a:rPr lang="en-US" i="1" dirty="0"/>
              <a:t>fat</a:t>
            </a:r>
            <a:r>
              <a:rPr lang="ro-RO" i="1" dirty="0"/>
              <a:t>ă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ro-RO" dirty="0"/>
              <a:t>girl</a:t>
            </a:r>
            <a:r>
              <a:rPr lang="en-US" dirty="0"/>
              <a:t> (</a:t>
            </a:r>
            <a:r>
              <a:rPr lang="ro-RO" dirty="0"/>
              <a:t>Romanian</a:t>
            </a:r>
            <a:r>
              <a:rPr lang="en-US" dirty="0"/>
              <a:t>)</a:t>
            </a:r>
          </a:p>
          <a:p>
            <a:r>
              <a:rPr lang="ro-RO" i="1" dirty="0"/>
              <a:t>Fat</a:t>
            </a:r>
            <a:r>
              <a:rPr lang="en-US" i="1" dirty="0"/>
              <a:t>-</a:t>
            </a:r>
            <a:r>
              <a:rPr lang="ro-RO" i="1" dirty="0"/>
              <a:t>a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ro-RO" dirty="0"/>
              <a:t>girl</a:t>
            </a:r>
            <a:r>
              <a:rPr lang="en-US" dirty="0"/>
              <a:t>-</a:t>
            </a:r>
            <a:r>
              <a:rPr lang="ro-RO" dirty="0"/>
              <a:t>THE</a:t>
            </a:r>
            <a:r>
              <a:rPr lang="en-US" dirty="0"/>
              <a:t> (</a:t>
            </a:r>
            <a:r>
              <a:rPr lang="ro-RO" dirty="0"/>
              <a:t>Romanian</a:t>
            </a:r>
            <a:r>
              <a:rPr lang="en-US" dirty="0"/>
              <a:t>)</a:t>
            </a:r>
            <a:endParaRPr lang="ro-RO" dirty="0"/>
          </a:p>
          <a:p>
            <a:r>
              <a:rPr lang="ro-RO" dirty="0"/>
              <a:t>As one might expect, any modifying adjectives in these languages will come after the noun:</a:t>
            </a:r>
          </a:p>
          <a:p>
            <a:r>
              <a:rPr lang="en-US" i="1" dirty="0"/>
              <a:t>Fat-a</a:t>
            </a:r>
            <a:r>
              <a:rPr lang="ro-RO" i="1" dirty="0"/>
              <a:t>        frumoasă, deșteaptă și     înaltă</a:t>
            </a:r>
          </a:p>
          <a:p>
            <a:pPr marL="0" indent="0">
              <a:buNone/>
            </a:pPr>
            <a:r>
              <a:rPr lang="ro-RO" i="1" dirty="0"/>
              <a:t>   </a:t>
            </a:r>
            <a:r>
              <a:rPr lang="ro-RO" dirty="0"/>
              <a:t>girl-THE   beautiful   smart        and  tall</a:t>
            </a:r>
          </a:p>
          <a:p>
            <a:pPr marL="0" indent="0">
              <a:buNone/>
            </a:pPr>
            <a:r>
              <a:rPr lang="ro-RO" i="1" dirty="0"/>
              <a:t>     </a:t>
            </a:r>
            <a:r>
              <a:rPr lang="en-US" dirty="0"/>
              <a:t>‘the tall, smart and beautiful girl’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0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51FF2-9407-28C8-8805-58D362FB7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An exception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F953D-7256-EBAA-75AB-6DC818C4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Scandinvian languages like other Germanic languages place adjectives </a:t>
            </a:r>
            <a:r>
              <a:rPr lang="ro-RO" i="1" dirty="0"/>
              <a:t>before </a:t>
            </a:r>
            <a:r>
              <a:rPr lang="ro-RO" dirty="0"/>
              <a:t>the noun, but their articles are post-nominal. </a:t>
            </a:r>
          </a:p>
          <a:p>
            <a:r>
              <a:rPr lang="ro-RO" dirty="0"/>
              <a:t>In languages like this, often a so-called </a:t>
            </a:r>
            <a:r>
              <a:rPr lang="en-US" dirty="0"/>
              <a:t>“double determinative” construction is used where the article is paired up with a demonstrative:</a:t>
            </a:r>
          </a:p>
          <a:p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hus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a    house (Swedish)</a:t>
            </a:r>
          </a:p>
          <a:p>
            <a:r>
              <a:rPr lang="en-US" dirty="0"/>
              <a:t>Hus-et</a:t>
            </a:r>
          </a:p>
          <a:p>
            <a:pPr marL="0" indent="0">
              <a:buNone/>
            </a:pPr>
            <a:r>
              <a:rPr lang="en-US" dirty="0"/>
              <a:t>   house-THE (Swedish)</a:t>
            </a:r>
          </a:p>
          <a:p>
            <a:r>
              <a:rPr lang="en-US" dirty="0"/>
              <a:t>But:</a:t>
            </a:r>
          </a:p>
          <a:p>
            <a:r>
              <a:rPr lang="en-US" dirty="0"/>
              <a:t>Det  </a:t>
            </a:r>
            <a:r>
              <a:rPr lang="en-US" dirty="0" err="1"/>
              <a:t>stora</a:t>
            </a:r>
            <a:r>
              <a:rPr lang="en-US" dirty="0"/>
              <a:t> gr</a:t>
            </a:r>
            <a:r>
              <a:rPr lang="sv-SE" dirty="0"/>
              <a:t>öna </a:t>
            </a:r>
            <a:r>
              <a:rPr lang="en-US" dirty="0" err="1"/>
              <a:t>hus</a:t>
            </a:r>
            <a:r>
              <a:rPr lang="en-US" dirty="0"/>
              <a:t>-et</a:t>
            </a:r>
          </a:p>
          <a:p>
            <a:pPr marL="0" indent="0">
              <a:buNone/>
            </a:pPr>
            <a:r>
              <a:rPr lang="en-US" dirty="0"/>
              <a:t>   DEM big   green house-THE</a:t>
            </a:r>
          </a:p>
          <a:p>
            <a:pPr marL="0" indent="0">
              <a:buNone/>
            </a:pPr>
            <a:r>
              <a:rPr lang="en-US" dirty="0"/>
              <a:t>  ‘the big green house’</a:t>
            </a:r>
          </a:p>
        </p:txBody>
      </p:sp>
    </p:spTree>
    <p:extLst>
      <p:ext uri="{BB962C8B-B14F-4D97-AF65-F5344CB8AC3E}">
        <p14:creationId xmlns:p14="http://schemas.microsoft.com/office/powerpoint/2010/main" val="365166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CDF1-E359-7396-1E4D-ABAD7F85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5DD96-E451-B614-ABED-4A8DD6065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Languages differ on the categorization and distribution of possessives.</a:t>
            </a:r>
          </a:p>
          <a:p>
            <a:r>
              <a:rPr lang="en-US" dirty="0"/>
              <a:t>These are words like English </a:t>
            </a:r>
            <a:r>
              <a:rPr lang="en-US" i="1" dirty="0"/>
              <a:t>my, your, his, her, etc.</a:t>
            </a:r>
          </a:p>
          <a:p>
            <a:r>
              <a:rPr lang="en-US" dirty="0"/>
              <a:t>In the case of English, these words are usually treated as D’s.</a:t>
            </a:r>
          </a:p>
          <a:p>
            <a:r>
              <a:rPr lang="en-US" dirty="0"/>
              <a:t>That is to say that they are functionally like articles.</a:t>
            </a:r>
          </a:p>
          <a:p>
            <a:r>
              <a:rPr lang="en-US" dirty="0"/>
              <a:t>These kinds of possessives are called </a:t>
            </a:r>
            <a:r>
              <a:rPr lang="en-US" b="1" dirty="0"/>
              <a:t>possessive pronouns</a:t>
            </a:r>
            <a:r>
              <a:rPr lang="en-US" dirty="0"/>
              <a:t>.</a:t>
            </a:r>
          </a:p>
          <a:p>
            <a:r>
              <a:rPr lang="en-US" dirty="0"/>
              <a:t>The way that we know this is the case is that they cannot co-occur with the article.</a:t>
            </a:r>
          </a:p>
          <a:p>
            <a:r>
              <a:rPr lang="en-US" dirty="0"/>
              <a:t>My cat/ *the my cat</a:t>
            </a:r>
          </a:p>
        </p:txBody>
      </p:sp>
    </p:spTree>
    <p:extLst>
      <p:ext uri="{BB962C8B-B14F-4D97-AF65-F5344CB8AC3E}">
        <p14:creationId xmlns:p14="http://schemas.microsoft.com/office/powerpoint/2010/main" val="309311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666F-E4B2-6560-7C07-FB3C4039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0C1EE-F6E3-8D0C-1CF8-23732D93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other languages, this is not necessarily the case as the behavior of possessives differs.</a:t>
            </a:r>
          </a:p>
          <a:p>
            <a:r>
              <a:rPr lang="en-US" dirty="0"/>
              <a:t>Most obviously, they differ in that they show </a:t>
            </a:r>
            <a:r>
              <a:rPr lang="en-US" b="1" dirty="0"/>
              <a:t>agreement </a:t>
            </a:r>
            <a:r>
              <a:rPr lang="en-US" dirty="0"/>
              <a:t>with the head noun in terms of case, gender, and number.</a:t>
            </a:r>
          </a:p>
          <a:p>
            <a:r>
              <a:rPr lang="en-US" dirty="0"/>
              <a:t>When possessives do this, they are not pronouns, but rather </a:t>
            </a:r>
            <a:r>
              <a:rPr lang="en-US" b="1" dirty="0"/>
              <a:t>adjectives.</a:t>
            </a:r>
          </a:p>
          <a:p>
            <a:r>
              <a:rPr lang="en-US" dirty="0" err="1"/>
              <a:t>moja</a:t>
            </a:r>
            <a:r>
              <a:rPr lang="en-US" dirty="0"/>
              <a:t>                   </a:t>
            </a:r>
            <a:r>
              <a:rPr lang="en-US" dirty="0" err="1"/>
              <a:t>krasivaya</a:t>
            </a:r>
            <a:r>
              <a:rPr lang="en-US" dirty="0"/>
              <a:t>                       </a:t>
            </a:r>
            <a:r>
              <a:rPr lang="en-US" dirty="0" err="1"/>
              <a:t>djevushka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my.FEM.NOM</a:t>
            </a:r>
            <a:r>
              <a:rPr lang="en-US" dirty="0"/>
              <a:t>   </a:t>
            </a:r>
            <a:r>
              <a:rPr lang="en-US" dirty="0" err="1"/>
              <a:t>beautiful.FEM.NOM</a:t>
            </a:r>
            <a:r>
              <a:rPr lang="en-US" dirty="0"/>
              <a:t>   </a:t>
            </a:r>
            <a:r>
              <a:rPr lang="en-US" dirty="0" err="1"/>
              <a:t>girlfriend.NOM.FEM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‘my beautiful girlfriend’ (Russian)</a:t>
            </a:r>
          </a:p>
          <a:p>
            <a:r>
              <a:rPr lang="sk-SK" dirty="0"/>
              <a:t>môj </a:t>
            </a:r>
            <a:r>
              <a:rPr lang="en-US" dirty="0"/>
              <a:t>                       </a:t>
            </a:r>
            <a:r>
              <a:rPr lang="sk-SK" dirty="0"/>
              <a:t>uveritelný</a:t>
            </a:r>
            <a:r>
              <a:rPr lang="en-US" dirty="0"/>
              <a:t> </a:t>
            </a:r>
            <a:r>
              <a:rPr lang="sk-SK" dirty="0"/>
              <a:t> </a:t>
            </a:r>
            <a:r>
              <a:rPr lang="en-US" dirty="0"/>
              <a:t>                              </a:t>
            </a:r>
            <a:r>
              <a:rPr lang="sk-SK" dirty="0"/>
              <a:t>príbeh</a:t>
            </a:r>
          </a:p>
          <a:p>
            <a:pPr marL="0" indent="0">
              <a:buNone/>
            </a:pPr>
            <a:r>
              <a:rPr lang="sk-SK" dirty="0"/>
              <a:t>   </a:t>
            </a:r>
            <a:r>
              <a:rPr lang="en-US" dirty="0" err="1"/>
              <a:t>my.MASC.NOM</a:t>
            </a:r>
            <a:r>
              <a:rPr lang="en-US" dirty="0"/>
              <a:t>   </a:t>
            </a:r>
            <a:r>
              <a:rPr lang="en-US" dirty="0" err="1"/>
              <a:t>unbelievable.MASC.NOM</a:t>
            </a:r>
            <a:r>
              <a:rPr lang="en-US" dirty="0"/>
              <a:t>    </a:t>
            </a:r>
            <a:r>
              <a:rPr lang="en-US" dirty="0" err="1"/>
              <a:t>story.MASC.NOM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‘my unbelievable story’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206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</TotalTime>
  <Words>1454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Syntax Lecture: Determiners</vt:lpstr>
      <vt:lpstr>Determiners</vt:lpstr>
      <vt:lpstr>Determiners (Cont.)</vt:lpstr>
      <vt:lpstr>Articles</vt:lpstr>
      <vt:lpstr>Pre-Nominal Articles</vt:lpstr>
      <vt:lpstr>Post-Nominal Articles</vt:lpstr>
      <vt:lpstr>An exception</vt:lpstr>
      <vt:lpstr>Possessives</vt:lpstr>
      <vt:lpstr>Possessives (cont.)</vt:lpstr>
      <vt:lpstr>Demonstratives</vt:lpstr>
      <vt:lpstr>Demonstratives (cont.)</vt:lpstr>
      <vt:lpstr>Quantifiers</vt:lpstr>
      <vt:lpstr>Scope</vt:lpstr>
      <vt:lpstr>Scope (cont.)</vt:lpstr>
      <vt:lpstr>Scope (cont.) </vt:lpstr>
      <vt:lpstr>Exercises</vt:lpstr>
      <vt:lpstr>Exercises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Torres</dc:creator>
  <cp:lastModifiedBy>Nathaniel Torres</cp:lastModifiedBy>
  <cp:revision>8</cp:revision>
  <dcterms:created xsi:type="dcterms:W3CDTF">2024-03-19T09:41:54Z</dcterms:created>
  <dcterms:modified xsi:type="dcterms:W3CDTF">2024-03-20T11:06:19Z</dcterms:modified>
</cp:coreProperties>
</file>