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1B9769E-3555-4076-8A98-B1BA52501FEA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A829-2722-421B-BE99-D29D09E682C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E9F-6579-4F2C-9D9B-654D16C0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44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A829-2722-421B-BE99-D29D09E682C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E9F-6579-4F2C-9D9B-654D16C0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8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A829-2722-421B-BE99-D29D09E682C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E9F-6579-4F2C-9D9B-654D16C06E5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9049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A829-2722-421B-BE99-D29D09E682C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E9F-6579-4F2C-9D9B-654D16C0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62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A829-2722-421B-BE99-D29D09E682C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E9F-6579-4F2C-9D9B-654D16C06E5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0335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A829-2722-421B-BE99-D29D09E682C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E9F-6579-4F2C-9D9B-654D16C0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46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A829-2722-421B-BE99-D29D09E682C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E9F-6579-4F2C-9D9B-654D16C0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77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A829-2722-421B-BE99-D29D09E682C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E9F-6579-4F2C-9D9B-654D16C0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0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A829-2722-421B-BE99-D29D09E682C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E9F-6579-4F2C-9D9B-654D16C0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0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A829-2722-421B-BE99-D29D09E682C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E9F-6579-4F2C-9D9B-654D16C0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90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A829-2722-421B-BE99-D29D09E682C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E9F-6579-4F2C-9D9B-654D16C0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73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A829-2722-421B-BE99-D29D09E682C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E9F-6579-4F2C-9D9B-654D16C0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29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A829-2722-421B-BE99-D29D09E682C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E9F-6579-4F2C-9D9B-654D16C0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6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A829-2722-421B-BE99-D29D09E682C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E9F-6579-4F2C-9D9B-654D16C0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43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A829-2722-421B-BE99-D29D09E682C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E9F-6579-4F2C-9D9B-654D16C0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56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A829-2722-421B-BE99-D29D09E682C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E9F-6579-4F2C-9D9B-654D16C0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29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EA829-2722-421B-BE99-D29D09E682C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5506E9F-6579-4F2C-9D9B-654D16C0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344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33F85-313D-D7AB-33E0-608B9400DD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Foundations of Syntax: Phrases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DBCB4E-0B2F-39D5-2BD7-A3FABCC8D0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Nathaniel Torres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BBN-ANG-151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Wednesday, October 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543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91A28-447A-D6E3-2FA5-FAE54FFE0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Determiners in the NP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59C51-91B2-4CEF-DA3D-ADF7BD3B5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 articles the only determiners that can appear in the NP?</a:t>
            </a:r>
          </a:p>
          <a:p>
            <a:r>
              <a:rPr lang="en-US" dirty="0"/>
              <a:t>Intuitively, no. There are a number of determiners that can occur in the NP.</a:t>
            </a:r>
          </a:p>
          <a:p>
            <a:r>
              <a:rPr lang="en-US" dirty="0"/>
              <a:t>For example, there are demonstratives or even pronouns that can appear as determiners, for example:</a:t>
            </a:r>
          </a:p>
          <a:p>
            <a:r>
              <a:rPr lang="en-US" b="1" i="1" dirty="0"/>
              <a:t>That</a:t>
            </a:r>
            <a:r>
              <a:rPr lang="en-US" i="1" dirty="0"/>
              <a:t> big dark spooky house on the hill.</a:t>
            </a:r>
          </a:p>
          <a:p>
            <a:r>
              <a:rPr lang="en-US" b="1" i="1" dirty="0"/>
              <a:t>We</a:t>
            </a:r>
            <a:r>
              <a:rPr lang="en-US" i="1" dirty="0"/>
              <a:t> students can’t ever seem to catch a break.</a:t>
            </a:r>
          </a:p>
          <a:p>
            <a:r>
              <a:rPr lang="en-US" dirty="0"/>
              <a:t>Are determiners iterative? No. Only one can appear in a noun phrase.</a:t>
            </a:r>
          </a:p>
          <a:p>
            <a:r>
              <a:rPr lang="en-US" dirty="0"/>
              <a:t>*</a:t>
            </a:r>
            <a:r>
              <a:rPr lang="en-US" i="1" dirty="0"/>
              <a:t>That the big dark spooky house on the hill.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260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61714-33CE-868D-61B1-63F2B8099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 Order of modifiers fixed and are there variations?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B172-DF95-7C84-8FFF-6C5A155E3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English we can see one side of the story. </a:t>
            </a:r>
          </a:p>
          <a:p>
            <a:r>
              <a:rPr lang="en-US" dirty="0"/>
              <a:t>Cross-linguistically, there are number of different options and variations with respect to how an NP can be built up.</a:t>
            </a:r>
          </a:p>
          <a:p>
            <a:r>
              <a:rPr lang="en-US" dirty="0"/>
              <a:t>With respect to order, for example, English likes to place adjectives only before the noun it modifies; so: </a:t>
            </a:r>
            <a:r>
              <a:rPr lang="en-US" i="1" dirty="0"/>
              <a:t>the big blue house </a:t>
            </a:r>
            <a:r>
              <a:rPr lang="en-US" dirty="0"/>
              <a:t>but not *</a:t>
            </a:r>
            <a:r>
              <a:rPr lang="en-US" i="1" dirty="0"/>
              <a:t>the house big blue.</a:t>
            </a:r>
          </a:p>
          <a:p>
            <a:r>
              <a:rPr lang="en-US" dirty="0"/>
              <a:t>There are, however languages which swap the order modifier placements as well as do different things with respect to post-nominal elements and determiners.</a:t>
            </a:r>
          </a:p>
          <a:p>
            <a:r>
              <a:rPr lang="en-US" dirty="0"/>
              <a:t>Let’s take a look at some cross-linguistic data.</a:t>
            </a:r>
          </a:p>
        </p:txBody>
      </p:sp>
    </p:spTree>
    <p:extLst>
      <p:ext uri="{BB962C8B-B14F-4D97-AF65-F5344CB8AC3E}">
        <p14:creationId xmlns:p14="http://schemas.microsoft.com/office/powerpoint/2010/main" val="124238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F2586-4786-DAA1-1CDE-0ACBCA5B0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Adjectives: Not Only Pre-Nominal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E061B-F095-7F27-DF1E-9F760C42E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Many Indo-European languages, like English, like to place the adjectives that modify nouns </a:t>
            </a:r>
            <a:r>
              <a:rPr lang="en-US" i="1" dirty="0"/>
              <a:t>before</a:t>
            </a:r>
            <a:r>
              <a:rPr lang="en-US" dirty="0"/>
              <a:t> the noun that they modify.</a:t>
            </a:r>
          </a:p>
          <a:p>
            <a:r>
              <a:rPr lang="en-US" dirty="0"/>
              <a:t>This is not, however, the only place that they may appear.</a:t>
            </a:r>
          </a:p>
          <a:p>
            <a:r>
              <a:rPr lang="en-US" dirty="0"/>
              <a:t>Within the Indo-European language family, the Romance languages most famously place modifying adjectives </a:t>
            </a:r>
            <a:r>
              <a:rPr lang="en-US" i="1" dirty="0"/>
              <a:t>after </a:t>
            </a:r>
            <a:r>
              <a:rPr lang="en-US" dirty="0"/>
              <a:t>the nouns that they modify.</a:t>
            </a:r>
          </a:p>
          <a:p>
            <a:r>
              <a:rPr lang="en-US" dirty="0"/>
              <a:t>Consider the following examples:</a:t>
            </a:r>
          </a:p>
          <a:p>
            <a:r>
              <a:rPr lang="en-US" i="1" dirty="0"/>
              <a:t>Les </a:t>
            </a:r>
            <a:r>
              <a:rPr lang="fr-CA" i="1" dirty="0"/>
              <a:t>plus</a:t>
            </a:r>
            <a:r>
              <a:rPr lang="en-US" i="1" dirty="0"/>
              <a:t>   belles        filles </a:t>
            </a:r>
            <a:r>
              <a:rPr lang="en-US" i="1" dirty="0" err="1"/>
              <a:t>brunes</a:t>
            </a:r>
            <a:r>
              <a:rPr lang="en-US" i="1" dirty="0"/>
              <a:t>           et      </a:t>
            </a:r>
            <a:r>
              <a:rPr lang="fr-CA" i="1" dirty="0"/>
              <a:t>français</a:t>
            </a:r>
            <a:r>
              <a:rPr lang="en-US" i="1" dirty="0"/>
              <a:t>es</a:t>
            </a:r>
          </a:p>
          <a:p>
            <a:pPr marL="0" indent="0">
              <a:buNone/>
            </a:pPr>
            <a:r>
              <a:rPr lang="en-US" i="1" dirty="0"/>
              <a:t>     </a:t>
            </a:r>
            <a:r>
              <a:rPr lang="en-US" dirty="0"/>
              <a:t>the most beautiful    girls  brown-haired  and    French</a:t>
            </a:r>
          </a:p>
          <a:p>
            <a:pPr marL="0" indent="0">
              <a:buNone/>
            </a:pPr>
            <a:r>
              <a:rPr lang="en-US" i="1" dirty="0"/>
              <a:t>     ‘</a:t>
            </a:r>
            <a:r>
              <a:rPr lang="en-US" dirty="0"/>
              <a:t>the most beautiful brown-haired French girls’</a:t>
            </a:r>
          </a:p>
          <a:p>
            <a:r>
              <a:rPr lang="en-US" i="1" dirty="0"/>
              <a:t>Los </a:t>
            </a:r>
            <a:r>
              <a:rPr lang="en-US" i="1" dirty="0" err="1"/>
              <a:t>grandes</a:t>
            </a:r>
            <a:r>
              <a:rPr lang="en-US" i="1" dirty="0"/>
              <a:t> </a:t>
            </a:r>
            <a:r>
              <a:rPr lang="en-US" i="1" dirty="0" err="1"/>
              <a:t>carros</a:t>
            </a:r>
            <a:r>
              <a:rPr lang="en-US" i="1" dirty="0"/>
              <a:t> </a:t>
            </a:r>
            <a:r>
              <a:rPr lang="en-US" i="1" dirty="0" err="1"/>
              <a:t>azules</a:t>
            </a:r>
            <a:r>
              <a:rPr lang="en-US" i="1" dirty="0"/>
              <a:t> y      </a:t>
            </a:r>
            <a:r>
              <a:rPr lang="en-US" i="1" dirty="0" err="1"/>
              <a:t>viejos</a:t>
            </a:r>
            <a:endParaRPr lang="en-US" i="1" dirty="0"/>
          </a:p>
          <a:p>
            <a:pPr marL="0" indent="0">
              <a:buNone/>
            </a:pPr>
            <a:r>
              <a:rPr lang="en-US" i="1" dirty="0"/>
              <a:t>     </a:t>
            </a:r>
            <a:r>
              <a:rPr lang="en-US" dirty="0"/>
              <a:t>the big        cars    blue    and   old</a:t>
            </a:r>
          </a:p>
          <a:p>
            <a:pPr marL="0" indent="0">
              <a:buNone/>
            </a:pPr>
            <a:r>
              <a:rPr lang="en-US" i="1" dirty="0"/>
              <a:t>    ‘</a:t>
            </a:r>
            <a:r>
              <a:rPr lang="en-US" dirty="0"/>
              <a:t>the </a:t>
            </a:r>
            <a:r>
              <a:rPr lang="en-US" b="1" dirty="0"/>
              <a:t>big</a:t>
            </a:r>
            <a:r>
              <a:rPr lang="en-US" dirty="0"/>
              <a:t> old blue cars’</a:t>
            </a:r>
            <a:r>
              <a:rPr lang="en-US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9347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33903-0EB6-E426-EDA0-86991561F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orders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54574-118B-FD77-7787-76803E839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see for both French and Spanish that there are instances where an adjective can come before the noun. </a:t>
            </a:r>
          </a:p>
          <a:p>
            <a:r>
              <a:rPr lang="en-US" dirty="0"/>
              <a:t>For both languages, these are typically evaluative adjectives, usually commenting on beauty, age, size, and a few other qualities. </a:t>
            </a:r>
          </a:p>
          <a:p>
            <a:r>
              <a:rPr lang="en-US" dirty="0"/>
              <a:t>Other adjectives typically follow the noun as we have seen. </a:t>
            </a:r>
          </a:p>
          <a:p>
            <a:r>
              <a:rPr lang="en-US" dirty="0"/>
              <a:t>We can also see that both languages (and other Romance languages) make use of the definite article as well and, like English, it comes at the start of the phrase. </a:t>
            </a:r>
          </a:p>
          <a:p>
            <a:r>
              <a:rPr lang="en-US" dirty="0"/>
              <a:t>This is, however, not the only possible position of the determiner.</a:t>
            </a:r>
          </a:p>
          <a:p>
            <a:r>
              <a:rPr lang="en-US" dirty="0"/>
              <a:t>There are a number of IE languages which make regular use of the article </a:t>
            </a:r>
            <a:r>
              <a:rPr lang="en-US" i="1" dirty="0"/>
              <a:t>after </a:t>
            </a:r>
            <a:r>
              <a:rPr lang="en-US" dirty="0"/>
              <a:t>the noun.</a:t>
            </a:r>
          </a:p>
        </p:txBody>
      </p:sp>
    </p:spTree>
    <p:extLst>
      <p:ext uri="{BB962C8B-B14F-4D97-AF65-F5344CB8AC3E}">
        <p14:creationId xmlns:p14="http://schemas.microsoft.com/office/powerpoint/2010/main" val="3439521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C96F5-858C-0E91-6CA0-B5ADCA4B6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Post-Nominal Determiners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8D43B-2730-4FB6-0DC0-544FA0588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examples from Romanian and Bulgarian:</a:t>
            </a:r>
          </a:p>
          <a:p>
            <a:r>
              <a:rPr lang="en-US" i="1" dirty="0"/>
              <a:t>Fat-a</a:t>
            </a:r>
            <a:r>
              <a:rPr lang="ro-RO" i="1" dirty="0"/>
              <a:t>        frumoasă, deșteaptă și     înaltă</a:t>
            </a:r>
          </a:p>
          <a:p>
            <a:pPr marL="0" indent="0">
              <a:buNone/>
            </a:pPr>
            <a:r>
              <a:rPr lang="ro-RO" i="1" dirty="0"/>
              <a:t>     </a:t>
            </a:r>
            <a:r>
              <a:rPr lang="ro-RO" dirty="0"/>
              <a:t>girl-THE   beautiful   smart        and  tall</a:t>
            </a:r>
          </a:p>
          <a:p>
            <a:pPr marL="0" indent="0">
              <a:buNone/>
            </a:pPr>
            <a:r>
              <a:rPr lang="ro-RO" i="1" dirty="0"/>
              <a:t>     </a:t>
            </a:r>
            <a:r>
              <a:rPr lang="en-US" dirty="0"/>
              <a:t>‘the tall, smart and beautiful girl’</a:t>
            </a:r>
          </a:p>
          <a:p>
            <a:r>
              <a:rPr lang="en-US" i="1" dirty="0" err="1"/>
              <a:t>Golyama</a:t>
            </a:r>
            <a:r>
              <a:rPr lang="en-US" i="1" dirty="0"/>
              <a:t>-ta </a:t>
            </a:r>
            <a:r>
              <a:rPr lang="en-US" i="1" dirty="0" err="1"/>
              <a:t>sinja</a:t>
            </a:r>
            <a:r>
              <a:rPr lang="en-US" i="1" dirty="0"/>
              <a:t> kola</a:t>
            </a:r>
          </a:p>
          <a:p>
            <a:pPr marL="0" indent="0">
              <a:buNone/>
            </a:pPr>
            <a:r>
              <a:rPr lang="en-US" i="1" dirty="0"/>
              <a:t>     </a:t>
            </a:r>
            <a:r>
              <a:rPr lang="en-US" dirty="0"/>
              <a:t>big-THE       blue  car</a:t>
            </a:r>
          </a:p>
          <a:p>
            <a:pPr marL="0" indent="0">
              <a:buNone/>
            </a:pPr>
            <a:r>
              <a:rPr lang="en-US" i="1" dirty="0"/>
              <a:t>     </a:t>
            </a:r>
            <a:r>
              <a:rPr lang="en-US" dirty="0"/>
              <a:t>‘the big blue car’</a:t>
            </a:r>
          </a:p>
          <a:p>
            <a:r>
              <a:rPr lang="en-US" dirty="0"/>
              <a:t>We can see that in both languages that the article comes as a suffix either on the noun (as in Romanian) or on the adjective itself (Bulgarian).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66837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64FA8-6114-2285-27E2-AD7BA7221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Determination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45627-FF1F-24EB-D413-3899655D0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exist language which allow for different strategies regarding the presence of multiple determiners.</a:t>
            </a:r>
          </a:p>
          <a:p>
            <a:r>
              <a:rPr lang="en-US" dirty="0"/>
              <a:t>Recall that we said that in English it was ungrammatical to use more than one determiner in the NP:</a:t>
            </a:r>
          </a:p>
          <a:p>
            <a:r>
              <a:rPr lang="en-US" i="1" dirty="0"/>
              <a:t>*That the beautiful red-headed girl.</a:t>
            </a:r>
          </a:p>
          <a:p>
            <a:r>
              <a:rPr lang="en-US" dirty="0"/>
              <a:t>However, this property is not universal as there are languages which allow for so-called </a:t>
            </a:r>
            <a:r>
              <a:rPr lang="en-US" b="1" dirty="0"/>
              <a:t>double determination.</a:t>
            </a:r>
          </a:p>
          <a:p>
            <a:r>
              <a:rPr lang="en-US" dirty="0"/>
              <a:t>This typically means that a language will make use of both a demonstrative and a definite article in certain constructions.</a:t>
            </a:r>
          </a:p>
        </p:txBody>
      </p:sp>
    </p:spTree>
    <p:extLst>
      <p:ext uri="{BB962C8B-B14F-4D97-AF65-F5344CB8AC3E}">
        <p14:creationId xmlns:p14="http://schemas.microsoft.com/office/powerpoint/2010/main" val="1315565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7C0DB-4C69-604A-A93E-6062797BF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Determination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1A0EB-2E24-5B21-A5E2-6EBF02F8F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Consider the following examples from both Hungarian and Swedish:</a:t>
            </a:r>
          </a:p>
          <a:p>
            <a:r>
              <a:rPr lang="hu-HU" i="1" dirty="0"/>
              <a:t>A </a:t>
            </a:r>
            <a:r>
              <a:rPr lang="en-US" i="1" dirty="0"/>
              <a:t>    </a:t>
            </a:r>
            <a:r>
              <a:rPr lang="hu-HU" i="1" dirty="0"/>
              <a:t>szép </a:t>
            </a:r>
            <a:r>
              <a:rPr lang="en-US" i="1" dirty="0"/>
              <a:t>         </a:t>
            </a:r>
            <a:r>
              <a:rPr lang="hu-HU" i="1" dirty="0"/>
              <a:t>vörös hajú </a:t>
            </a:r>
            <a:r>
              <a:rPr lang="en-US" i="1" dirty="0"/>
              <a:t>  </a:t>
            </a:r>
            <a:r>
              <a:rPr lang="hu-HU" i="1" dirty="0"/>
              <a:t>lány</a:t>
            </a:r>
          </a:p>
          <a:p>
            <a:pPr marL="0" indent="0">
              <a:buNone/>
            </a:pPr>
            <a:r>
              <a:rPr lang="hu-HU" i="1" dirty="0"/>
              <a:t>     </a:t>
            </a:r>
            <a:r>
              <a:rPr lang="en-US" dirty="0"/>
              <a:t>the  beautiful   redhaired    girl</a:t>
            </a:r>
          </a:p>
          <a:p>
            <a:pPr marL="0" indent="0">
              <a:buNone/>
            </a:pPr>
            <a:r>
              <a:rPr lang="en-US" i="1" dirty="0"/>
              <a:t>    </a:t>
            </a:r>
            <a:r>
              <a:rPr lang="en-US" dirty="0"/>
              <a:t>‘the beautiful redheaded girl’</a:t>
            </a:r>
          </a:p>
          <a:p>
            <a:r>
              <a:rPr lang="hu-HU" i="1" dirty="0"/>
              <a:t>Az </a:t>
            </a:r>
            <a:r>
              <a:rPr lang="en-US" i="1" dirty="0"/>
              <a:t>     </a:t>
            </a:r>
            <a:r>
              <a:rPr lang="hu-HU" i="1" dirty="0"/>
              <a:t>a </a:t>
            </a:r>
            <a:r>
              <a:rPr lang="en-US" i="1" dirty="0"/>
              <a:t>    </a:t>
            </a:r>
            <a:r>
              <a:rPr lang="hu-HU" i="1" dirty="0"/>
              <a:t>szép </a:t>
            </a:r>
            <a:r>
              <a:rPr lang="en-US" i="1" dirty="0"/>
              <a:t>         </a:t>
            </a:r>
            <a:r>
              <a:rPr lang="hu-HU" i="1" dirty="0"/>
              <a:t>vörös hajú </a:t>
            </a:r>
            <a:r>
              <a:rPr lang="en-US" i="1" dirty="0"/>
              <a:t>  </a:t>
            </a:r>
            <a:r>
              <a:rPr lang="hu-HU" i="1" dirty="0"/>
              <a:t>lány</a:t>
            </a:r>
          </a:p>
          <a:p>
            <a:pPr marL="0" indent="0">
              <a:buNone/>
            </a:pPr>
            <a:r>
              <a:rPr lang="hu-HU" i="1" dirty="0"/>
              <a:t>     </a:t>
            </a:r>
            <a:r>
              <a:rPr lang="en-US" i="1" dirty="0"/>
              <a:t> </a:t>
            </a:r>
            <a:r>
              <a:rPr lang="en-US" dirty="0"/>
              <a:t>that   the  beautiful   redhaired    girl</a:t>
            </a:r>
          </a:p>
          <a:p>
            <a:pPr marL="0" indent="0">
              <a:buNone/>
            </a:pPr>
            <a:r>
              <a:rPr lang="en-US" i="1" dirty="0"/>
              <a:t>     </a:t>
            </a:r>
            <a:r>
              <a:rPr lang="en-US" dirty="0"/>
              <a:t>‘that beautiful redheaded girl’</a:t>
            </a:r>
          </a:p>
          <a:p>
            <a:r>
              <a:rPr lang="sv-SE" i="1" dirty="0"/>
              <a:t>Den   vackra       rödhåriga    flicka-n</a:t>
            </a:r>
          </a:p>
          <a:p>
            <a:pPr marL="0" indent="0">
              <a:buNone/>
            </a:pPr>
            <a:r>
              <a:rPr lang="sv-SE" i="1" dirty="0"/>
              <a:t>      </a:t>
            </a:r>
            <a:r>
              <a:rPr lang="en-US" dirty="0"/>
              <a:t>that   beautiful   redheaded  girl-THE</a:t>
            </a:r>
          </a:p>
          <a:p>
            <a:pPr marL="0" indent="0">
              <a:buNone/>
            </a:pPr>
            <a:r>
              <a:rPr lang="en-US" i="1" dirty="0"/>
              <a:t>     </a:t>
            </a:r>
            <a:r>
              <a:rPr lang="en-US" dirty="0"/>
              <a:t>‘The beautiful redheaded girl’</a:t>
            </a:r>
          </a:p>
          <a:p>
            <a:r>
              <a:rPr lang="en-US" i="1" dirty="0"/>
              <a:t>Den   </a:t>
            </a:r>
            <a:r>
              <a:rPr lang="en-US" i="1" dirty="0" err="1"/>
              <a:t>där</a:t>
            </a:r>
            <a:r>
              <a:rPr lang="en-US" i="1" dirty="0"/>
              <a:t>     </a:t>
            </a:r>
            <a:r>
              <a:rPr lang="en-US" i="1" dirty="0" err="1"/>
              <a:t>vackra</a:t>
            </a:r>
            <a:r>
              <a:rPr lang="en-US" i="1" dirty="0"/>
              <a:t>      </a:t>
            </a:r>
            <a:r>
              <a:rPr lang="en-US" i="1" dirty="0" err="1"/>
              <a:t>rödhåriga</a:t>
            </a:r>
            <a:r>
              <a:rPr lang="en-US" i="1" dirty="0"/>
              <a:t>   </a:t>
            </a:r>
            <a:r>
              <a:rPr lang="en-US" i="1" dirty="0" err="1"/>
              <a:t>flicka</a:t>
            </a:r>
            <a:r>
              <a:rPr lang="en-US" i="1" dirty="0"/>
              <a:t>-n</a:t>
            </a:r>
          </a:p>
          <a:p>
            <a:pPr marL="0" indent="0">
              <a:buNone/>
            </a:pPr>
            <a:r>
              <a:rPr lang="en-US" i="1" dirty="0"/>
              <a:t>      </a:t>
            </a:r>
            <a:r>
              <a:rPr lang="en-US" dirty="0"/>
              <a:t>that  there  beautiful  redheaded  girl-THE</a:t>
            </a:r>
          </a:p>
          <a:p>
            <a:pPr marL="0" indent="0">
              <a:buNone/>
            </a:pPr>
            <a:r>
              <a:rPr lang="en-US" i="1" dirty="0"/>
              <a:t>      </a:t>
            </a:r>
            <a:r>
              <a:rPr lang="en-US" dirty="0"/>
              <a:t>‘that beautiful redheaded girl’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074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D1E5C-2D11-1D22-7ADC-8713C5DC0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Determination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7454F-5079-AF02-0299-F1350EDDA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see a number of different things going on.</a:t>
            </a:r>
          </a:p>
          <a:p>
            <a:r>
              <a:rPr lang="en-US" dirty="0"/>
              <a:t>Hungarian looks like English in the first example with respect to the order of adjectives as well as the article coming at the very front of the clause.</a:t>
            </a:r>
          </a:p>
          <a:p>
            <a:r>
              <a:rPr lang="en-US" dirty="0"/>
              <a:t>It deviates from English in that use of the demonstrative requires the cooccurrence of the definite article resulting in the construction </a:t>
            </a:r>
            <a:r>
              <a:rPr lang="en-US" i="1" dirty="0" err="1"/>
              <a:t>az</a:t>
            </a:r>
            <a:r>
              <a:rPr lang="en-US" i="1" dirty="0"/>
              <a:t> a, </a:t>
            </a:r>
            <a:r>
              <a:rPr lang="en-US" dirty="0"/>
              <a:t>which English does not have.</a:t>
            </a:r>
          </a:p>
          <a:p>
            <a:r>
              <a:rPr lang="en-US" dirty="0"/>
              <a:t>Swedish, although related to English, deviates even further from it for two reasons: </a:t>
            </a:r>
          </a:p>
          <a:p>
            <a:pPr lvl="1"/>
            <a:r>
              <a:rPr lang="en-US" dirty="0"/>
              <a:t>It has double determination similar to what we can see in the Hungarian construction</a:t>
            </a:r>
            <a:r>
              <a:rPr lang="en-US" i="1" dirty="0"/>
              <a:t> </a:t>
            </a:r>
            <a:r>
              <a:rPr lang="en-US" i="1" dirty="0" err="1"/>
              <a:t>az</a:t>
            </a:r>
            <a:r>
              <a:rPr lang="en-US" i="1" dirty="0"/>
              <a:t> a</a:t>
            </a:r>
            <a:r>
              <a:rPr lang="en-US" dirty="0"/>
              <a:t>, and;</a:t>
            </a:r>
          </a:p>
          <a:p>
            <a:pPr lvl="1"/>
            <a:r>
              <a:rPr lang="en-US" dirty="0"/>
              <a:t>It also has suffixed articles.</a:t>
            </a:r>
          </a:p>
        </p:txBody>
      </p:sp>
    </p:spTree>
    <p:extLst>
      <p:ext uri="{BB962C8B-B14F-4D97-AF65-F5344CB8AC3E}">
        <p14:creationId xmlns:p14="http://schemas.microsoft.com/office/powerpoint/2010/main" val="2579959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E2883-FFF6-E4EF-522B-A73AD0AFF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Determination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C86AC-0F51-F237-593C-0A9A1088D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can see with the Swedish data that the demonstrative changes form as well in order to express the difference between the demonstrative that is required when a noun is modified by adjectives, and when the meaning </a:t>
            </a:r>
            <a:r>
              <a:rPr lang="en-US" i="1" dirty="0"/>
              <a:t>this </a:t>
            </a:r>
            <a:r>
              <a:rPr lang="en-US" dirty="0"/>
              <a:t>or </a:t>
            </a:r>
            <a:r>
              <a:rPr lang="en-US" i="1" dirty="0"/>
              <a:t>that </a:t>
            </a:r>
            <a:r>
              <a:rPr lang="en-US" dirty="0"/>
              <a:t>is implied. </a:t>
            </a:r>
          </a:p>
          <a:p>
            <a:r>
              <a:rPr lang="en-US" dirty="0"/>
              <a:t>If the latter meanings are implied then Swedish uses the place adverbs </a:t>
            </a:r>
            <a:r>
              <a:rPr lang="sv-SE" i="1" dirty="0"/>
              <a:t>här </a:t>
            </a:r>
            <a:r>
              <a:rPr lang="sv-SE" dirty="0"/>
              <a:t>and </a:t>
            </a:r>
            <a:r>
              <a:rPr lang="sv-SE" i="1" dirty="0"/>
              <a:t>där </a:t>
            </a:r>
            <a:r>
              <a:rPr lang="en-US" i="1" dirty="0"/>
              <a:t>‘</a:t>
            </a:r>
            <a:r>
              <a:rPr lang="en-US" dirty="0"/>
              <a:t>here’ and ‘there,’ respectively.</a:t>
            </a:r>
          </a:p>
          <a:p>
            <a:r>
              <a:rPr lang="en-US" dirty="0"/>
              <a:t>There is a similar usage in dialects of the American South which also employ this method of demonstratives:</a:t>
            </a:r>
          </a:p>
          <a:p>
            <a:r>
              <a:rPr lang="en-US" i="1" dirty="0"/>
              <a:t>This here redheaded girl is the sweetest thing you ever did see.</a:t>
            </a:r>
          </a:p>
          <a:p>
            <a:r>
              <a:rPr lang="en-US" i="1" dirty="0"/>
              <a:t>That there apple pie is about as sweet as a peach in the middle of summer.</a:t>
            </a:r>
          </a:p>
          <a:p>
            <a:r>
              <a:rPr lang="en-US" dirty="0"/>
              <a:t>Notice though that using the definite article, even in these constructions, is still completely ungrammatical.</a:t>
            </a:r>
          </a:p>
        </p:txBody>
      </p:sp>
    </p:spTree>
    <p:extLst>
      <p:ext uri="{BB962C8B-B14F-4D97-AF65-F5344CB8AC3E}">
        <p14:creationId xmlns:p14="http://schemas.microsoft.com/office/powerpoint/2010/main" val="22171231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843FD-E17D-F357-AAA8-AED430451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Prepositions in the Noun Phrase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48D3A-3A19-AE9C-6B02-9246D9B89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languages that we have looked at so far, we can see that they are variable in the position of adjectives and in the treatment of determiners. </a:t>
            </a:r>
          </a:p>
          <a:p>
            <a:r>
              <a:rPr lang="en-US" dirty="0"/>
              <a:t>One thing is, however, fairly consistent in the languages that we have discussed so far: they tend to go after the noun in question.</a:t>
            </a:r>
          </a:p>
          <a:p>
            <a:r>
              <a:rPr lang="en-US" i="1" dirty="0"/>
              <a:t>Une belle         fille   </a:t>
            </a:r>
            <a:r>
              <a:rPr lang="en-US" i="1" dirty="0" err="1"/>
              <a:t>brune</a:t>
            </a:r>
            <a:r>
              <a:rPr lang="en-US" i="1" dirty="0"/>
              <a:t>              aux       </a:t>
            </a:r>
            <a:r>
              <a:rPr lang="en-US" i="1" dirty="0" err="1"/>
              <a:t>yeux</a:t>
            </a:r>
            <a:r>
              <a:rPr lang="en-US" i="1" dirty="0"/>
              <a:t> bleus</a:t>
            </a:r>
          </a:p>
          <a:p>
            <a:pPr marL="0" indent="0">
              <a:buNone/>
            </a:pPr>
            <a:r>
              <a:rPr lang="en-US" i="1" dirty="0"/>
              <a:t>     </a:t>
            </a:r>
            <a:r>
              <a:rPr lang="en-US" dirty="0"/>
              <a:t>a     beautiful   girl    brown-haired   at the   eyes  blue</a:t>
            </a:r>
          </a:p>
          <a:p>
            <a:pPr marL="0" indent="0">
              <a:buNone/>
            </a:pPr>
            <a:r>
              <a:rPr lang="en-US" i="1" dirty="0"/>
              <a:t>     </a:t>
            </a:r>
            <a:r>
              <a:rPr lang="en-US" dirty="0"/>
              <a:t>‘a beautiful brown-haired girl with blue eyes’</a:t>
            </a:r>
          </a:p>
          <a:p>
            <a:r>
              <a:rPr lang="en-US" i="1" dirty="0"/>
              <a:t>o </a:t>
            </a:r>
            <a:r>
              <a:rPr lang="ro-RO" i="1" dirty="0"/>
              <a:t>femeie </a:t>
            </a:r>
            <a:r>
              <a:rPr lang="en-US" i="1" dirty="0"/>
              <a:t>  </a:t>
            </a:r>
            <a:r>
              <a:rPr lang="ro-RO" i="1" dirty="0"/>
              <a:t>frumoasă </a:t>
            </a:r>
            <a:r>
              <a:rPr lang="en-US" i="1" dirty="0"/>
              <a:t>  </a:t>
            </a:r>
            <a:r>
              <a:rPr lang="ro-RO" i="1" dirty="0"/>
              <a:t>din </a:t>
            </a:r>
            <a:r>
              <a:rPr lang="en-US" i="1" dirty="0"/>
              <a:t>    </a:t>
            </a:r>
            <a:r>
              <a:rPr lang="ro-RO" i="1" dirty="0"/>
              <a:t>România</a:t>
            </a:r>
          </a:p>
          <a:p>
            <a:pPr marL="0" indent="0">
              <a:buNone/>
            </a:pPr>
            <a:r>
              <a:rPr lang="ro-RO" i="1" dirty="0"/>
              <a:t>     </a:t>
            </a:r>
            <a:r>
              <a:rPr lang="en-US" dirty="0"/>
              <a:t>a woman   beautiful   from   Romania</a:t>
            </a:r>
          </a:p>
          <a:p>
            <a:pPr marL="0" indent="0">
              <a:buNone/>
            </a:pPr>
            <a:r>
              <a:rPr lang="en-US" i="1" dirty="0"/>
              <a:t>     </a:t>
            </a:r>
            <a:r>
              <a:rPr lang="en-US" dirty="0"/>
              <a:t>‘a beautiful woman from Romania’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78099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237E8-1F17-ACB0-42D7-4F3695766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8EA41-7005-49B4-276B-1D6068777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that a sentence can be broken up into predicates and arguments.</a:t>
            </a:r>
          </a:p>
          <a:p>
            <a:r>
              <a:rPr lang="en-US" i="1" dirty="0"/>
              <a:t>John kissed Mary.</a:t>
            </a:r>
          </a:p>
          <a:p>
            <a:r>
              <a:rPr lang="en-US" i="1" dirty="0"/>
              <a:t>John hit the ball.</a:t>
            </a:r>
          </a:p>
          <a:p>
            <a:r>
              <a:rPr lang="en-US" i="1" dirty="0"/>
              <a:t>The dog chewed on the bone.</a:t>
            </a:r>
          </a:p>
          <a:p>
            <a:r>
              <a:rPr lang="en-US" dirty="0"/>
              <a:t>Each of these clauses has a subject (agent) and an object (patient). </a:t>
            </a:r>
          </a:p>
          <a:p>
            <a:r>
              <a:rPr lang="en-US" dirty="0"/>
              <a:t>If we look at the last one, we can see that the internal structure of sentences can be broken down into smaller parts.</a:t>
            </a:r>
          </a:p>
        </p:txBody>
      </p:sp>
    </p:spTree>
    <p:extLst>
      <p:ext uri="{BB962C8B-B14F-4D97-AF65-F5344CB8AC3E}">
        <p14:creationId xmlns:p14="http://schemas.microsoft.com/office/powerpoint/2010/main" val="30000133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E9294-3318-4A6C-7B80-41AFFF51F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Prepositions in the NP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7E742-F47D-E1EF-5C2F-BBE7B9013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Romance languages mirror the English in that when prepositions appear within the NP, they occur </a:t>
            </a:r>
            <a:r>
              <a:rPr lang="en-US" i="1" dirty="0"/>
              <a:t>after </a:t>
            </a:r>
            <a:r>
              <a:rPr lang="en-US" dirty="0"/>
              <a:t>the noun.</a:t>
            </a:r>
          </a:p>
          <a:p>
            <a:r>
              <a:rPr lang="en-US" dirty="0"/>
              <a:t>So too in Swedish:</a:t>
            </a:r>
          </a:p>
          <a:p>
            <a:r>
              <a:rPr lang="en-US" i="1" dirty="0"/>
              <a:t>En </a:t>
            </a:r>
            <a:r>
              <a:rPr lang="en-US" i="1" dirty="0" err="1"/>
              <a:t>vacker</a:t>
            </a:r>
            <a:r>
              <a:rPr lang="en-US" i="1" dirty="0"/>
              <a:t>       </a:t>
            </a:r>
            <a:r>
              <a:rPr lang="en-US" i="1" dirty="0" err="1"/>
              <a:t>flicka</a:t>
            </a:r>
            <a:r>
              <a:rPr lang="en-US" i="1" dirty="0"/>
              <a:t> </a:t>
            </a:r>
            <a:r>
              <a:rPr lang="sv-SE" i="1" dirty="0"/>
              <a:t>i   klassen     med brillor  på  huvudet</a:t>
            </a:r>
          </a:p>
          <a:p>
            <a:pPr marL="0" indent="0">
              <a:buNone/>
            </a:pPr>
            <a:r>
              <a:rPr lang="en-US" i="1" dirty="0"/>
              <a:t>     </a:t>
            </a:r>
            <a:r>
              <a:rPr lang="en-US" dirty="0"/>
              <a:t>a   beautiful   girl    in  class-the  with glasses  on  head-the</a:t>
            </a:r>
          </a:p>
          <a:p>
            <a:pPr marL="0" indent="0">
              <a:buNone/>
            </a:pPr>
            <a:r>
              <a:rPr lang="en-US" i="1" dirty="0"/>
              <a:t>    </a:t>
            </a:r>
            <a:r>
              <a:rPr lang="en-US" dirty="0"/>
              <a:t>‘a beautiful girl in the class with glasses on her head’</a:t>
            </a:r>
          </a:p>
          <a:p>
            <a:r>
              <a:rPr lang="en-US" dirty="0"/>
              <a:t>We see no difference here either. Things get more interesting when we look at other languages. </a:t>
            </a:r>
          </a:p>
        </p:txBody>
      </p:sp>
    </p:spTree>
    <p:extLst>
      <p:ext uri="{BB962C8B-B14F-4D97-AF65-F5344CB8AC3E}">
        <p14:creationId xmlns:p14="http://schemas.microsoft.com/office/powerpoint/2010/main" val="4250516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20144-97D1-B0CC-1A69-01C1CC2B6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Prepositions in the NP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A14C4-7980-BF2D-9BAC-C220FE275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If we take a look at Hungarian, there are constructions that provide us with a more diverse set of data:</a:t>
            </a:r>
          </a:p>
          <a:p>
            <a:r>
              <a:rPr lang="en-US" i="1" dirty="0"/>
              <a:t>A      </a:t>
            </a:r>
            <a:r>
              <a:rPr lang="hu-HU" i="1" dirty="0"/>
              <a:t>Péterrel </a:t>
            </a:r>
            <a:r>
              <a:rPr lang="en-US" i="1"/>
              <a:t>  </a:t>
            </a:r>
            <a:r>
              <a:rPr lang="hu-HU" i="1"/>
              <a:t>való </a:t>
            </a:r>
            <a:r>
              <a:rPr lang="en-US" i="1" dirty="0"/>
              <a:t>   </a:t>
            </a:r>
            <a:r>
              <a:rPr lang="hu-HU" i="1" dirty="0"/>
              <a:t>találkozás </a:t>
            </a:r>
          </a:p>
          <a:p>
            <a:pPr marL="0" indent="0">
              <a:buNone/>
            </a:pPr>
            <a:r>
              <a:rPr lang="hu-HU" i="1" dirty="0"/>
              <a:t>     </a:t>
            </a:r>
            <a:r>
              <a:rPr lang="en-US" dirty="0"/>
              <a:t>the   </a:t>
            </a:r>
            <a:r>
              <a:rPr lang="en-US" dirty="0" err="1"/>
              <a:t>Peter.with</a:t>
            </a:r>
            <a:r>
              <a:rPr lang="en-US" dirty="0"/>
              <a:t>  VALÓ   meeting</a:t>
            </a:r>
          </a:p>
          <a:p>
            <a:pPr marL="0" indent="0">
              <a:buNone/>
            </a:pPr>
            <a:r>
              <a:rPr lang="en-US" i="1" dirty="0"/>
              <a:t>     </a:t>
            </a:r>
            <a:r>
              <a:rPr lang="en-US" dirty="0"/>
              <a:t>‘the meeting with Peter’</a:t>
            </a:r>
          </a:p>
          <a:p>
            <a:r>
              <a:rPr lang="en-US" i="1" dirty="0"/>
              <a:t>Az </a:t>
            </a:r>
            <a:r>
              <a:rPr lang="hu-HU" i="1" dirty="0"/>
              <a:t>  érdekes       mondattani </a:t>
            </a:r>
            <a:r>
              <a:rPr lang="en-US" i="1" dirty="0"/>
              <a:t>    </a:t>
            </a:r>
            <a:r>
              <a:rPr lang="hu-HU" i="1" dirty="0"/>
              <a:t>témáról        való</a:t>
            </a:r>
            <a:r>
              <a:rPr lang="en-US" i="1" dirty="0"/>
              <a:t>/</a:t>
            </a:r>
            <a:r>
              <a:rPr lang="hu-HU" i="1" dirty="0"/>
              <a:t>történő </a:t>
            </a:r>
            <a:r>
              <a:rPr lang="en-US" i="1" dirty="0"/>
              <a:t>     </a:t>
            </a:r>
            <a:r>
              <a:rPr lang="hu-HU" i="1" dirty="0"/>
              <a:t>beszélgetés</a:t>
            </a:r>
          </a:p>
          <a:p>
            <a:pPr marL="0" indent="0">
              <a:buNone/>
            </a:pPr>
            <a:r>
              <a:rPr lang="hu-HU" i="1" dirty="0"/>
              <a:t>     </a:t>
            </a:r>
            <a:r>
              <a:rPr lang="en-US" i="1" dirty="0"/>
              <a:t> </a:t>
            </a:r>
            <a:r>
              <a:rPr lang="hu-HU" dirty="0"/>
              <a:t>the  interesting  synta</a:t>
            </a:r>
            <a:r>
              <a:rPr lang="en-US" dirty="0" err="1"/>
              <a:t>ctic</a:t>
            </a:r>
            <a:r>
              <a:rPr lang="hu-HU" dirty="0"/>
              <a:t>         topic.about   VALÓ</a:t>
            </a:r>
            <a:r>
              <a:rPr lang="en-US" dirty="0"/>
              <a:t>/</a:t>
            </a:r>
            <a:r>
              <a:rPr lang="hu-HU" dirty="0"/>
              <a:t>TÖRTÉNŐ </a:t>
            </a:r>
            <a:r>
              <a:rPr lang="en-US" dirty="0"/>
              <a:t>  discussion</a:t>
            </a:r>
          </a:p>
          <a:p>
            <a:pPr marL="0" indent="0">
              <a:buNone/>
            </a:pPr>
            <a:r>
              <a:rPr lang="en-US" i="1" dirty="0"/>
              <a:t>     </a:t>
            </a:r>
            <a:r>
              <a:rPr lang="en-US" dirty="0"/>
              <a:t>‘the discussion about the interesting syntactic topic’</a:t>
            </a:r>
          </a:p>
          <a:p>
            <a:r>
              <a:rPr lang="en-US" dirty="0"/>
              <a:t>We can see in these cases Hungarian has constructions in which the prepositional phrases in the NP occur to </a:t>
            </a:r>
            <a:r>
              <a:rPr lang="en-US" i="1" dirty="0"/>
              <a:t>left </a:t>
            </a:r>
            <a:r>
              <a:rPr lang="en-US" dirty="0"/>
              <a:t>of the noun, and not the right.</a:t>
            </a:r>
          </a:p>
          <a:p>
            <a:r>
              <a:rPr lang="en-US" dirty="0"/>
              <a:t>This is very common in many languages cross-linguistically, especially those that build their clauses to the left, not the right (e.g., Turkic languages). </a:t>
            </a:r>
          </a:p>
          <a:p>
            <a:r>
              <a:rPr lang="en-US" dirty="0"/>
              <a:t>Hungarian tends to build its sentences to the right, like English, but certain constructions, like the ones above, are built to the left.</a:t>
            </a:r>
          </a:p>
          <a:p>
            <a:r>
              <a:rPr lang="en-US" dirty="0"/>
              <a:t>Note: the use of </a:t>
            </a:r>
            <a:r>
              <a:rPr lang="en-US" dirty="0" err="1"/>
              <a:t>val</a:t>
            </a:r>
            <a:r>
              <a:rPr lang="hu-HU" dirty="0"/>
              <a:t>ó and történő in these constructions is</a:t>
            </a:r>
            <a:r>
              <a:rPr lang="en-US" dirty="0"/>
              <a:t> required to link the nouns in the prepositional phrase to the head noun of the NP. They do not contribute a meaning in these constructions.</a:t>
            </a:r>
            <a:endParaRPr lang="hu-HU" dirty="0"/>
          </a:p>
          <a:p>
            <a:endParaRPr lang="en-US" i="1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1238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268C-393B-D355-3D01-FC4F2F1F8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73D89-9F30-7BEC-94C3-A51EB1AD2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take a look at the last clause again:</a:t>
            </a:r>
          </a:p>
          <a:p>
            <a:r>
              <a:rPr lang="en-US" i="1" dirty="0"/>
              <a:t>The dog chewed on the bone.</a:t>
            </a:r>
          </a:p>
          <a:p>
            <a:r>
              <a:rPr lang="en-US" dirty="0"/>
              <a:t>Specifically, let’s look at the structure of </a:t>
            </a:r>
            <a:r>
              <a:rPr lang="en-US" i="1" dirty="0"/>
              <a:t>the dog </a:t>
            </a:r>
            <a:r>
              <a:rPr lang="en-US" dirty="0"/>
              <a:t>and </a:t>
            </a:r>
            <a:r>
              <a:rPr lang="en-US" i="1" dirty="0"/>
              <a:t>the bone</a:t>
            </a:r>
            <a:r>
              <a:rPr lang="en-US" dirty="0"/>
              <a:t>.</a:t>
            </a:r>
          </a:p>
          <a:p>
            <a:r>
              <a:rPr lang="en-US" dirty="0"/>
              <a:t>If we think about it, each of these function as one whole unit. </a:t>
            </a:r>
          </a:p>
          <a:p>
            <a:r>
              <a:rPr lang="en-US" dirty="0"/>
              <a:t>We can qualify this by trying to take each word on their own:</a:t>
            </a:r>
          </a:p>
          <a:p>
            <a:r>
              <a:rPr lang="en-US" i="1" dirty="0"/>
              <a:t>*The chewed the bone.</a:t>
            </a:r>
          </a:p>
          <a:p>
            <a:r>
              <a:rPr lang="en-US" i="1" dirty="0"/>
              <a:t>*Dog chewed the.</a:t>
            </a:r>
          </a:p>
          <a:p>
            <a:r>
              <a:rPr lang="en-US" i="1" dirty="0"/>
              <a:t>*The dog chewed bone.</a:t>
            </a:r>
          </a:p>
        </p:txBody>
      </p:sp>
    </p:spTree>
    <p:extLst>
      <p:ext uri="{BB962C8B-B14F-4D97-AF65-F5344CB8AC3E}">
        <p14:creationId xmlns:p14="http://schemas.microsoft.com/office/powerpoint/2010/main" val="2183956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4120F-A9DC-B285-EC31-0C507B2CA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5E971-7A31-23B9-CC14-00601C3D6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see that trying to isolate words creates issues of grammaticality in the sentences.</a:t>
            </a:r>
          </a:p>
          <a:p>
            <a:r>
              <a:rPr lang="en-US" dirty="0"/>
              <a:t>This would imply that the words coalesce in a kind of “grouping” which we can call a </a:t>
            </a:r>
            <a:r>
              <a:rPr lang="en-US" i="1" dirty="0"/>
              <a:t>phrase</a:t>
            </a:r>
            <a:r>
              <a:rPr lang="en-US" dirty="0"/>
              <a:t>.</a:t>
            </a:r>
          </a:p>
          <a:p>
            <a:r>
              <a:rPr lang="en-US" dirty="0"/>
              <a:t>Let’s take a look at the </a:t>
            </a:r>
            <a:r>
              <a:rPr lang="en-US" i="1" dirty="0" err="1"/>
              <a:t>the</a:t>
            </a:r>
            <a:r>
              <a:rPr lang="en-US" i="1" dirty="0"/>
              <a:t> dog </a:t>
            </a:r>
            <a:r>
              <a:rPr lang="en-US" dirty="0"/>
              <a:t>and </a:t>
            </a:r>
            <a:r>
              <a:rPr lang="en-US" i="1" dirty="0"/>
              <a:t>the bone</a:t>
            </a:r>
            <a:r>
              <a:rPr lang="en-US" dirty="0"/>
              <a:t>.</a:t>
            </a:r>
          </a:p>
          <a:p>
            <a:r>
              <a:rPr lang="en-US" dirty="0"/>
              <a:t>Each of these phrases is made up of two distinct elements: an article (definite) and a noun.</a:t>
            </a:r>
          </a:p>
          <a:p>
            <a:r>
              <a:rPr lang="en-US" dirty="0"/>
              <a:t>The question now is which one of the two is the “anchor,” or rather, the one that creates the phrase?</a:t>
            </a:r>
          </a:p>
        </p:txBody>
      </p:sp>
    </p:spTree>
    <p:extLst>
      <p:ext uri="{BB962C8B-B14F-4D97-AF65-F5344CB8AC3E}">
        <p14:creationId xmlns:p14="http://schemas.microsoft.com/office/powerpoint/2010/main" val="3405551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3E9D9-7A6D-80C5-5C1D-BA764920D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70D5A-A748-C3F0-0966-4287BEEA7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think about what the main component in a phrase is, we need to think about what carries the main information or what’s actually being talked about.</a:t>
            </a:r>
          </a:p>
          <a:p>
            <a:r>
              <a:rPr lang="en-US" dirty="0"/>
              <a:t>So, in </a:t>
            </a:r>
            <a:r>
              <a:rPr lang="en-US" i="1" dirty="0"/>
              <a:t>the dog, </a:t>
            </a:r>
            <a:r>
              <a:rPr lang="en-US" dirty="0"/>
              <a:t>the intuitive thing we’re talking about is the four-legged animal.</a:t>
            </a:r>
          </a:p>
          <a:p>
            <a:r>
              <a:rPr lang="en-US" dirty="0"/>
              <a:t>That makes it the main component of the phrase, everything else, modifies it in some way.</a:t>
            </a:r>
          </a:p>
          <a:p>
            <a:r>
              <a:rPr lang="en-US" i="1" dirty="0"/>
              <a:t>Dog </a:t>
            </a:r>
            <a:r>
              <a:rPr lang="en-US" dirty="0"/>
              <a:t>is a noun, so, we can introduce our first phrase, i.e., the </a:t>
            </a:r>
            <a:r>
              <a:rPr lang="en-US" b="1" dirty="0"/>
              <a:t>Noun Phrase.</a:t>
            </a:r>
          </a:p>
          <a:p>
            <a:r>
              <a:rPr lang="en-US" dirty="0"/>
              <a:t>The article </a:t>
            </a:r>
            <a:r>
              <a:rPr lang="en-US" i="1" dirty="0"/>
              <a:t>the</a:t>
            </a:r>
            <a:r>
              <a:rPr lang="en-US" dirty="0"/>
              <a:t> is used to define the specificity of the dog in question, that is, we know what dog is being talked about.</a:t>
            </a:r>
          </a:p>
        </p:txBody>
      </p:sp>
    </p:spTree>
    <p:extLst>
      <p:ext uri="{BB962C8B-B14F-4D97-AF65-F5344CB8AC3E}">
        <p14:creationId xmlns:p14="http://schemas.microsoft.com/office/powerpoint/2010/main" val="536761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2A23F-66EA-4832-393D-E3CB12511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Noun Phrase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AE39B-2DBF-DD6D-020E-37D6D49FC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noun phrase’s primary component is, of course, a </a:t>
            </a:r>
            <a:r>
              <a:rPr lang="en-US" b="1" dirty="0"/>
              <a:t>noun</a:t>
            </a:r>
            <a:r>
              <a:rPr lang="en-US" dirty="0"/>
              <a:t>.</a:t>
            </a:r>
          </a:p>
          <a:p>
            <a:r>
              <a:rPr lang="en-US" dirty="0"/>
              <a:t>This noun is called a </a:t>
            </a:r>
            <a:r>
              <a:rPr lang="en-US" b="1" dirty="0"/>
              <a:t>head</a:t>
            </a:r>
            <a:r>
              <a:rPr lang="en-US" dirty="0"/>
              <a:t>.</a:t>
            </a:r>
          </a:p>
          <a:p>
            <a:r>
              <a:rPr lang="en-US" dirty="0"/>
              <a:t>Heads are the primary components of any phrase. It is a head that is said to </a:t>
            </a:r>
            <a:r>
              <a:rPr lang="en-US" b="1" dirty="0"/>
              <a:t>project</a:t>
            </a:r>
            <a:r>
              <a:rPr lang="en-US" dirty="0"/>
              <a:t> a phrase.</a:t>
            </a:r>
          </a:p>
          <a:p>
            <a:r>
              <a:rPr lang="en-US" dirty="0"/>
              <a:t>The head’s of these phrases can then cooccur with other elements that are said to modify them in some manner. </a:t>
            </a:r>
          </a:p>
          <a:p>
            <a:r>
              <a:rPr lang="en-US" dirty="0"/>
              <a:t>Let’s look specifically at what we can modify nouns with.</a:t>
            </a:r>
          </a:p>
        </p:txBody>
      </p:sp>
    </p:spTree>
    <p:extLst>
      <p:ext uri="{BB962C8B-B14F-4D97-AF65-F5344CB8AC3E}">
        <p14:creationId xmlns:p14="http://schemas.microsoft.com/office/powerpoint/2010/main" val="613455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F6BFA-081F-AD86-CD21-74E6DB53D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Noun Phrase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938A7-24EF-AFCB-F345-93186FD59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we can think about what else we can use to modify the head noun in a Noun Phrase (NP).</a:t>
            </a:r>
          </a:p>
          <a:p>
            <a:r>
              <a:rPr lang="en-US" dirty="0"/>
              <a:t>Let’s start with a simple, baby NP: </a:t>
            </a:r>
            <a:r>
              <a:rPr lang="en-US" i="1" dirty="0"/>
              <a:t>the house</a:t>
            </a:r>
          </a:p>
          <a:p>
            <a:r>
              <a:rPr lang="en-US" dirty="0"/>
              <a:t>We can add to this by inserting a word like </a:t>
            </a:r>
            <a:r>
              <a:rPr lang="en-US" i="1" dirty="0"/>
              <a:t>big</a:t>
            </a:r>
            <a:r>
              <a:rPr lang="en-US" dirty="0"/>
              <a:t>, so, </a:t>
            </a:r>
            <a:r>
              <a:rPr lang="en-US" i="1" dirty="0"/>
              <a:t>the big house</a:t>
            </a:r>
            <a:r>
              <a:rPr lang="en-US" dirty="0"/>
              <a:t>.</a:t>
            </a:r>
          </a:p>
          <a:p>
            <a:r>
              <a:rPr lang="en-US" dirty="0"/>
              <a:t>Words like </a:t>
            </a:r>
            <a:r>
              <a:rPr lang="en-US" i="1" dirty="0"/>
              <a:t>big </a:t>
            </a:r>
            <a:r>
              <a:rPr lang="en-US" dirty="0"/>
              <a:t>are called </a:t>
            </a:r>
            <a:r>
              <a:rPr lang="en-US" b="1" dirty="0"/>
              <a:t>adjectives</a:t>
            </a:r>
            <a:r>
              <a:rPr lang="en-US" dirty="0"/>
              <a:t>.</a:t>
            </a:r>
          </a:p>
          <a:p>
            <a:r>
              <a:rPr lang="en-US" dirty="0"/>
              <a:t>Is this all we can add to the NP? No, we can add more adjectives.</a:t>
            </a:r>
          </a:p>
          <a:p>
            <a:r>
              <a:rPr lang="en-US" i="1" dirty="0"/>
              <a:t>The big dark spooky house</a:t>
            </a:r>
          </a:p>
          <a:p>
            <a:r>
              <a:rPr lang="en-US" dirty="0"/>
              <a:t>Is that all we can add to modify </a:t>
            </a:r>
            <a:r>
              <a:rPr lang="en-US" i="1" dirty="0"/>
              <a:t>house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1097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D239A-6B63-D934-7D5A-54973B1CA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NP (cont.)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63E02-AAFA-9D01-85A7-F5FDE27BD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No. We can add things </a:t>
            </a:r>
            <a:r>
              <a:rPr lang="en-US" i="1" dirty="0"/>
              <a:t>after </a:t>
            </a:r>
            <a:r>
              <a:rPr lang="en-US" dirty="0"/>
              <a:t>the head noun. Consider:</a:t>
            </a:r>
          </a:p>
          <a:p>
            <a:r>
              <a:rPr lang="en-US" i="1" dirty="0"/>
              <a:t>The big dark spooky house of scares on the hill by the river</a:t>
            </a:r>
          </a:p>
          <a:p>
            <a:r>
              <a:rPr lang="en-US" dirty="0"/>
              <a:t>As we can see, we can add other elements headed by </a:t>
            </a:r>
            <a:r>
              <a:rPr lang="en-US" i="1" dirty="0"/>
              <a:t>prepositions </a:t>
            </a:r>
            <a:r>
              <a:rPr lang="en-US" dirty="0"/>
              <a:t>after the noun.</a:t>
            </a:r>
          </a:p>
          <a:p>
            <a:r>
              <a:rPr lang="en-US" dirty="0"/>
              <a:t>In theory we could add an infinite number of adjectives before the noun and prepositional elements after the noun.</a:t>
            </a:r>
          </a:p>
          <a:p>
            <a:r>
              <a:rPr lang="en-US" dirty="0"/>
              <a:t>This property is known as </a:t>
            </a:r>
            <a:r>
              <a:rPr lang="en-US" b="1" dirty="0" err="1"/>
              <a:t>iterativity</a:t>
            </a:r>
            <a:r>
              <a:rPr lang="en-US" dirty="0"/>
              <a:t>. </a:t>
            </a:r>
          </a:p>
          <a:p>
            <a:r>
              <a:rPr lang="en-US" dirty="0"/>
              <a:t>Elements in the phrase that can be iterated are not considered to be </a:t>
            </a:r>
            <a:r>
              <a:rPr lang="en-US" i="1" dirty="0"/>
              <a:t>necessary</a:t>
            </a:r>
            <a:r>
              <a:rPr lang="en-US" dirty="0"/>
              <a:t> in order to interpret the phrase head.</a:t>
            </a:r>
          </a:p>
        </p:txBody>
      </p:sp>
    </p:spTree>
    <p:extLst>
      <p:ext uri="{BB962C8B-B14F-4D97-AF65-F5344CB8AC3E}">
        <p14:creationId xmlns:p14="http://schemas.microsoft.com/office/powerpoint/2010/main" val="3953569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61CD7-835C-6FEC-C11D-4C27940DB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NP (cont.)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B69BB-10A6-2A11-A6E0-CEA7BD312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about the determiner element?</a:t>
            </a:r>
          </a:p>
          <a:p>
            <a:r>
              <a:rPr lang="en-US" dirty="0"/>
              <a:t>We have seen that an article can appear at the start of an NP (both the definite </a:t>
            </a:r>
            <a:r>
              <a:rPr lang="en-US" i="1" dirty="0"/>
              <a:t>the </a:t>
            </a:r>
            <a:r>
              <a:rPr lang="en-US" dirty="0"/>
              <a:t>and the indefinite </a:t>
            </a:r>
            <a:r>
              <a:rPr lang="en-US" i="1" dirty="0"/>
              <a:t>a</a:t>
            </a:r>
            <a:r>
              <a:rPr lang="en-US" dirty="0"/>
              <a:t>).</a:t>
            </a:r>
          </a:p>
          <a:p>
            <a:r>
              <a:rPr lang="en-US" dirty="0"/>
              <a:t>Can we ever remove this element from the NP?</a:t>
            </a:r>
          </a:p>
          <a:p>
            <a:r>
              <a:rPr lang="en-US" dirty="0"/>
              <a:t>Yes. Consider the following:</a:t>
            </a:r>
          </a:p>
          <a:p>
            <a:r>
              <a:rPr lang="en-US" i="1" dirty="0"/>
              <a:t>Cats are the most annoying lovable idiots I can think of.</a:t>
            </a:r>
          </a:p>
          <a:p>
            <a:r>
              <a:rPr lang="en-US" dirty="0"/>
              <a:t>We can see that the head noun </a:t>
            </a:r>
            <a:r>
              <a:rPr lang="en-US" i="1" dirty="0"/>
              <a:t>cats </a:t>
            </a:r>
            <a:r>
              <a:rPr lang="en-US" dirty="0"/>
              <a:t>occurs without the need to be modified by an article. </a:t>
            </a:r>
          </a:p>
          <a:p>
            <a:r>
              <a:rPr lang="en-US" dirty="0"/>
              <a:t>This is the only instance in English where nouns can occur without a </a:t>
            </a:r>
            <a:r>
              <a:rPr lang="en-US" b="1" dirty="0"/>
              <a:t>determiner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4936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829</TotalTime>
  <Words>2096</Words>
  <Application>Microsoft Office PowerPoint</Application>
  <PresentationFormat>Widescreen</PresentationFormat>
  <Paragraphs>164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Times New Roman</vt:lpstr>
      <vt:lpstr>Trebuchet MS</vt:lpstr>
      <vt:lpstr>Wingdings 3</vt:lpstr>
      <vt:lpstr>Facet</vt:lpstr>
      <vt:lpstr>Foundations of Syntax: Phrases</vt:lpstr>
      <vt:lpstr>Review</vt:lpstr>
      <vt:lpstr>Structure</vt:lpstr>
      <vt:lpstr>Structure (cont.)</vt:lpstr>
      <vt:lpstr>Structure (cont.)</vt:lpstr>
      <vt:lpstr>The Noun Phrase</vt:lpstr>
      <vt:lpstr>The Noun Phrase (cont.)</vt:lpstr>
      <vt:lpstr>The NP (cont.)  </vt:lpstr>
      <vt:lpstr>The NP (cont.) </vt:lpstr>
      <vt:lpstr>Determiners in the NP</vt:lpstr>
      <vt:lpstr>Is the Order of modifiers fixed and are there variations?</vt:lpstr>
      <vt:lpstr>Adjectives: Not Only Pre-Nominal</vt:lpstr>
      <vt:lpstr>Other orders (cont.)</vt:lpstr>
      <vt:lpstr>Post-Nominal Determiners</vt:lpstr>
      <vt:lpstr>Double Determination</vt:lpstr>
      <vt:lpstr>Double Determination (cont.)</vt:lpstr>
      <vt:lpstr>Double Determination (cont.)</vt:lpstr>
      <vt:lpstr>Double Determination (cont.)</vt:lpstr>
      <vt:lpstr>Prepositions in the Noun Phrase</vt:lpstr>
      <vt:lpstr>Prepositions in the NP (cont.)</vt:lpstr>
      <vt:lpstr>Prepositions in the NP (cont.)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Nathaniel Torres</dc:creator>
  <cp:lastModifiedBy>Nathaniel Torres</cp:lastModifiedBy>
  <cp:revision>9</cp:revision>
  <dcterms:created xsi:type="dcterms:W3CDTF">2023-10-17T07:14:33Z</dcterms:created>
  <dcterms:modified xsi:type="dcterms:W3CDTF">2023-10-17T21:04:00Z</dcterms:modified>
</cp:coreProperties>
</file>