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90" r:id="rId3"/>
    <p:sldId id="258" r:id="rId4"/>
    <p:sldId id="259" r:id="rId5"/>
    <p:sldId id="291" r:id="rId6"/>
    <p:sldId id="292" r:id="rId7"/>
    <p:sldId id="293"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211188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381120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3601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213486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3430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4131951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3186933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174729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92486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44335-51DE-48B6-8568-10716CBA5DA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281195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744335-51DE-48B6-8568-10716CBA5DAC}"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35344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744335-51DE-48B6-8568-10716CBA5DAC}" type="datetimeFigureOut">
              <a:rPr lang="en-US" smtClean="0"/>
              <a:t>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112033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744335-51DE-48B6-8568-10716CBA5DAC}" type="datetimeFigureOut">
              <a:rPr lang="en-US" smtClean="0"/>
              <a:t>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230758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44335-51DE-48B6-8568-10716CBA5DAC}" type="datetimeFigureOut">
              <a:rPr lang="en-US" smtClean="0"/>
              <a:t>2/13/2024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1869224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744335-51DE-48B6-8568-10716CBA5DAC}"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21245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744335-51DE-48B6-8568-10716CBA5DAC}"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06A6F-73F4-4CC6-9291-610C8F9D30C0}" type="slidenum">
              <a:rPr lang="en-US" smtClean="0"/>
              <a:t>‹#›</a:t>
            </a:fld>
            <a:endParaRPr lang="en-US"/>
          </a:p>
        </p:txBody>
      </p:sp>
    </p:spTree>
    <p:extLst>
      <p:ext uri="{BB962C8B-B14F-4D97-AF65-F5344CB8AC3E}">
        <p14:creationId xmlns:p14="http://schemas.microsoft.com/office/powerpoint/2010/main" val="274687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744335-51DE-48B6-8568-10716CBA5DAC}" type="datetimeFigureOut">
              <a:rPr lang="en-US" smtClean="0"/>
              <a:t>2/13/2024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306A6F-73F4-4CC6-9291-610C8F9D30C0}" type="slidenum">
              <a:rPr lang="en-US" smtClean="0"/>
              <a:t>‹#›</a:t>
            </a:fld>
            <a:endParaRPr lang="en-US"/>
          </a:p>
        </p:txBody>
      </p:sp>
    </p:spTree>
    <p:extLst>
      <p:ext uri="{BB962C8B-B14F-4D97-AF65-F5344CB8AC3E}">
        <p14:creationId xmlns:p14="http://schemas.microsoft.com/office/powerpoint/2010/main" val="286580176"/>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D9DC-9A28-FA83-9062-0E0FA2BF7FB9}"/>
              </a:ext>
            </a:extLst>
          </p:cNvPr>
          <p:cNvSpPr>
            <a:spLocks noGrp="1"/>
          </p:cNvSpPr>
          <p:nvPr>
            <p:ph type="ctrTitle"/>
          </p:nvPr>
        </p:nvSpPr>
        <p:spPr/>
        <p:txBody>
          <a:bodyPr/>
          <a:lstStyle/>
          <a:p>
            <a:r>
              <a:rPr lang="en-US" dirty="0"/>
              <a:t>Foundations of Syntax: Review</a:t>
            </a:r>
          </a:p>
        </p:txBody>
      </p:sp>
      <p:sp>
        <p:nvSpPr>
          <p:cNvPr id="3" name="Subtitle 2">
            <a:extLst>
              <a:ext uri="{FF2B5EF4-FFF2-40B4-BE49-F238E27FC236}">
                <a16:creationId xmlns:a16="http://schemas.microsoft.com/office/drawing/2014/main" id="{CAC625C6-A0B6-E11E-F5AA-662D547C8BA8}"/>
              </a:ext>
            </a:extLst>
          </p:cNvPr>
          <p:cNvSpPr>
            <a:spLocks noGrp="1"/>
          </p:cNvSpPr>
          <p:nvPr>
            <p:ph type="subTitle" idx="1"/>
          </p:nvPr>
        </p:nvSpPr>
        <p:spPr/>
        <p:txBody>
          <a:bodyPr>
            <a:normAutofit/>
          </a:bodyPr>
          <a:lstStyle/>
          <a:p>
            <a:r>
              <a:rPr lang="en-US" dirty="0"/>
              <a:t>Nathaniel Torres</a:t>
            </a:r>
          </a:p>
          <a:p>
            <a:r>
              <a:rPr lang="en-US" dirty="0">
                <a:latin typeface="Times New Roman" panose="02020603050405020304" pitchFamily="18" charset="0"/>
                <a:cs typeface="Times New Roman" panose="02020603050405020304" pitchFamily="18" charset="0"/>
              </a:rPr>
              <a:t>BBN-ANG-251</a:t>
            </a:r>
          </a:p>
        </p:txBody>
      </p:sp>
    </p:spTree>
    <p:extLst>
      <p:ext uri="{BB962C8B-B14F-4D97-AF65-F5344CB8AC3E}">
        <p14:creationId xmlns:p14="http://schemas.microsoft.com/office/powerpoint/2010/main" val="1418084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1D9A8-6C5E-13B7-71F8-1AEEAFF488E8}"/>
              </a:ext>
            </a:extLst>
          </p:cNvPr>
          <p:cNvSpPr>
            <a:spLocks noGrp="1"/>
          </p:cNvSpPr>
          <p:nvPr>
            <p:ph type="title"/>
          </p:nvPr>
        </p:nvSpPr>
        <p:spPr/>
        <p:txBody>
          <a:bodyPr/>
          <a:lstStyle/>
          <a:p>
            <a:r>
              <a:rPr lang="en-US" dirty="0"/>
              <a:t>The Indirect Object</a:t>
            </a:r>
          </a:p>
        </p:txBody>
      </p:sp>
      <p:sp>
        <p:nvSpPr>
          <p:cNvPr id="3" name="Content Placeholder 2">
            <a:extLst>
              <a:ext uri="{FF2B5EF4-FFF2-40B4-BE49-F238E27FC236}">
                <a16:creationId xmlns:a16="http://schemas.microsoft.com/office/drawing/2014/main" id="{6FD658B0-A35A-F2DA-4C5E-AD945AD1071B}"/>
              </a:ext>
            </a:extLst>
          </p:cNvPr>
          <p:cNvSpPr>
            <a:spLocks noGrp="1"/>
          </p:cNvSpPr>
          <p:nvPr>
            <p:ph idx="1"/>
          </p:nvPr>
        </p:nvSpPr>
        <p:spPr/>
        <p:txBody>
          <a:bodyPr/>
          <a:lstStyle/>
          <a:p>
            <a:r>
              <a:rPr lang="en-US" dirty="0"/>
              <a:t>In addition to the subject and the direct object, we also have what is called the </a:t>
            </a:r>
            <a:r>
              <a:rPr lang="en-US" b="1" dirty="0"/>
              <a:t>indirect object</a:t>
            </a:r>
            <a:r>
              <a:rPr lang="en-US" dirty="0"/>
              <a:t>.</a:t>
            </a:r>
          </a:p>
          <a:p>
            <a:r>
              <a:rPr lang="en-US" dirty="0"/>
              <a:t>The indirect object is kind of like the direct object in that it in some way is affected by the action expressed by the verb.</a:t>
            </a:r>
          </a:p>
          <a:p>
            <a:r>
              <a:rPr lang="en-US" dirty="0"/>
              <a:t>Typically, the indirect object is a person or thing that receives the direct object of the verb, though not always.</a:t>
            </a:r>
          </a:p>
          <a:p>
            <a:r>
              <a:rPr lang="en-US" dirty="0"/>
              <a:t>As you may guess, different languages have different strategies for expressing the indirect object.</a:t>
            </a:r>
          </a:p>
          <a:p>
            <a:r>
              <a:rPr lang="en-US" dirty="0"/>
              <a:t>Let’s start with a look at how English expresses the indirect object.</a:t>
            </a:r>
          </a:p>
          <a:p>
            <a:endParaRPr lang="en-US" dirty="0"/>
          </a:p>
        </p:txBody>
      </p:sp>
    </p:spTree>
    <p:extLst>
      <p:ext uri="{BB962C8B-B14F-4D97-AF65-F5344CB8AC3E}">
        <p14:creationId xmlns:p14="http://schemas.microsoft.com/office/powerpoint/2010/main" val="3048721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7F6B7-B4B4-EF4D-6AD2-8CC799BAA34D}"/>
              </a:ext>
            </a:extLst>
          </p:cNvPr>
          <p:cNvSpPr>
            <a:spLocks noGrp="1"/>
          </p:cNvSpPr>
          <p:nvPr>
            <p:ph type="title"/>
          </p:nvPr>
        </p:nvSpPr>
        <p:spPr/>
        <p:txBody>
          <a:bodyPr/>
          <a:lstStyle/>
          <a:p>
            <a:r>
              <a:rPr lang="en-US" dirty="0"/>
              <a:t>The Indirect Direct</a:t>
            </a:r>
          </a:p>
        </p:txBody>
      </p:sp>
      <p:sp>
        <p:nvSpPr>
          <p:cNvPr id="3" name="Content Placeholder 2">
            <a:extLst>
              <a:ext uri="{FF2B5EF4-FFF2-40B4-BE49-F238E27FC236}">
                <a16:creationId xmlns:a16="http://schemas.microsoft.com/office/drawing/2014/main" id="{B442588D-13E9-D980-7029-A6293A86013D}"/>
              </a:ext>
            </a:extLst>
          </p:cNvPr>
          <p:cNvSpPr>
            <a:spLocks noGrp="1"/>
          </p:cNvSpPr>
          <p:nvPr>
            <p:ph idx="1"/>
          </p:nvPr>
        </p:nvSpPr>
        <p:spPr/>
        <p:txBody>
          <a:bodyPr/>
          <a:lstStyle/>
          <a:p>
            <a:r>
              <a:rPr lang="en-US" dirty="0"/>
              <a:t>The indirect object in English is expressed in one of two ways: either as a bare noun, or in a prepositional phrase.</a:t>
            </a:r>
          </a:p>
          <a:p>
            <a:r>
              <a:rPr lang="en-US" dirty="0"/>
              <a:t>The indirect object will occur with so-called </a:t>
            </a:r>
            <a:r>
              <a:rPr lang="en-US" b="1" dirty="0"/>
              <a:t>ditransitive </a:t>
            </a:r>
            <a:r>
              <a:rPr lang="en-US" dirty="0"/>
              <a:t>verbs, which are verbs that come with </a:t>
            </a:r>
            <a:r>
              <a:rPr lang="en-US" b="1" dirty="0"/>
              <a:t>two </a:t>
            </a:r>
            <a:r>
              <a:rPr lang="en-US" dirty="0"/>
              <a:t>nouns after them instead of just one. </a:t>
            </a:r>
          </a:p>
          <a:p>
            <a:r>
              <a:rPr lang="en-US" dirty="0"/>
              <a:t>When there aren’t two nouns after, then the second noun (the indirect object) comes in after a preposition.</a:t>
            </a:r>
          </a:p>
          <a:p>
            <a:endParaRPr lang="en-US" dirty="0"/>
          </a:p>
        </p:txBody>
      </p:sp>
    </p:spTree>
    <p:extLst>
      <p:ext uri="{BB962C8B-B14F-4D97-AF65-F5344CB8AC3E}">
        <p14:creationId xmlns:p14="http://schemas.microsoft.com/office/powerpoint/2010/main" val="53946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C2444-0911-D153-9C4E-D35E049D92CB}"/>
              </a:ext>
            </a:extLst>
          </p:cNvPr>
          <p:cNvSpPr>
            <a:spLocks noGrp="1"/>
          </p:cNvSpPr>
          <p:nvPr>
            <p:ph type="title"/>
          </p:nvPr>
        </p:nvSpPr>
        <p:spPr/>
        <p:txBody>
          <a:bodyPr/>
          <a:lstStyle/>
          <a:p>
            <a:r>
              <a:rPr lang="en-US" dirty="0"/>
              <a:t>The Indirect Object (cont.)</a:t>
            </a:r>
          </a:p>
        </p:txBody>
      </p:sp>
      <p:sp>
        <p:nvSpPr>
          <p:cNvPr id="3" name="Content Placeholder 2">
            <a:extLst>
              <a:ext uri="{FF2B5EF4-FFF2-40B4-BE49-F238E27FC236}">
                <a16:creationId xmlns:a16="http://schemas.microsoft.com/office/drawing/2014/main" id="{6A81271A-9816-8B06-3A2E-C3B6E9363653}"/>
              </a:ext>
            </a:extLst>
          </p:cNvPr>
          <p:cNvSpPr>
            <a:spLocks noGrp="1"/>
          </p:cNvSpPr>
          <p:nvPr>
            <p:ph idx="1"/>
          </p:nvPr>
        </p:nvSpPr>
        <p:spPr/>
        <p:txBody>
          <a:bodyPr>
            <a:normAutofit/>
          </a:bodyPr>
          <a:lstStyle/>
          <a:p>
            <a:r>
              <a:rPr lang="en-US" dirty="0"/>
              <a:t>After ditransitive verbs, a bare noun indirect object can be used </a:t>
            </a:r>
            <a:r>
              <a:rPr lang="en-US" b="1" dirty="0"/>
              <a:t>before </a:t>
            </a:r>
            <a:r>
              <a:rPr lang="en-US" dirty="0"/>
              <a:t>the direct object.</a:t>
            </a:r>
          </a:p>
          <a:p>
            <a:r>
              <a:rPr lang="en-US" dirty="0"/>
              <a:t>John gave </a:t>
            </a:r>
            <a:r>
              <a:rPr lang="en-US" b="1" dirty="0"/>
              <a:t>Mary </a:t>
            </a:r>
            <a:r>
              <a:rPr lang="en-US" dirty="0"/>
              <a:t>the flowers on Valentine’s Day.</a:t>
            </a:r>
          </a:p>
          <a:p>
            <a:r>
              <a:rPr lang="en-US" dirty="0"/>
              <a:t>The girl gave </a:t>
            </a:r>
            <a:r>
              <a:rPr lang="en-US" b="1" dirty="0"/>
              <a:t>the boy </a:t>
            </a:r>
            <a:r>
              <a:rPr lang="en-US" dirty="0"/>
              <a:t>a hug.</a:t>
            </a:r>
          </a:p>
          <a:p>
            <a:r>
              <a:rPr lang="en-US" dirty="0"/>
              <a:t>Jane sent</a:t>
            </a:r>
            <a:r>
              <a:rPr lang="en-US" b="1" dirty="0"/>
              <a:t> Bill </a:t>
            </a:r>
            <a:r>
              <a:rPr lang="en-US" dirty="0"/>
              <a:t>and email about the tailgate.</a:t>
            </a:r>
          </a:p>
          <a:p>
            <a:r>
              <a:rPr lang="en-US" dirty="0"/>
              <a:t>Gertrude wrote</a:t>
            </a:r>
            <a:r>
              <a:rPr lang="en-US" b="1" dirty="0"/>
              <a:t> Mildred </a:t>
            </a:r>
            <a:r>
              <a:rPr lang="en-US" dirty="0"/>
              <a:t>a letter about the dog.</a:t>
            </a:r>
          </a:p>
          <a:p>
            <a:r>
              <a:rPr lang="en-US" dirty="0"/>
              <a:t>Here we see a few different ditransitive verbs that we can see appear with not one, but two nouns immediately after them.</a:t>
            </a:r>
          </a:p>
          <a:p>
            <a:r>
              <a:rPr lang="en-US" dirty="0"/>
              <a:t>In all of these cases, the first noun in the sequence will </a:t>
            </a:r>
            <a:r>
              <a:rPr lang="en-US" i="1" dirty="0"/>
              <a:t>always </a:t>
            </a:r>
            <a:r>
              <a:rPr lang="en-US" dirty="0"/>
              <a:t>be the indirect object, and the second noun will </a:t>
            </a:r>
            <a:r>
              <a:rPr lang="en-US" i="1" dirty="0"/>
              <a:t>always </a:t>
            </a:r>
            <a:r>
              <a:rPr lang="en-US" dirty="0"/>
              <a:t>be the direct object.</a:t>
            </a:r>
          </a:p>
          <a:p>
            <a:endParaRPr lang="en-US" dirty="0"/>
          </a:p>
        </p:txBody>
      </p:sp>
    </p:spTree>
    <p:extLst>
      <p:ext uri="{BB962C8B-B14F-4D97-AF65-F5344CB8AC3E}">
        <p14:creationId xmlns:p14="http://schemas.microsoft.com/office/powerpoint/2010/main" val="4287685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1E9F5-3D38-80A3-2C54-83CD8B9A7E09}"/>
              </a:ext>
            </a:extLst>
          </p:cNvPr>
          <p:cNvSpPr>
            <a:spLocks noGrp="1"/>
          </p:cNvSpPr>
          <p:nvPr>
            <p:ph type="title"/>
          </p:nvPr>
        </p:nvSpPr>
        <p:spPr/>
        <p:txBody>
          <a:bodyPr/>
          <a:lstStyle/>
          <a:p>
            <a:r>
              <a:rPr lang="en-US" dirty="0"/>
              <a:t>The Indirect Object</a:t>
            </a:r>
          </a:p>
        </p:txBody>
      </p:sp>
      <p:sp>
        <p:nvSpPr>
          <p:cNvPr id="3" name="Content Placeholder 2">
            <a:extLst>
              <a:ext uri="{FF2B5EF4-FFF2-40B4-BE49-F238E27FC236}">
                <a16:creationId xmlns:a16="http://schemas.microsoft.com/office/drawing/2014/main" id="{88F3775A-06E7-0CE3-5F3C-850A68183B83}"/>
              </a:ext>
            </a:extLst>
          </p:cNvPr>
          <p:cNvSpPr>
            <a:spLocks noGrp="1"/>
          </p:cNvSpPr>
          <p:nvPr>
            <p:ph idx="1"/>
          </p:nvPr>
        </p:nvSpPr>
        <p:spPr/>
        <p:txBody>
          <a:bodyPr>
            <a:normAutofit/>
          </a:bodyPr>
          <a:lstStyle/>
          <a:p>
            <a:r>
              <a:rPr lang="en-US" dirty="0"/>
              <a:t>The other strategy English employs to mark the indirect object is the prepositional phrase strategy.</a:t>
            </a:r>
          </a:p>
          <a:p>
            <a:r>
              <a:rPr lang="en-US" dirty="0"/>
              <a:t>In this case, the indirect object is always expressed by the preposition </a:t>
            </a:r>
            <a:r>
              <a:rPr lang="en-US" i="1" dirty="0"/>
              <a:t>to</a:t>
            </a:r>
            <a:r>
              <a:rPr lang="en-US" dirty="0"/>
              <a:t>.</a:t>
            </a:r>
          </a:p>
          <a:p>
            <a:r>
              <a:rPr lang="en-US" dirty="0"/>
              <a:t>John gave the flowers </a:t>
            </a:r>
            <a:r>
              <a:rPr lang="en-US" b="1" dirty="0"/>
              <a:t>to Mary </a:t>
            </a:r>
            <a:r>
              <a:rPr lang="en-US" dirty="0"/>
              <a:t>on Valentine’s Day.</a:t>
            </a:r>
          </a:p>
          <a:p>
            <a:r>
              <a:rPr lang="en-US" dirty="0"/>
              <a:t>The girl gave a hug </a:t>
            </a:r>
            <a:r>
              <a:rPr lang="en-US" b="1" dirty="0"/>
              <a:t>to the boy</a:t>
            </a:r>
            <a:r>
              <a:rPr lang="en-US" dirty="0"/>
              <a:t>.</a:t>
            </a:r>
          </a:p>
          <a:p>
            <a:r>
              <a:rPr lang="en-US" dirty="0"/>
              <a:t>Jane sent an email about the tailgate </a:t>
            </a:r>
            <a:r>
              <a:rPr lang="en-US" b="1" dirty="0"/>
              <a:t>to Bill</a:t>
            </a:r>
            <a:r>
              <a:rPr lang="en-US" dirty="0"/>
              <a:t>.</a:t>
            </a:r>
          </a:p>
          <a:p>
            <a:r>
              <a:rPr lang="en-US" dirty="0"/>
              <a:t>Gertrude wrote a letter about the dog </a:t>
            </a:r>
            <a:r>
              <a:rPr lang="en-US" b="1" dirty="0"/>
              <a:t>to Mildred</a:t>
            </a:r>
            <a:r>
              <a:rPr lang="en-US" dirty="0"/>
              <a:t>.</a:t>
            </a:r>
          </a:p>
          <a:p>
            <a:r>
              <a:rPr lang="en-US" dirty="0"/>
              <a:t>We can see that all of the indirect objects are clearly marked by the preposition </a:t>
            </a:r>
            <a:r>
              <a:rPr lang="en-US" i="1" dirty="0"/>
              <a:t>to</a:t>
            </a:r>
            <a:r>
              <a:rPr lang="en-US" dirty="0"/>
              <a:t>.</a:t>
            </a:r>
          </a:p>
          <a:p>
            <a:r>
              <a:rPr lang="en-US" dirty="0"/>
              <a:t>There is no difference in meaning between either strategy. </a:t>
            </a:r>
          </a:p>
          <a:p>
            <a:endParaRPr lang="en-US" dirty="0"/>
          </a:p>
        </p:txBody>
      </p:sp>
    </p:spTree>
    <p:extLst>
      <p:ext uri="{BB962C8B-B14F-4D97-AF65-F5344CB8AC3E}">
        <p14:creationId xmlns:p14="http://schemas.microsoft.com/office/powerpoint/2010/main" val="225962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BADD-A778-658B-E564-21DF6D2E8951}"/>
              </a:ext>
            </a:extLst>
          </p:cNvPr>
          <p:cNvSpPr>
            <a:spLocks noGrp="1"/>
          </p:cNvSpPr>
          <p:nvPr>
            <p:ph type="title"/>
          </p:nvPr>
        </p:nvSpPr>
        <p:spPr/>
        <p:txBody>
          <a:bodyPr/>
          <a:lstStyle/>
          <a:p>
            <a:r>
              <a:rPr lang="en-US" dirty="0"/>
              <a:t>Other Kinds of Phrases</a:t>
            </a:r>
          </a:p>
        </p:txBody>
      </p:sp>
      <p:sp>
        <p:nvSpPr>
          <p:cNvPr id="3" name="Content Placeholder 2">
            <a:extLst>
              <a:ext uri="{FF2B5EF4-FFF2-40B4-BE49-F238E27FC236}">
                <a16:creationId xmlns:a16="http://schemas.microsoft.com/office/drawing/2014/main" id="{229485F7-E8A0-6CC2-C304-108DDE8C7607}"/>
              </a:ext>
            </a:extLst>
          </p:cNvPr>
          <p:cNvSpPr>
            <a:spLocks noGrp="1"/>
          </p:cNvSpPr>
          <p:nvPr>
            <p:ph idx="1"/>
          </p:nvPr>
        </p:nvSpPr>
        <p:spPr/>
        <p:txBody>
          <a:bodyPr/>
          <a:lstStyle/>
          <a:p>
            <a:r>
              <a:rPr lang="en-US" dirty="0"/>
              <a:t>Sentences can of course contain a lot of different elements in them that are </a:t>
            </a:r>
            <a:r>
              <a:rPr lang="en-US" i="1" dirty="0"/>
              <a:t>not</a:t>
            </a:r>
            <a:r>
              <a:rPr lang="en-US" dirty="0"/>
              <a:t> part of a verb’s argument structure.</a:t>
            </a:r>
          </a:p>
          <a:p>
            <a:r>
              <a:rPr lang="en-US" dirty="0"/>
              <a:t>These are elements that are not considered to be important to fundamental understanding of a sentence, and are therefore considered to be optional.</a:t>
            </a:r>
          </a:p>
          <a:p>
            <a:r>
              <a:rPr lang="en-US" dirty="0"/>
              <a:t>These optional elements are called </a:t>
            </a:r>
            <a:r>
              <a:rPr lang="en-US" b="1" dirty="0"/>
              <a:t>adjuncts</a:t>
            </a:r>
            <a:r>
              <a:rPr lang="en-US" dirty="0"/>
              <a:t>.</a:t>
            </a:r>
          </a:p>
          <a:p>
            <a:r>
              <a:rPr lang="en-US" dirty="0"/>
              <a:t>Adjuncts typically occur as sentential </a:t>
            </a:r>
            <a:r>
              <a:rPr lang="en-US" b="1" dirty="0"/>
              <a:t>adverbials</a:t>
            </a:r>
            <a:r>
              <a:rPr lang="en-US" dirty="0"/>
              <a:t> which is a broad term that can refer to a number of different categories.</a:t>
            </a:r>
          </a:p>
          <a:p>
            <a:endParaRPr lang="en-US" dirty="0"/>
          </a:p>
        </p:txBody>
      </p:sp>
    </p:spTree>
    <p:extLst>
      <p:ext uri="{BB962C8B-B14F-4D97-AF65-F5344CB8AC3E}">
        <p14:creationId xmlns:p14="http://schemas.microsoft.com/office/powerpoint/2010/main" val="154124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1C8E9-EE26-B892-AA75-DD931A55B833}"/>
              </a:ext>
            </a:extLst>
          </p:cNvPr>
          <p:cNvSpPr>
            <a:spLocks noGrp="1"/>
          </p:cNvSpPr>
          <p:nvPr>
            <p:ph type="title"/>
          </p:nvPr>
        </p:nvSpPr>
        <p:spPr/>
        <p:txBody>
          <a:bodyPr/>
          <a:lstStyle/>
          <a:p>
            <a:r>
              <a:rPr lang="en-US" dirty="0"/>
              <a:t>Adverbial Types</a:t>
            </a:r>
          </a:p>
        </p:txBody>
      </p:sp>
      <p:sp>
        <p:nvSpPr>
          <p:cNvPr id="3" name="Content Placeholder 2">
            <a:extLst>
              <a:ext uri="{FF2B5EF4-FFF2-40B4-BE49-F238E27FC236}">
                <a16:creationId xmlns:a16="http://schemas.microsoft.com/office/drawing/2014/main" id="{2E6A1722-A49A-3999-D8AE-5B097CCC5780}"/>
              </a:ext>
            </a:extLst>
          </p:cNvPr>
          <p:cNvSpPr>
            <a:spLocks noGrp="1"/>
          </p:cNvSpPr>
          <p:nvPr>
            <p:ph idx="1"/>
          </p:nvPr>
        </p:nvSpPr>
        <p:spPr/>
        <p:txBody>
          <a:bodyPr/>
          <a:lstStyle/>
          <a:p>
            <a:r>
              <a:rPr lang="en-US" dirty="0"/>
              <a:t>Can include PPs, and various adverbs expressing time, place and manner.</a:t>
            </a:r>
          </a:p>
          <a:p>
            <a:r>
              <a:rPr lang="en-US" dirty="0"/>
              <a:t>John hit the baseball [</a:t>
            </a:r>
            <a:r>
              <a:rPr lang="en-US" baseline="-25000" dirty="0" err="1"/>
              <a:t>PP</a:t>
            </a:r>
            <a:r>
              <a:rPr lang="en-US" dirty="0" err="1"/>
              <a:t>in</a:t>
            </a:r>
            <a:r>
              <a:rPr lang="en-US" dirty="0"/>
              <a:t> the park].</a:t>
            </a:r>
          </a:p>
          <a:p>
            <a:r>
              <a:rPr lang="en-US" dirty="0"/>
              <a:t>John will go to the store [</a:t>
            </a:r>
            <a:r>
              <a:rPr lang="en-US" baseline="-25000" dirty="0" err="1"/>
              <a:t>AdvP</a:t>
            </a:r>
            <a:r>
              <a:rPr lang="en-US" dirty="0" err="1"/>
              <a:t>tomorrow</a:t>
            </a:r>
            <a:r>
              <a:rPr lang="en-US" dirty="0"/>
              <a:t>].</a:t>
            </a:r>
          </a:p>
          <a:p>
            <a:r>
              <a:rPr lang="en-US" dirty="0"/>
              <a:t>John tends to do the work [</a:t>
            </a:r>
            <a:r>
              <a:rPr lang="en-US" baseline="-25000" dirty="0" err="1"/>
              <a:t>AdvP</a:t>
            </a:r>
            <a:r>
              <a:rPr lang="en-US" dirty="0" err="1"/>
              <a:t>like</a:t>
            </a:r>
            <a:r>
              <a:rPr lang="en-US" dirty="0"/>
              <a:t> this].</a:t>
            </a:r>
          </a:p>
          <a:p>
            <a:r>
              <a:rPr lang="en-US" dirty="0"/>
              <a:t>A special kind of PP adverbial indication how something was done is called the </a:t>
            </a:r>
            <a:r>
              <a:rPr lang="en-US" b="1" dirty="0"/>
              <a:t>instrument</a:t>
            </a:r>
            <a:r>
              <a:rPr lang="en-US" dirty="0"/>
              <a:t>.</a:t>
            </a:r>
          </a:p>
          <a:p>
            <a:r>
              <a:rPr lang="en-US" dirty="0"/>
              <a:t>John cut the bread [</a:t>
            </a:r>
            <a:r>
              <a:rPr lang="en-US" baseline="-25000" dirty="0" err="1"/>
              <a:t>PP</a:t>
            </a:r>
            <a:r>
              <a:rPr lang="en-US" dirty="0" err="1"/>
              <a:t>with</a:t>
            </a:r>
            <a:r>
              <a:rPr lang="en-US" dirty="0"/>
              <a:t> the knife].</a:t>
            </a:r>
          </a:p>
          <a:p>
            <a:endParaRPr lang="en-US" dirty="0"/>
          </a:p>
        </p:txBody>
      </p:sp>
    </p:spTree>
    <p:extLst>
      <p:ext uri="{BB962C8B-B14F-4D97-AF65-F5344CB8AC3E}">
        <p14:creationId xmlns:p14="http://schemas.microsoft.com/office/powerpoint/2010/main" val="3594472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6162-19D4-B7D1-9481-3E3CA404FFB4}"/>
              </a:ext>
            </a:extLst>
          </p:cNvPr>
          <p:cNvSpPr>
            <a:spLocks noGrp="1"/>
          </p:cNvSpPr>
          <p:nvPr>
            <p:ph type="title"/>
          </p:nvPr>
        </p:nvSpPr>
        <p:spPr/>
        <p:txBody>
          <a:bodyPr/>
          <a:lstStyle/>
          <a:p>
            <a:r>
              <a:rPr lang="en-US" dirty="0"/>
              <a:t>Thematic Relations</a:t>
            </a:r>
          </a:p>
        </p:txBody>
      </p:sp>
      <p:sp>
        <p:nvSpPr>
          <p:cNvPr id="3" name="Content Placeholder 2">
            <a:extLst>
              <a:ext uri="{FF2B5EF4-FFF2-40B4-BE49-F238E27FC236}">
                <a16:creationId xmlns:a16="http://schemas.microsoft.com/office/drawing/2014/main" id="{9D759DD4-4A5C-04C0-0695-F6BDEE1D4D3B}"/>
              </a:ext>
            </a:extLst>
          </p:cNvPr>
          <p:cNvSpPr>
            <a:spLocks noGrp="1"/>
          </p:cNvSpPr>
          <p:nvPr>
            <p:ph idx="1"/>
          </p:nvPr>
        </p:nvSpPr>
        <p:spPr/>
        <p:txBody>
          <a:bodyPr/>
          <a:lstStyle/>
          <a:p>
            <a:r>
              <a:rPr lang="en-US" dirty="0"/>
              <a:t>With respect to the kinds of PP adverbials one might come across, there are two kinds of </a:t>
            </a:r>
            <a:r>
              <a:rPr lang="en-US" b="1" dirty="0"/>
              <a:t>thematic relations</a:t>
            </a:r>
            <a:r>
              <a:rPr lang="en-US" dirty="0"/>
              <a:t>: the </a:t>
            </a:r>
            <a:r>
              <a:rPr lang="en-US" b="1" dirty="0"/>
              <a:t>location </a:t>
            </a:r>
            <a:r>
              <a:rPr lang="en-US" dirty="0"/>
              <a:t>and the </a:t>
            </a:r>
            <a:r>
              <a:rPr lang="en-US" b="1" dirty="0"/>
              <a:t>goal</a:t>
            </a:r>
            <a:r>
              <a:rPr lang="en-US" dirty="0"/>
              <a:t>. (The goal is an extremely important thematic relation.)</a:t>
            </a:r>
          </a:p>
          <a:p>
            <a:r>
              <a:rPr lang="en-US" dirty="0"/>
              <a:t>The location is, as the name implies, used to give a location of an event.</a:t>
            </a:r>
          </a:p>
          <a:p>
            <a:r>
              <a:rPr lang="en-US" dirty="0"/>
              <a:t>John danced with Mary [</a:t>
            </a:r>
            <a:r>
              <a:rPr lang="en-US" baseline="-25000" dirty="0" err="1"/>
              <a:t>PP</a:t>
            </a:r>
            <a:r>
              <a:rPr lang="en-US" dirty="0" err="1"/>
              <a:t>in</a:t>
            </a:r>
            <a:r>
              <a:rPr lang="en-US" dirty="0"/>
              <a:t> the agricultural hall].</a:t>
            </a:r>
          </a:p>
          <a:p>
            <a:r>
              <a:rPr lang="en-US" dirty="0"/>
              <a:t>John went [</a:t>
            </a:r>
            <a:r>
              <a:rPr lang="en-US" baseline="-25000" dirty="0" err="1"/>
              <a:t>PP</a:t>
            </a:r>
            <a:r>
              <a:rPr lang="en-US" dirty="0" err="1"/>
              <a:t>to</a:t>
            </a:r>
            <a:r>
              <a:rPr lang="en-US" dirty="0"/>
              <a:t> the store].</a:t>
            </a:r>
          </a:p>
          <a:p>
            <a:r>
              <a:rPr lang="en-US" dirty="0"/>
              <a:t>Here, </a:t>
            </a:r>
            <a:r>
              <a:rPr lang="en-US" i="1" dirty="0"/>
              <a:t>in the agricultural hall</a:t>
            </a:r>
            <a:r>
              <a:rPr lang="en-US" dirty="0"/>
              <a:t> gives us information about where the dancing took place, and is therefore the </a:t>
            </a:r>
            <a:r>
              <a:rPr lang="en-US" b="1" dirty="0"/>
              <a:t>location</a:t>
            </a:r>
            <a:r>
              <a:rPr lang="en-US" dirty="0"/>
              <a:t>.</a:t>
            </a:r>
          </a:p>
          <a:p>
            <a:endParaRPr lang="en-US" dirty="0"/>
          </a:p>
        </p:txBody>
      </p:sp>
    </p:spTree>
    <p:extLst>
      <p:ext uri="{BB962C8B-B14F-4D97-AF65-F5344CB8AC3E}">
        <p14:creationId xmlns:p14="http://schemas.microsoft.com/office/powerpoint/2010/main" val="205925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42B6-220A-C749-5C39-9A684ED0EED3}"/>
              </a:ext>
            </a:extLst>
          </p:cNvPr>
          <p:cNvSpPr>
            <a:spLocks noGrp="1"/>
          </p:cNvSpPr>
          <p:nvPr>
            <p:ph type="title"/>
          </p:nvPr>
        </p:nvSpPr>
        <p:spPr/>
        <p:txBody>
          <a:bodyPr/>
          <a:lstStyle/>
          <a:p>
            <a:r>
              <a:rPr lang="en-US" dirty="0"/>
              <a:t>In Sum</a:t>
            </a:r>
          </a:p>
        </p:txBody>
      </p:sp>
      <p:sp>
        <p:nvSpPr>
          <p:cNvPr id="3" name="Content Placeholder 2">
            <a:extLst>
              <a:ext uri="{FF2B5EF4-FFF2-40B4-BE49-F238E27FC236}">
                <a16:creationId xmlns:a16="http://schemas.microsoft.com/office/drawing/2014/main" id="{E73D8A09-F51B-D928-8ACF-6060D2CC3AD1}"/>
              </a:ext>
            </a:extLst>
          </p:cNvPr>
          <p:cNvSpPr>
            <a:spLocks noGrp="1"/>
          </p:cNvSpPr>
          <p:nvPr>
            <p:ph idx="1"/>
          </p:nvPr>
        </p:nvSpPr>
        <p:spPr/>
        <p:txBody>
          <a:bodyPr>
            <a:normAutofit/>
          </a:bodyPr>
          <a:lstStyle/>
          <a:p>
            <a:r>
              <a:rPr lang="en-US" dirty="0"/>
              <a:t>There are elements that are absolutely required in a sentence, and there are elements that are never required in a sentence.</a:t>
            </a:r>
          </a:p>
          <a:p>
            <a:r>
              <a:rPr lang="en-US" dirty="0"/>
              <a:t>We have two important words to define.</a:t>
            </a:r>
          </a:p>
          <a:p>
            <a:r>
              <a:rPr lang="en-US" b="1" dirty="0"/>
              <a:t>Argument</a:t>
            </a:r>
            <a:r>
              <a:rPr lang="en-US" dirty="0"/>
              <a:t>- A word or phrase that is absolutely necessary to complete a word’s meaning.</a:t>
            </a:r>
          </a:p>
          <a:p>
            <a:r>
              <a:rPr lang="en-US" b="1" dirty="0"/>
              <a:t>Adjunct- </a:t>
            </a:r>
            <a:r>
              <a:rPr lang="en-US" dirty="0"/>
              <a:t>A word or phrase that is not integral to the meaning of a word.</a:t>
            </a:r>
          </a:p>
          <a:p>
            <a:r>
              <a:rPr lang="en-US" dirty="0"/>
              <a:t>Adjuncts can be thought of as extra information, whereas arguments can be thought of as parts of a whole needed to make the whole work.</a:t>
            </a:r>
          </a:p>
          <a:p>
            <a:endParaRPr lang="en-US" dirty="0"/>
          </a:p>
        </p:txBody>
      </p:sp>
    </p:spTree>
    <p:extLst>
      <p:ext uri="{BB962C8B-B14F-4D97-AF65-F5344CB8AC3E}">
        <p14:creationId xmlns:p14="http://schemas.microsoft.com/office/powerpoint/2010/main" val="589841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3FFB6-D3E1-F800-657D-0F4D03294939}"/>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40668E82-B9C7-80B3-FA16-0015A30B1554}"/>
              </a:ext>
            </a:extLst>
          </p:cNvPr>
          <p:cNvSpPr>
            <a:spLocks noGrp="1"/>
          </p:cNvSpPr>
          <p:nvPr>
            <p:ph idx="1"/>
          </p:nvPr>
        </p:nvSpPr>
        <p:spPr/>
        <p:txBody>
          <a:bodyPr/>
          <a:lstStyle/>
          <a:p>
            <a:r>
              <a:rPr lang="en-US" dirty="0"/>
              <a:t>Identify the subject, the direct object, the indirect object (if there is one), and any adverbials.</a:t>
            </a:r>
          </a:p>
          <a:p>
            <a:r>
              <a:rPr lang="en-US" dirty="0"/>
              <a:t>Mary gifted Rose a new set of paint brushes for her birthday.</a:t>
            </a:r>
          </a:p>
          <a:p>
            <a:r>
              <a:rPr lang="en-US" dirty="0"/>
              <a:t>Francis kicked the soccer ball over the fence.</a:t>
            </a:r>
          </a:p>
          <a:p>
            <a:r>
              <a:rPr lang="en-US" dirty="0"/>
              <a:t>Pavel woke up early.</a:t>
            </a:r>
          </a:p>
        </p:txBody>
      </p:sp>
    </p:spTree>
    <p:extLst>
      <p:ext uri="{BB962C8B-B14F-4D97-AF65-F5344CB8AC3E}">
        <p14:creationId xmlns:p14="http://schemas.microsoft.com/office/powerpoint/2010/main" val="2888173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F91C9-9FCE-2EDA-E41C-DBADF5857137}"/>
              </a:ext>
            </a:extLst>
          </p:cNvPr>
          <p:cNvSpPr>
            <a:spLocks noGrp="1"/>
          </p:cNvSpPr>
          <p:nvPr>
            <p:ph type="title"/>
          </p:nvPr>
        </p:nvSpPr>
        <p:spPr/>
        <p:txBody>
          <a:bodyPr/>
          <a:lstStyle/>
          <a:p>
            <a:r>
              <a:rPr lang="en-US" dirty="0"/>
              <a:t>Subcategorization</a:t>
            </a:r>
          </a:p>
        </p:txBody>
      </p:sp>
      <p:sp>
        <p:nvSpPr>
          <p:cNvPr id="3" name="Content Placeholder 2">
            <a:extLst>
              <a:ext uri="{FF2B5EF4-FFF2-40B4-BE49-F238E27FC236}">
                <a16:creationId xmlns:a16="http://schemas.microsoft.com/office/drawing/2014/main" id="{2D2E4E1B-1137-2806-3592-435806DE178F}"/>
              </a:ext>
            </a:extLst>
          </p:cNvPr>
          <p:cNvSpPr>
            <a:spLocks noGrp="1"/>
          </p:cNvSpPr>
          <p:nvPr>
            <p:ph idx="1"/>
          </p:nvPr>
        </p:nvSpPr>
        <p:spPr/>
        <p:txBody>
          <a:bodyPr>
            <a:normAutofit lnSpcReduction="10000"/>
          </a:bodyPr>
          <a:lstStyle/>
          <a:p>
            <a:r>
              <a:rPr lang="en-US" dirty="0"/>
              <a:t>Subcategorization refers to a process by which a given category can </a:t>
            </a:r>
            <a:r>
              <a:rPr lang="en-US" b="1" dirty="0"/>
              <a:t>select </a:t>
            </a:r>
            <a:r>
              <a:rPr lang="en-US" dirty="0"/>
              <a:t>for another kind of word category.</a:t>
            </a:r>
          </a:p>
          <a:p>
            <a:r>
              <a:rPr lang="en-US" dirty="0"/>
              <a:t>Let’s start with verbs. Consider the verb </a:t>
            </a:r>
            <a:r>
              <a:rPr lang="en-US" i="1" dirty="0"/>
              <a:t>hit. </a:t>
            </a:r>
            <a:r>
              <a:rPr lang="en-US" dirty="0"/>
              <a:t>When taking words into account, we have to think about how they are used. So, the first question is, can we say:</a:t>
            </a:r>
          </a:p>
          <a:p>
            <a:r>
              <a:rPr lang="en-US" i="1" dirty="0"/>
              <a:t>I hit</a:t>
            </a:r>
            <a:r>
              <a:rPr lang="en-US" dirty="0"/>
              <a:t>.</a:t>
            </a:r>
          </a:p>
          <a:p>
            <a:r>
              <a:rPr lang="en-US" dirty="0"/>
              <a:t>No. Can we say the following:</a:t>
            </a:r>
          </a:p>
          <a:p>
            <a:r>
              <a:rPr lang="en-US" i="1" dirty="0"/>
              <a:t>I hit the ball</a:t>
            </a:r>
            <a:r>
              <a:rPr lang="en-US" dirty="0"/>
              <a:t>.</a:t>
            </a:r>
          </a:p>
          <a:p>
            <a:r>
              <a:rPr lang="en-US" dirty="0"/>
              <a:t>Yes. This means that the verb </a:t>
            </a:r>
            <a:r>
              <a:rPr lang="en-US" i="1" dirty="0"/>
              <a:t>hit </a:t>
            </a:r>
            <a:r>
              <a:rPr lang="en-US" dirty="0"/>
              <a:t>subcategorizes for a noun object:</a:t>
            </a:r>
          </a:p>
          <a:p>
            <a:r>
              <a:rPr lang="en-US" dirty="0"/>
              <a:t>Hit &lt;</a:t>
            </a:r>
            <a:r>
              <a:rPr lang="en-US" b="1" dirty="0"/>
              <a:t>noun</a:t>
            </a:r>
            <a:r>
              <a:rPr lang="en-US" dirty="0"/>
              <a:t>&gt;</a:t>
            </a:r>
          </a:p>
          <a:p>
            <a:r>
              <a:rPr lang="en-US" dirty="0"/>
              <a:t>Verbs like </a:t>
            </a:r>
            <a:r>
              <a:rPr lang="en-US" i="1" dirty="0"/>
              <a:t>hit</a:t>
            </a:r>
            <a:r>
              <a:rPr lang="en-US" dirty="0"/>
              <a:t> form a class of verb called </a:t>
            </a:r>
            <a:r>
              <a:rPr lang="en-US" b="1" dirty="0"/>
              <a:t>transitive verbs</a:t>
            </a:r>
            <a:r>
              <a:rPr lang="en-US" dirty="0"/>
              <a:t>.</a:t>
            </a:r>
          </a:p>
          <a:p>
            <a:endParaRPr lang="en-US" dirty="0"/>
          </a:p>
        </p:txBody>
      </p:sp>
    </p:spTree>
    <p:extLst>
      <p:ext uri="{BB962C8B-B14F-4D97-AF65-F5344CB8AC3E}">
        <p14:creationId xmlns:p14="http://schemas.microsoft.com/office/powerpoint/2010/main" val="414725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9734-21EB-A1F2-DA5E-35C7D03E50B6}"/>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A8F09A2E-7383-DC9F-3A2F-FE25AD19DE5F}"/>
              </a:ext>
            </a:extLst>
          </p:cNvPr>
          <p:cNvSpPr>
            <a:spLocks noGrp="1"/>
          </p:cNvSpPr>
          <p:nvPr>
            <p:ph idx="1"/>
          </p:nvPr>
        </p:nvSpPr>
        <p:spPr/>
        <p:txBody>
          <a:bodyPr/>
          <a:lstStyle/>
          <a:p>
            <a:r>
              <a:rPr lang="en-US" dirty="0"/>
              <a:t>This lecture is intended to act as a review for the Foundations of Syntax course.</a:t>
            </a:r>
          </a:p>
          <a:p>
            <a:r>
              <a:rPr lang="en-US" dirty="0"/>
              <a:t>It will presume prior exposure to topics in syntax.</a:t>
            </a:r>
          </a:p>
          <a:p>
            <a:r>
              <a:rPr lang="en-US" dirty="0"/>
              <a:t>It is intended to be general in nature, and will not go into explicit depth on any of the topics.</a:t>
            </a:r>
          </a:p>
          <a:p>
            <a:r>
              <a:rPr lang="en-US" dirty="0"/>
              <a:t>We will being more detailed analyses of more advanced topics in syntax beginning next week.</a:t>
            </a:r>
          </a:p>
          <a:p>
            <a:r>
              <a:rPr lang="en-US" dirty="0"/>
              <a:t>The lectures for this course will typically entail discussing material, with exercises peppered throughout the slides.</a:t>
            </a:r>
          </a:p>
          <a:p>
            <a:r>
              <a:rPr lang="en-US" dirty="0"/>
              <a:t>If there is time at the end of lectures, there will be practice problems we will do together.</a:t>
            </a:r>
          </a:p>
        </p:txBody>
      </p:sp>
    </p:spTree>
    <p:extLst>
      <p:ext uri="{BB962C8B-B14F-4D97-AF65-F5344CB8AC3E}">
        <p14:creationId xmlns:p14="http://schemas.microsoft.com/office/powerpoint/2010/main" val="1001188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EDAB7-5F06-886F-D26E-884B3259074D}"/>
              </a:ext>
            </a:extLst>
          </p:cNvPr>
          <p:cNvSpPr>
            <a:spLocks noGrp="1"/>
          </p:cNvSpPr>
          <p:nvPr>
            <p:ph type="title"/>
          </p:nvPr>
        </p:nvSpPr>
        <p:spPr/>
        <p:txBody>
          <a:bodyPr/>
          <a:lstStyle/>
          <a:p>
            <a:r>
              <a:rPr lang="en-US" dirty="0"/>
              <a:t>Subcategorization (cont.)</a:t>
            </a:r>
          </a:p>
        </p:txBody>
      </p:sp>
      <p:sp>
        <p:nvSpPr>
          <p:cNvPr id="3" name="Content Placeholder 2">
            <a:extLst>
              <a:ext uri="{FF2B5EF4-FFF2-40B4-BE49-F238E27FC236}">
                <a16:creationId xmlns:a16="http://schemas.microsoft.com/office/drawing/2014/main" id="{77DA26C5-BCF9-8AB0-AB89-AD15E7C03527}"/>
              </a:ext>
            </a:extLst>
          </p:cNvPr>
          <p:cNvSpPr>
            <a:spLocks noGrp="1"/>
          </p:cNvSpPr>
          <p:nvPr>
            <p:ph idx="1"/>
          </p:nvPr>
        </p:nvSpPr>
        <p:spPr/>
        <p:txBody>
          <a:bodyPr>
            <a:normAutofit fontScale="92500" lnSpcReduction="10000"/>
          </a:bodyPr>
          <a:lstStyle/>
          <a:p>
            <a:r>
              <a:rPr lang="en-US" dirty="0"/>
              <a:t>How about verbs like </a:t>
            </a:r>
            <a:r>
              <a:rPr lang="en-US" i="1" dirty="0"/>
              <a:t>fall, arise, come, go</a:t>
            </a:r>
            <a:r>
              <a:rPr lang="en-US" dirty="0"/>
              <a:t>?</a:t>
            </a:r>
          </a:p>
          <a:p>
            <a:r>
              <a:rPr lang="en-US" dirty="0"/>
              <a:t>These do not necessarily select for particular words in order to complete their meanings in the same way that </a:t>
            </a:r>
            <a:r>
              <a:rPr lang="en-US" i="1" dirty="0"/>
              <a:t>hit </a:t>
            </a:r>
            <a:r>
              <a:rPr lang="en-US" dirty="0"/>
              <a:t>does. Consider:</a:t>
            </a:r>
          </a:p>
          <a:p>
            <a:r>
              <a:rPr lang="en-US" i="1" dirty="0"/>
              <a:t>I’m falling. </a:t>
            </a:r>
            <a:r>
              <a:rPr lang="en-US" dirty="0"/>
              <a:t>BUT </a:t>
            </a:r>
            <a:r>
              <a:rPr lang="en-US" i="1" dirty="0"/>
              <a:t>*I’m falling a dog.</a:t>
            </a:r>
          </a:p>
          <a:p>
            <a:r>
              <a:rPr lang="en-US" i="1" dirty="0"/>
              <a:t>I’m going. </a:t>
            </a:r>
            <a:r>
              <a:rPr lang="en-US" dirty="0"/>
              <a:t>BUT </a:t>
            </a:r>
            <a:r>
              <a:rPr lang="en-US" i="1" dirty="0"/>
              <a:t>*I’m going market. </a:t>
            </a:r>
            <a:r>
              <a:rPr lang="en-US" dirty="0"/>
              <a:t>(Although cross-linguistically, </a:t>
            </a:r>
            <a:r>
              <a:rPr lang="en-US" i="1" dirty="0"/>
              <a:t>go </a:t>
            </a:r>
            <a:r>
              <a:rPr lang="en-US" dirty="0"/>
              <a:t>can be transitive indicating the goal of movement.)</a:t>
            </a:r>
          </a:p>
          <a:p>
            <a:r>
              <a:rPr lang="en-US" i="1" dirty="0"/>
              <a:t>I’m coming. </a:t>
            </a:r>
            <a:r>
              <a:rPr lang="en-US" dirty="0"/>
              <a:t>BUT </a:t>
            </a:r>
            <a:r>
              <a:rPr lang="en-US" i="1" dirty="0"/>
              <a:t>*I’m coming the cat.</a:t>
            </a:r>
          </a:p>
          <a:p>
            <a:r>
              <a:rPr lang="en-US" i="1" dirty="0"/>
              <a:t>I have arisen. </a:t>
            </a:r>
            <a:r>
              <a:rPr lang="en-US" dirty="0"/>
              <a:t>BUT </a:t>
            </a:r>
            <a:r>
              <a:rPr lang="en-US" i="1" dirty="0"/>
              <a:t>*I have arisen the mummy.</a:t>
            </a:r>
          </a:p>
          <a:p>
            <a:r>
              <a:rPr lang="en-US" dirty="0"/>
              <a:t>This means that these verbs form a fundamentally different class of verbs from the ones like </a:t>
            </a:r>
            <a:r>
              <a:rPr lang="en-US" i="1" dirty="0"/>
              <a:t>hit.</a:t>
            </a:r>
          </a:p>
          <a:p>
            <a:r>
              <a:rPr lang="en-US" dirty="0"/>
              <a:t>These are </a:t>
            </a:r>
            <a:r>
              <a:rPr lang="en-US" b="1" dirty="0"/>
              <a:t>intransitive </a:t>
            </a:r>
            <a:r>
              <a:rPr lang="en-US" dirty="0"/>
              <a:t>verbs, and these do not subcategorize for a noun </a:t>
            </a:r>
            <a:r>
              <a:rPr lang="en-US" b="1" dirty="0"/>
              <a:t>direct object</a:t>
            </a:r>
            <a:r>
              <a:rPr lang="en-US" dirty="0"/>
              <a:t>.</a:t>
            </a:r>
          </a:p>
          <a:p>
            <a:endParaRPr lang="en-US" dirty="0"/>
          </a:p>
        </p:txBody>
      </p:sp>
    </p:spTree>
    <p:extLst>
      <p:ext uri="{BB962C8B-B14F-4D97-AF65-F5344CB8AC3E}">
        <p14:creationId xmlns:p14="http://schemas.microsoft.com/office/powerpoint/2010/main" val="618469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E80E-08E1-8C12-00BD-BB07A12307E7}"/>
              </a:ext>
            </a:extLst>
          </p:cNvPr>
          <p:cNvSpPr>
            <a:spLocks noGrp="1"/>
          </p:cNvSpPr>
          <p:nvPr>
            <p:ph type="title"/>
          </p:nvPr>
        </p:nvSpPr>
        <p:spPr/>
        <p:txBody>
          <a:bodyPr/>
          <a:lstStyle/>
          <a:p>
            <a:r>
              <a:rPr lang="en-US" dirty="0"/>
              <a:t>Predicates</a:t>
            </a:r>
          </a:p>
        </p:txBody>
      </p:sp>
      <p:sp>
        <p:nvSpPr>
          <p:cNvPr id="3" name="Content Placeholder 2">
            <a:extLst>
              <a:ext uri="{FF2B5EF4-FFF2-40B4-BE49-F238E27FC236}">
                <a16:creationId xmlns:a16="http://schemas.microsoft.com/office/drawing/2014/main" id="{58EBF3AD-6B29-B79A-D504-16BF32FF365E}"/>
              </a:ext>
            </a:extLst>
          </p:cNvPr>
          <p:cNvSpPr>
            <a:spLocks noGrp="1"/>
          </p:cNvSpPr>
          <p:nvPr>
            <p:ph idx="1"/>
          </p:nvPr>
        </p:nvSpPr>
        <p:spPr/>
        <p:txBody>
          <a:bodyPr>
            <a:normAutofit fontScale="92500" lnSpcReduction="10000"/>
          </a:bodyPr>
          <a:lstStyle/>
          <a:p>
            <a:r>
              <a:rPr lang="en-US" dirty="0"/>
              <a:t>The things that subcategorize for other things are called </a:t>
            </a:r>
            <a:r>
              <a:rPr lang="en-US" b="1" dirty="0"/>
              <a:t>predicates</a:t>
            </a:r>
            <a:r>
              <a:rPr lang="en-US" dirty="0"/>
              <a:t>.</a:t>
            </a:r>
          </a:p>
          <a:p>
            <a:r>
              <a:rPr lang="en-US" dirty="0"/>
              <a:t>Thematic and functional categories can be differentiated by first understanding how the different parts of a sentence are related to each other, or rather, how the structure binds the words together.</a:t>
            </a:r>
          </a:p>
          <a:p>
            <a:r>
              <a:rPr lang="en-US" dirty="0"/>
              <a:t>Consider the following sentence:</a:t>
            </a:r>
          </a:p>
          <a:p>
            <a:r>
              <a:rPr lang="en-US" i="1" dirty="0"/>
              <a:t>John kicked the ball.</a:t>
            </a:r>
          </a:p>
          <a:p>
            <a:r>
              <a:rPr lang="en-US" dirty="0"/>
              <a:t>There are three main phrases in this sentence: </a:t>
            </a:r>
            <a:r>
              <a:rPr lang="en-US" i="1" dirty="0"/>
              <a:t>John, kicked, </a:t>
            </a:r>
            <a:r>
              <a:rPr lang="en-US" dirty="0"/>
              <a:t>and </a:t>
            </a:r>
            <a:r>
              <a:rPr lang="en-US" i="1" dirty="0"/>
              <a:t>the ball</a:t>
            </a:r>
            <a:r>
              <a:rPr lang="en-US" dirty="0"/>
              <a:t>.</a:t>
            </a:r>
          </a:p>
          <a:p>
            <a:r>
              <a:rPr lang="en-US" dirty="0"/>
              <a:t>Intuitively, the one doing the kicking is John. The thing being kicked is the ball, and the word that establishes a relationship between these two things is the work kicked.</a:t>
            </a:r>
          </a:p>
          <a:p>
            <a:r>
              <a:rPr lang="en-US" dirty="0"/>
              <a:t>The verb </a:t>
            </a:r>
            <a:r>
              <a:rPr lang="en-US" i="1" dirty="0"/>
              <a:t>kick </a:t>
            </a:r>
            <a:r>
              <a:rPr lang="en-US" dirty="0"/>
              <a:t>is called a </a:t>
            </a:r>
            <a:r>
              <a:rPr lang="en-US" b="1" dirty="0"/>
              <a:t>predicate.</a:t>
            </a:r>
          </a:p>
          <a:p>
            <a:r>
              <a:rPr lang="en-US" dirty="0"/>
              <a:t>The things that the </a:t>
            </a:r>
            <a:r>
              <a:rPr lang="en-US" b="1" dirty="0"/>
              <a:t>predicate </a:t>
            </a:r>
            <a:r>
              <a:rPr lang="en-US" dirty="0"/>
              <a:t>binds together are called </a:t>
            </a:r>
            <a:r>
              <a:rPr lang="en-US" b="1" dirty="0"/>
              <a:t>arguments</a:t>
            </a:r>
            <a:r>
              <a:rPr lang="en-US" dirty="0"/>
              <a:t>.</a:t>
            </a:r>
          </a:p>
          <a:p>
            <a:endParaRPr lang="en-US" dirty="0"/>
          </a:p>
        </p:txBody>
      </p:sp>
    </p:spTree>
    <p:extLst>
      <p:ext uri="{BB962C8B-B14F-4D97-AF65-F5344CB8AC3E}">
        <p14:creationId xmlns:p14="http://schemas.microsoft.com/office/powerpoint/2010/main" val="1067060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F61EE-118B-AF0B-C974-40E6DD8E965C}"/>
              </a:ext>
            </a:extLst>
          </p:cNvPr>
          <p:cNvSpPr>
            <a:spLocks noGrp="1"/>
          </p:cNvSpPr>
          <p:nvPr>
            <p:ph type="title"/>
          </p:nvPr>
        </p:nvSpPr>
        <p:spPr/>
        <p:txBody>
          <a:bodyPr/>
          <a:lstStyle/>
          <a:p>
            <a:r>
              <a:rPr lang="en-US" dirty="0"/>
              <a:t>Predicates and Thematic Relations</a:t>
            </a:r>
          </a:p>
        </p:txBody>
      </p:sp>
      <p:sp>
        <p:nvSpPr>
          <p:cNvPr id="3" name="Content Placeholder 2">
            <a:extLst>
              <a:ext uri="{FF2B5EF4-FFF2-40B4-BE49-F238E27FC236}">
                <a16:creationId xmlns:a16="http://schemas.microsoft.com/office/drawing/2014/main" id="{C03FF29D-56BF-119E-6479-F75F68392470}"/>
              </a:ext>
            </a:extLst>
          </p:cNvPr>
          <p:cNvSpPr>
            <a:spLocks noGrp="1"/>
          </p:cNvSpPr>
          <p:nvPr>
            <p:ph idx="1"/>
          </p:nvPr>
        </p:nvSpPr>
        <p:spPr/>
        <p:txBody>
          <a:bodyPr>
            <a:normAutofit/>
          </a:bodyPr>
          <a:lstStyle/>
          <a:p>
            <a:r>
              <a:rPr lang="en-US" dirty="0"/>
              <a:t>The predicate in question determines the number of arguments and their place within the clause.</a:t>
            </a:r>
          </a:p>
          <a:p>
            <a:r>
              <a:rPr lang="en-US" dirty="0"/>
              <a:t>Predicates can be categorized into three types: </a:t>
            </a:r>
            <a:r>
              <a:rPr lang="en-US" b="1" dirty="0"/>
              <a:t>one-place predicates </a:t>
            </a:r>
            <a:r>
              <a:rPr lang="en-US" dirty="0"/>
              <a:t>(intransitive verbs), </a:t>
            </a:r>
            <a:r>
              <a:rPr lang="en-US" b="1" dirty="0"/>
              <a:t>two-place predicates </a:t>
            </a:r>
            <a:r>
              <a:rPr lang="en-US" dirty="0"/>
              <a:t>(transitive verbs), and </a:t>
            </a:r>
            <a:r>
              <a:rPr lang="en-US" b="1" dirty="0"/>
              <a:t>three-place predicates </a:t>
            </a:r>
            <a:r>
              <a:rPr lang="en-US" dirty="0"/>
              <a:t>(ditransitive verbs).</a:t>
            </a:r>
          </a:p>
          <a:p>
            <a:r>
              <a:rPr lang="en-US" dirty="0"/>
              <a:t>The arguments in the predicate structure are not equal in terms of what they are.</a:t>
            </a:r>
          </a:p>
          <a:p>
            <a:r>
              <a:rPr lang="en-US" dirty="0"/>
              <a:t>In a sentence like </a:t>
            </a:r>
            <a:r>
              <a:rPr lang="en-US" i="1" dirty="0"/>
              <a:t>John hit the ball, </a:t>
            </a:r>
            <a:r>
              <a:rPr lang="en-US" dirty="0"/>
              <a:t>the subject of the sentence is also called the </a:t>
            </a:r>
            <a:r>
              <a:rPr lang="en-US" b="1" dirty="0"/>
              <a:t>agent</a:t>
            </a:r>
            <a:r>
              <a:rPr lang="en-US" dirty="0"/>
              <a:t> as he is the one doing the hitting. The object of the sentence, </a:t>
            </a:r>
            <a:r>
              <a:rPr lang="en-US" i="1" dirty="0"/>
              <a:t>the ball</a:t>
            </a:r>
            <a:r>
              <a:rPr lang="en-US" dirty="0"/>
              <a:t>, is called the </a:t>
            </a:r>
            <a:r>
              <a:rPr lang="en-US" b="1" dirty="0"/>
              <a:t>patient </a:t>
            </a:r>
            <a:r>
              <a:rPr lang="en-US" dirty="0"/>
              <a:t>as it is the on the receiving end of the action.</a:t>
            </a:r>
          </a:p>
          <a:p>
            <a:endParaRPr lang="en-US" dirty="0"/>
          </a:p>
        </p:txBody>
      </p:sp>
    </p:spTree>
    <p:extLst>
      <p:ext uri="{BB962C8B-B14F-4D97-AF65-F5344CB8AC3E}">
        <p14:creationId xmlns:p14="http://schemas.microsoft.com/office/powerpoint/2010/main" val="3587200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03FE-3864-8543-4860-F125B2BDE544}"/>
              </a:ext>
            </a:extLst>
          </p:cNvPr>
          <p:cNvSpPr>
            <a:spLocks noGrp="1"/>
          </p:cNvSpPr>
          <p:nvPr>
            <p:ph type="title"/>
          </p:nvPr>
        </p:nvSpPr>
        <p:spPr/>
        <p:txBody>
          <a:bodyPr/>
          <a:lstStyle/>
          <a:p>
            <a:r>
              <a:rPr lang="en-US" dirty="0"/>
              <a:t>Differentiating Predicates </a:t>
            </a:r>
          </a:p>
        </p:txBody>
      </p:sp>
      <p:sp>
        <p:nvSpPr>
          <p:cNvPr id="3" name="Content Placeholder 2">
            <a:extLst>
              <a:ext uri="{FF2B5EF4-FFF2-40B4-BE49-F238E27FC236}">
                <a16:creationId xmlns:a16="http://schemas.microsoft.com/office/drawing/2014/main" id="{1C1CE112-83F4-B54B-B15A-AE773D04A1AE}"/>
              </a:ext>
            </a:extLst>
          </p:cNvPr>
          <p:cNvSpPr>
            <a:spLocks noGrp="1"/>
          </p:cNvSpPr>
          <p:nvPr>
            <p:ph idx="1"/>
          </p:nvPr>
        </p:nvSpPr>
        <p:spPr/>
        <p:txBody>
          <a:bodyPr>
            <a:normAutofit/>
          </a:bodyPr>
          <a:lstStyle/>
          <a:p>
            <a:r>
              <a:rPr lang="en-US" dirty="0"/>
              <a:t>Consider a sentence like the following:</a:t>
            </a:r>
          </a:p>
          <a:p>
            <a:r>
              <a:rPr lang="en-US" i="1" dirty="0"/>
              <a:t>Mary saw John</a:t>
            </a:r>
            <a:r>
              <a:rPr lang="en-US" dirty="0"/>
              <a:t>.</a:t>
            </a:r>
          </a:p>
          <a:p>
            <a:r>
              <a:rPr lang="en-US" dirty="0"/>
              <a:t>This clause is different from the sentence </a:t>
            </a:r>
            <a:r>
              <a:rPr lang="en-US" i="1" dirty="0"/>
              <a:t>John hit the ball</a:t>
            </a:r>
            <a:r>
              <a:rPr lang="en-US" dirty="0"/>
              <a:t>.</a:t>
            </a:r>
          </a:p>
          <a:p>
            <a:r>
              <a:rPr lang="en-US" dirty="0"/>
              <a:t>The predicate </a:t>
            </a:r>
            <a:r>
              <a:rPr lang="en-US" i="1" dirty="0"/>
              <a:t>see</a:t>
            </a:r>
            <a:r>
              <a:rPr lang="en-US" dirty="0"/>
              <a:t> is different from </a:t>
            </a:r>
            <a:r>
              <a:rPr lang="en-US" i="1" dirty="0"/>
              <a:t>hit </a:t>
            </a:r>
            <a:r>
              <a:rPr lang="en-US" dirty="0"/>
              <a:t>in that its meaning involves a special kind of predicative relationship. </a:t>
            </a:r>
          </a:p>
          <a:p>
            <a:r>
              <a:rPr lang="en-US" i="1" dirty="0"/>
              <a:t>Mary </a:t>
            </a:r>
            <a:r>
              <a:rPr lang="en-US" dirty="0"/>
              <a:t>in this case is not performing a deliberate action. She is, in essence, </a:t>
            </a:r>
            <a:r>
              <a:rPr lang="en-US" i="1" dirty="0"/>
              <a:t>experiencing </a:t>
            </a:r>
            <a:r>
              <a:rPr lang="en-US" dirty="0"/>
              <a:t>something that is being perceived with her eyes. She is therefore the </a:t>
            </a:r>
            <a:r>
              <a:rPr lang="en-US" b="1" dirty="0"/>
              <a:t>experiencer. </a:t>
            </a:r>
          </a:p>
          <a:p>
            <a:r>
              <a:rPr lang="en-US" dirty="0"/>
              <a:t>The thing being perceived is likewise not being acted upon in a deliberate manner. </a:t>
            </a:r>
            <a:r>
              <a:rPr lang="en-US" i="1" dirty="0"/>
              <a:t>John </a:t>
            </a:r>
            <a:r>
              <a:rPr lang="en-US" dirty="0"/>
              <a:t>in this case is called the </a:t>
            </a:r>
            <a:r>
              <a:rPr lang="en-US" b="1" dirty="0"/>
              <a:t>theme</a:t>
            </a:r>
            <a:r>
              <a:rPr lang="en-US" dirty="0"/>
              <a:t>.</a:t>
            </a:r>
          </a:p>
          <a:p>
            <a:endParaRPr lang="en-US" dirty="0"/>
          </a:p>
        </p:txBody>
      </p:sp>
    </p:spTree>
    <p:extLst>
      <p:ext uri="{BB962C8B-B14F-4D97-AF65-F5344CB8AC3E}">
        <p14:creationId xmlns:p14="http://schemas.microsoft.com/office/powerpoint/2010/main" val="116910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9C1A3-51B2-F50C-560B-C282B5E4EB34}"/>
              </a:ext>
            </a:extLst>
          </p:cNvPr>
          <p:cNvSpPr>
            <a:spLocks noGrp="1"/>
          </p:cNvSpPr>
          <p:nvPr>
            <p:ph type="title"/>
          </p:nvPr>
        </p:nvSpPr>
        <p:spPr/>
        <p:txBody>
          <a:bodyPr/>
          <a:lstStyle/>
          <a:p>
            <a:r>
              <a:rPr lang="en-US" dirty="0"/>
              <a:t>Theta Roles</a:t>
            </a:r>
          </a:p>
        </p:txBody>
      </p:sp>
      <p:sp>
        <p:nvSpPr>
          <p:cNvPr id="3" name="Content Placeholder 2">
            <a:extLst>
              <a:ext uri="{FF2B5EF4-FFF2-40B4-BE49-F238E27FC236}">
                <a16:creationId xmlns:a16="http://schemas.microsoft.com/office/drawing/2014/main" id="{39C056CE-BBFF-08C7-6C80-E67F115B3709}"/>
              </a:ext>
            </a:extLst>
          </p:cNvPr>
          <p:cNvSpPr>
            <a:spLocks noGrp="1"/>
          </p:cNvSpPr>
          <p:nvPr>
            <p:ph idx="1"/>
          </p:nvPr>
        </p:nvSpPr>
        <p:spPr/>
        <p:txBody>
          <a:bodyPr/>
          <a:lstStyle/>
          <a:p>
            <a:r>
              <a:rPr lang="en-US" dirty="0"/>
              <a:t>Collectively, the arguments in any given predicate structure are syntactically assigned </a:t>
            </a:r>
            <a:r>
              <a:rPr lang="en-US" b="1" dirty="0"/>
              <a:t>theta-roles </a:t>
            </a:r>
            <a:r>
              <a:rPr lang="en-US" dirty="0"/>
              <a:t>(</a:t>
            </a:r>
            <a:r>
              <a:rPr lang="el-GR" dirty="0"/>
              <a:t>Θ</a:t>
            </a:r>
            <a:r>
              <a:rPr lang="en-US" dirty="0"/>
              <a:t>-roles).</a:t>
            </a:r>
          </a:p>
          <a:p>
            <a:r>
              <a:rPr lang="en-US" dirty="0"/>
              <a:t>There are a great deal of these and of the ones that are identified there is some disagreement about whether or not they are theta roles.</a:t>
            </a:r>
          </a:p>
          <a:p>
            <a:r>
              <a:rPr lang="en-US" dirty="0"/>
              <a:t>For now, we can identify the following theta roles: </a:t>
            </a:r>
            <a:r>
              <a:rPr lang="en-US" b="1" dirty="0"/>
              <a:t>agent, patient, experiencer, theme.</a:t>
            </a:r>
          </a:p>
          <a:p>
            <a:r>
              <a:rPr lang="en-US" b="1" dirty="0"/>
              <a:t>Theta grids </a:t>
            </a:r>
            <a:r>
              <a:rPr lang="en-US" dirty="0"/>
              <a:t>can be used to provide the number of theta roles and the specific theta roles that any given predicate can assign.</a:t>
            </a:r>
            <a:endParaRPr lang="en-US" b="1" dirty="0"/>
          </a:p>
          <a:p>
            <a:endParaRPr lang="en-US" dirty="0"/>
          </a:p>
        </p:txBody>
      </p:sp>
    </p:spTree>
    <p:extLst>
      <p:ext uri="{BB962C8B-B14F-4D97-AF65-F5344CB8AC3E}">
        <p14:creationId xmlns:p14="http://schemas.microsoft.com/office/powerpoint/2010/main" val="353222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5B856-E579-19B0-9F99-B94876B47B2E}"/>
              </a:ext>
            </a:extLst>
          </p:cNvPr>
          <p:cNvSpPr>
            <a:spLocks noGrp="1"/>
          </p:cNvSpPr>
          <p:nvPr>
            <p:ph type="title"/>
          </p:nvPr>
        </p:nvSpPr>
        <p:spPr/>
        <p:txBody>
          <a:bodyPr/>
          <a:lstStyle/>
          <a:p>
            <a:r>
              <a:rPr lang="en-US" dirty="0"/>
              <a:t>Theta Grids</a:t>
            </a:r>
          </a:p>
        </p:txBody>
      </p:sp>
      <p:sp>
        <p:nvSpPr>
          <p:cNvPr id="3" name="Content Placeholder 2">
            <a:extLst>
              <a:ext uri="{FF2B5EF4-FFF2-40B4-BE49-F238E27FC236}">
                <a16:creationId xmlns:a16="http://schemas.microsoft.com/office/drawing/2014/main" id="{B4779CB8-7F1D-BDD1-C04F-96A0E6BEE018}"/>
              </a:ext>
            </a:extLst>
          </p:cNvPr>
          <p:cNvSpPr>
            <a:spLocks noGrp="1"/>
          </p:cNvSpPr>
          <p:nvPr>
            <p:ph idx="1"/>
          </p:nvPr>
        </p:nvSpPr>
        <p:spPr/>
        <p:txBody>
          <a:bodyPr/>
          <a:lstStyle/>
          <a:p>
            <a:r>
              <a:rPr lang="en-US" dirty="0"/>
              <a:t>Different Verbal Predicates have different theta grids because they assign different theta roles. </a:t>
            </a:r>
          </a:p>
          <a:p>
            <a:r>
              <a:rPr lang="en-US" dirty="0"/>
              <a:t>They can be subcategorized based on transitivity.</a:t>
            </a:r>
          </a:p>
          <a:p>
            <a:r>
              <a:rPr lang="en-US" dirty="0"/>
              <a:t>Intransitive verbs have something like:</a:t>
            </a:r>
          </a:p>
          <a:p>
            <a:r>
              <a:rPr lang="en-US" i="1" dirty="0"/>
              <a:t>Birds fly.</a:t>
            </a:r>
          </a:p>
          <a:p>
            <a:pPr marL="0" indent="0">
              <a:buNone/>
            </a:pPr>
            <a:r>
              <a:rPr lang="en-US" dirty="0"/>
              <a:t>				</a:t>
            </a:r>
            <a:r>
              <a:rPr lang="en-US" i="1" dirty="0"/>
              <a:t>fly </a:t>
            </a:r>
            <a:r>
              <a:rPr lang="en-US" dirty="0"/>
              <a:t>(Predicate)</a:t>
            </a:r>
          </a:p>
          <a:p>
            <a:pPr marL="0" indent="0">
              <a:buNone/>
            </a:pPr>
            <a:r>
              <a:rPr lang="en-US" dirty="0"/>
              <a:t>				Theta Grid: &lt;</a:t>
            </a:r>
            <a:r>
              <a:rPr lang="en-US" b="1" dirty="0"/>
              <a:t>agent</a:t>
            </a:r>
            <a:r>
              <a:rPr lang="en-US" dirty="0"/>
              <a:t>&gt;</a:t>
            </a:r>
          </a:p>
          <a:p>
            <a:pPr marL="0" indent="0">
              <a:buNone/>
            </a:pPr>
            <a:r>
              <a:rPr lang="en-US" dirty="0"/>
              <a:t>				Subcategorization: </a:t>
            </a:r>
            <a:r>
              <a:rPr lang="nn-NO" dirty="0"/>
              <a:t>Ø</a:t>
            </a:r>
            <a:endParaRPr lang="en-US" dirty="0"/>
          </a:p>
        </p:txBody>
      </p:sp>
    </p:spTree>
    <p:extLst>
      <p:ext uri="{BB962C8B-B14F-4D97-AF65-F5344CB8AC3E}">
        <p14:creationId xmlns:p14="http://schemas.microsoft.com/office/powerpoint/2010/main" val="2562965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A61F8-4A1B-481E-C31C-BC7F0DC2CB43}"/>
              </a:ext>
            </a:extLst>
          </p:cNvPr>
          <p:cNvSpPr>
            <a:spLocks noGrp="1"/>
          </p:cNvSpPr>
          <p:nvPr>
            <p:ph type="title"/>
          </p:nvPr>
        </p:nvSpPr>
        <p:spPr/>
        <p:txBody>
          <a:bodyPr/>
          <a:lstStyle/>
          <a:p>
            <a:r>
              <a:rPr lang="en-US" dirty="0"/>
              <a:t>Theta Grids (cont.)</a:t>
            </a:r>
          </a:p>
        </p:txBody>
      </p:sp>
      <p:sp>
        <p:nvSpPr>
          <p:cNvPr id="3" name="Content Placeholder 2">
            <a:extLst>
              <a:ext uri="{FF2B5EF4-FFF2-40B4-BE49-F238E27FC236}">
                <a16:creationId xmlns:a16="http://schemas.microsoft.com/office/drawing/2014/main" id="{221FB207-B662-8DB1-A1A0-1C80D866D131}"/>
              </a:ext>
            </a:extLst>
          </p:cNvPr>
          <p:cNvSpPr>
            <a:spLocks noGrp="1"/>
          </p:cNvSpPr>
          <p:nvPr>
            <p:ph idx="1"/>
          </p:nvPr>
        </p:nvSpPr>
        <p:spPr/>
        <p:txBody>
          <a:bodyPr>
            <a:normAutofit lnSpcReduction="10000"/>
          </a:bodyPr>
          <a:lstStyle/>
          <a:p>
            <a:r>
              <a:rPr lang="en-US" dirty="0"/>
              <a:t>Transitive verbs have a theta grid that will look like:</a:t>
            </a:r>
          </a:p>
          <a:p>
            <a:r>
              <a:rPr lang="en-US" i="1" dirty="0"/>
              <a:t>Jack kicked the ball.</a:t>
            </a:r>
          </a:p>
          <a:p>
            <a:pPr marL="0" indent="0">
              <a:buNone/>
            </a:pPr>
            <a:r>
              <a:rPr lang="en-US" i="1" dirty="0"/>
              <a:t>				kick </a:t>
            </a:r>
            <a:r>
              <a:rPr lang="en-US" dirty="0"/>
              <a:t>(Predicate)</a:t>
            </a:r>
          </a:p>
          <a:p>
            <a:pPr marL="0" indent="0">
              <a:buNone/>
            </a:pPr>
            <a:r>
              <a:rPr lang="en-US" i="1" dirty="0"/>
              <a:t>				</a:t>
            </a:r>
            <a:r>
              <a:rPr lang="en-US" dirty="0"/>
              <a:t>Theta Grid: &lt;</a:t>
            </a:r>
            <a:r>
              <a:rPr lang="en-US" b="1" dirty="0"/>
              <a:t>agent, patient</a:t>
            </a:r>
            <a:r>
              <a:rPr lang="en-US" dirty="0"/>
              <a:t>&gt;</a:t>
            </a:r>
          </a:p>
          <a:p>
            <a:pPr marL="0" indent="0">
              <a:buNone/>
            </a:pPr>
            <a:r>
              <a:rPr lang="en-US" i="1" dirty="0"/>
              <a:t>				</a:t>
            </a:r>
            <a:r>
              <a:rPr lang="en-US" dirty="0"/>
              <a:t>Subcategorization: [NOMINAL]</a:t>
            </a:r>
          </a:p>
          <a:p>
            <a:r>
              <a:rPr lang="en-US" dirty="0"/>
              <a:t>Ditransitive verbs then look like:</a:t>
            </a:r>
          </a:p>
          <a:p>
            <a:r>
              <a:rPr lang="en-US" i="1" dirty="0"/>
              <a:t>John gave Mary the flowers for Valentine’s Day.</a:t>
            </a:r>
          </a:p>
          <a:p>
            <a:pPr marL="0" indent="0">
              <a:buNone/>
            </a:pPr>
            <a:r>
              <a:rPr lang="en-US" i="1" dirty="0"/>
              <a:t>				give </a:t>
            </a:r>
            <a:r>
              <a:rPr lang="en-US" dirty="0"/>
              <a:t>(Predicate)</a:t>
            </a:r>
            <a:r>
              <a:rPr lang="en-US" i="1" dirty="0"/>
              <a:t>				</a:t>
            </a:r>
          </a:p>
          <a:p>
            <a:pPr marL="0" indent="0">
              <a:buNone/>
            </a:pPr>
            <a:r>
              <a:rPr lang="en-US" i="1" dirty="0"/>
              <a:t>				</a:t>
            </a:r>
            <a:r>
              <a:rPr lang="en-US" dirty="0"/>
              <a:t>Theta Grid: &lt;</a:t>
            </a:r>
            <a:r>
              <a:rPr lang="en-US" b="1" dirty="0"/>
              <a:t>agent, goal, theme&gt;</a:t>
            </a:r>
          </a:p>
          <a:p>
            <a:pPr marL="0" indent="0">
              <a:buNone/>
            </a:pPr>
            <a:r>
              <a:rPr lang="nn-NO" i="1" dirty="0"/>
              <a:t>				</a:t>
            </a:r>
            <a:r>
              <a:rPr lang="nn-NO" dirty="0"/>
              <a:t>Subcategorization: [NOMINAL, NOMINAL]</a:t>
            </a:r>
            <a:endParaRPr lang="en-US" dirty="0"/>
          </a:p>
        </p:txBody>
      </p:sp>
    </p:spTree>
    <p:extLst>
      <p:ext uri="{BB962C8B-B14F-4D97-AF65-F5344CB8AC3E}">
        <p14:creationId xmlns:p14="http://schemas.microsoft.com/office/powerpoint/2010/main" val="2705096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7405F-A3E3-4E85-8BC0-BDCB91A69CB2}"/>
              </a:ext>
            </a:extLst>
          </p:cNvPr>
          <p:cNvSpPr>
            <a:spLocks noGrp="1"/>
          </p:cNvSpPr>
          <p:nvPr>
            <p:ph type="title"/>
          </p:nvPr>
        </p:nvSpPr>
        <p:spPr/>
        <p:txBody>
          <a:bodyPr/>
          <a:lstStyle/>
          <a:p>
            <a:r>
              <a:rPr lang="en-US" dirty="0"/>
              <a:t>Functional Categories - Verbs</a:t>
            </a:r>
          </a:p>
        </p:txBody>
      </p:sp>
      <p:sp>
        <p:nvSpPr>
          <p:cNvPr id="3" name="Content Placeholder 2">
            <a:extLst>
              <a:ext uri="{FF2B5EF4-FFF2-40B4-BE49-F238E27FC236}">
                <a16:creationId xmlns:a16="http://schemas.microsoft.com/office/drawing/2014/main" id="{112922F3-9F46-F6E2-F560-826FD66B50D2}"/>
              </a:ext>
            </a:extLst>
          </p:cNvPr>
          <p:cNvSpPr>
            <a:spLocks noGrp="1"/>
          </p:cNvSpPr>
          <p:nvPr>
            <p:ph idx="1"/>
          </p:nvPr>
        </p:nvSpPr>
        <p:spPr/>
        <p:txBody>
          <a:bodyPr/>
          <a:lstStyle/>
          <a:p>
            <a:r>
              <a:rPr lang="de-DE" dirty="0"/>
              <a:t>Not all verbs are made equal.</a:t>
            </a:r>
          </a:p>
          <a:p>
            <a:r>
              <a:rPr lang="en-US" dirty="0"/>
              <a:t>There are different types of verbs cross-linguistically that add a kind of nuance or helping function to the main verb in the sentence.</a:t>
            </a:r>
          </a:p>
          <a:p>
            <a:r>
              <a:rPr lang="en-US" dirty="0"/>
              <a:t>These kinds of verbs are </a:t>
            </a:r>
            <a:r>
              <a:rPr lang="en-US" b="1" dirty="0"/>
              <a:t>auxiliary verbs </a:t>
            </a:r>
            <a:r>
              <a:rPr lang="en-US" dirty="0"/>
              <a:t>or </a:t>
            </a:r>
            <a:r>
              <a:rPr lang="en-US" b="1" dirty="0"/>
              <a:t>modal auxiliaries</a:t>
            </a:r>
            <a:r>
              <a:rPr lang="en-US" dirty="0"/>
              <a:t>.</a:t>
            </a:r>
          </a:p>
          <a:p>
            <a:r>
              <a:rPr lang="en-US" dirty="0"/>
              <a:t>Consider:</a:t>
            </a:r>
          </a:p>
          <a:p>
            <a:r>
              <a:rPr lang="en-US" dirty="0"/>
              <a:t>John </a:t>
            </a:r>
            <a:r>
              <a:rPr lang="en-US" i="1" dirty="0"/>
              <a:t>has </a:t>
            </a:r>
            <a:r>
              <a:rPr lang="en-US" dirty="0"/>
              <a:t>eaten the apple.</a:t>
            </a:r>
          </a:p>
          <a:p>
            <a:r>
              <a:rPr lang="en-US" dirty="0"/>
              <a:t>John </a:t>
            </a:r>
            <a:r>
              <a:rPr lang="en-US" i="1" dirty="0"/>
              <a:t>will </a:t>
            </a:r>
            <a:r>
              <a:rPr lang="en-US" dirty="0"/>
              <a:t>eat the apple.</a:t>
            </a:r>
          </a:p>
          <a:p>
            <a:r>
              <a:rPr lang="en-US" dirty="0"/>
              <a:t>The first sentence contains an auxiliary (or, helping verb), and the second clause contains a modal auxiliary.</a:t>
            </a:r>
          </a:p>
          <a:p>
            <a:endParaRPr lang="en-US" dirty="0"/>
          </a:p>
        </p:txBody>
      </p:sp>
    </p:spTree>
    <p:extLst>
      <p:ext uri="{BB962C8B-B14F-4D97-AF65-F5344CB8AC3E}">
        <p14:creationId xmlns:p14="http://schemas.microsoft.com/office/powerpoint/2010/main" val="3973587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B7452-3C22-5CB4-02AB-9167017E65FA}"/>
              </a:ext>
            </a:extLst>
          </p:cNvPr>
          <p:cNvSpPr>
            <a:spLocks noGrp="1"/>
          </p:cNvSpPr>
          <p:nvPr>
            <p:ph type="title"/>
          </p:nvPr>
        </p:nvSpPr>
        <p:spPr/>
        <p:txBody>
          <a:bodyPr/>
          <a:lstStyle/>
          <a:p>
            <a:r>
              <a:rPr lang="en-US" dirty="0"/>
              <a:t>Modals</a:t>
            </a:r>
          </a:p>
        </p:txBody>
      </p:sp>
      <p:sp>
        <p:nvSpPr>
          <p:cNvPr id="3" name="Content Placeholder 2">
            <a:extLst>
              <a:ext uri="{FF2B5EF4-FFF2-40B4-BE49-F238E27FC236}">
                <a16:creationId xmlns:a16="http://schemas.microsoft.com/office/drawing/2014/main" id="{71F2E6C5-6628-044B-4E0F-2EDE0A5B4159}"/>
              </a:ext>
            </a:extLst>
          </p:cNvPr>
          <p:cNvSpPr>
            <a:spLocks noGrp="1"/>
          </p:cNvSpPr>
          <p:nvPr>
            <p:ph idx="1"/>
          </p:nvPr>
        </p:nvSpPr>
        <p:spPr/>
        <p:txBody>
          <a:bodyPr/>
          <a:lstStyle/>
          <a:p>
            <a:r>
              <a:rPr lang="en-US" dirty="0"/>
              <a:t>English modal auxiliaries provide information about the </a:t>
            </a:r>
            <a:r>
              <a:rPr lang="en-US" i="1" dirty="0"/>
              <a:t>mood</a:t>
            </a:r>
            <a:r>
              <a:rPr lang="en-US" dirty="0"/>
              <a:t> of a clause, or in some cases, tense (English future </a:t>
            </a:r>
            <a:r>
              <a:rPr lang="en-US" i="1" dirty="0"/>
              <a:t>will </a:t>
            </a:r>
            <a:r>
              <a:rPr lang="en-US" dirty="0"/>
              <a:t>+ infinitive).</a:t>
            </a:r>
          </a:p>
          <a:p>
            <a:r>
              <a:rPr lang="en-US" b="1" dirty="0"/>
              <a:t>Mood </a:t>
            </a:r>
            <a:r>
              <a:rPr lang="en-US" dirty="0"/>
              <a:t>gives some kind of nuance or attitude to a clause.</a:t>
            </a:r>
          </a:p>
          <a:p>
            <a:r>
              <a:rPr lang="en-US" dirty="0"/>
              <a:t>Various kinds of mood:</a:t>
            </a:r>
          </a:p>
          <a:p>
            <a:r>
              <a:rPr lang="en-US" dirty="0"/>
              <a:t>Potential: </a:t>
            </a:r>
            <a:r>
              <a:rPr lang="en-US" i="1" dirty="0"/>
              <a:t>can</a:t>
            </a:r>
            <a:r>
              <a:rPr lang="en-US" dirty="0"/>
              <a:t>/</a:t>
            </a:r>
            <a:r>
              <a:rPr lang="en-US" i="1" dirty="0"/>
              <a:t>could</a:t>
            </a:r>
          </a:p>
          <a:p>
            <a:r>
              <a:rPr lang="en-US" dirty="0"/>
              <a:t>Conditional: </a:t>
            </a:r>
            <a:r>
              <a:rPr lang="en-US" i="1" dirty="0"/>
              <a:t>might</a:t>
            </a:r>
            <a:r>
              <a:rPr lang="en-US" dirty="0"/>
              <a:t>/</a:t>
            </a:r>
            <a:r>
              <a:rPr lang="en-US" i="1" dirty="0"/>
              <a:t>may</a:t>
            </a:r>
            <a:r>
              <a:rPr lang="en-US" dirty="0"/>
              <a:t>/</a:t>
            </a:r>
            <a:r>
              <a:rPr lang="en-US" i="1" dirty="0"/>
              <a:t>would</a:t>
            </a:r>
          </a:p>
          <a:p>
            <a:r>
              <a:rPr lang="en-US" dirty="0"/>
              <a:t>Future: </a:t>
            </a:r>
            <a:r>
              <a:rPr lang="en-US" i="1" dirty="0"/>
              <a:t>shall </a:t>
            </a:r>
            <a:r>
              <a:rPr lang="en-US" dirty="0"/>
              <a:t>(this one is different from the </a:t>
            </a:r>
            <a:r>
              <a:rPr lang="en-US" i="1" dirty="0"/>
              <a:t>will </a:t>
            </a:r>
            <a:r>
              <a:rPr lang="en-US" dirty="0"/>
              <a:t>future in that it typically involves a sense of desire on the part of the speaker).</a:t>
            </a:r>
          </a:p>
          <a:p>
            <a:r>
              <a:rPr lang="en-US" dirty="0"/>
              <a:t>Obligation: </a:t>
            </a:r>
            <a:r>
              <a:rPr lang="en-US" i="1" dirty="0"/>
              <a:t>should</a:t>
            </a:r>
            <a:r>
              <a:rPr lang="en-US" dirty="0"/>
              <a:t>/</a:t>
            </a:r>
            <a:r>
              <a:rPr lang="en-US" i="1" dirty="0"/>
              <a:t>must</a:t>
            </a:r>
            <a:endParaRPr lang="en-US" dirty="0"/>
          </a:p>
          <a:p>
            <a:endParaRPr lang="en-US" dirty="0"/>
          </a:p>
        </p:txBody>
      </p:sp>
    </p:spTree>
    <p:extLst>
      <p:ext uri="{BB962C8B-B14F-4D97-AF65-F5344CB8AC3E}">
        <p14:creationId xmlns:p14="http://schemas.microsoft.com/office/powerpoint/2010/main" val="1270951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1B19-01E8-C54D-079E-78184BDD662F}"/>
              </a:ext>
            </a:extLst>
          </p:cNvPr>
          <p:cNvSpPr>
            <a:spLocks noGrp="1"/>
          </p:cNvSpPr>
          <p:nvPr>
            <p:ph type="title"/>
          </p:nvPr>
        </p:nvSpPr>
        <p:spPr/>
        <p:txBody>
          <a:bodyPr/>
          <a:lstStyle/>
          <a:p>
            <a:r>
              <a:rPr lang="en-US" dirty="0"/>
              <a:t>Determiners</a:t>
            </a:r>
          </a:p>
        </p:txBody>
      </p:sp>
      <p:sp>
        <p:nvSpPr>
          <p:cNvPr id="3" name="Content Placeholder 2">
            <a:extLst>
              <a:ext uri="{FF2B5EF4-FFF2-40B4-BE49-F238E27FC236}">
                <a16:creationId xmlns:a16="http://schemas.microsoft.com/office/drawing/2014/main" id="{B5A432CD-1226-1FDC-2D54-7374BE90295F}"/>
              </a:ext>
            </a:extLst>
          </p:cNvPr>
          <p:cNvSpPr>
            <a:spLocks noGrp="1"/>
          </p:cNvSpPr>
          <p:nvPr>
            <p:ph idx="1"/>
          </p:nvPr>
        </p:nvSpPr>
        <p:spPr/>
        <p:txBody>
          <a:bodyPr/>
          <a:lstStyle/>
          <a:p>
            <a:r>
              <a:rPr lang="en-US" dirty="0"/>
              <a:t>Another functional category is </a:t>
            </a:r>
            <a:r>
              <a:rPr lang="en-US" b="1" dirty="0"/>
              <a:t>determiners</a:t>
            </a:r>
            <a:r>
              <a:rPr lang="en-US" dirty="0"/>
              <a:t> which is a broad class of elements used cross-linguistically to “pick out” a noun.</a:t>
            </a:r>
          </a:p>
          <a:p>
            <a:r>
              <a:rPr lang="en-US" dirty="0"/>
              <a:t>These elements are typically associated with a property called </a:t>
            </a:r>
            <a:r>
              <a:rPr lang="en-US" b="1" dirty="0"/>
              <a:t>definiteness</a:t>
            </a:r>
            <a:r>
              <a:rPr lang="en-US" dirty="0"/>
              <a:t>, which means that, as a concept, they are concrete.</a:t>
            </a:r>
          </a:p>
          <a:p>
            <a:r>
              <a:rPr lang="en-US" dirty="0"/>
              <a:t>This means that the noun being modified by a determiner is contextually specific. </a:t>
            </a:r>
          </a:p>
          <a:p>
            <a:r>
              <a:rPr lang="en-US" dirty="0"/>
              <a:t>Some examples of determiners include: the definite and indefinite articles, demonstratives, and certain </a:t>
            </a:r>
            <a:r>
              <a:rPr lang="en-US" i="1" dirty="0"/>
              <a:t>wh</a:t>
            </a:r>
            <a:r>
              <a:rPr lang="en-US" dirty="0"/>
              <a:t>-words.</a:t>
            </a:r>
          </a:p>
          <a:p>
            <a:endParaRPr lang="en-US" dirty="0"/>
          </a:p>
        </p:txBody>
      </p:sp>
    </p:spTree>
    <p:extLst>
      <p:ext uri="{BB962C8B-B14F-4D97-AF65-F5344CB8AC3E}">
        <p14:creationId xmlns:p14="http://schemas.microsoft.com/office/powerpoint/2010/main" val="3339662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54AA-5F84-82D5-D235-8317A2A8CB96}"/>
              </a:ext>
            </a:extLst>
          </p:cNvPr>
          <p:cNvSpPr>
            <a:spLocks noGrp="1"/>
          </p:cNvSpPr>
          <p:nvPr>
            <p:ph type="title"/>
          </p:nvPr>
        </p:nvSpPr>
        <p:spPr/>
        <p:txBody>
          <a:bodyPr/>
          <a:lstStyle/>
          <a:p>
            <a:r>
              <a:rPr lang="en-US" dirty="0"/>
              <a:t>The Subject</a:t>
            </a:r>
          </a:p>
        </p:txBody>
      </p:sp>
      <p:sp>
        <p:nvSpPr>
          <p:cNvPr id="3" name="Content Placeholder 2">
            <a:extLst>
              <a:ext uri="{FF2B5EF4-FFF2-40B4-BE49-F238E27FC236}">
                <a16:creationId xmlns:a16="http://schemas.microsoft.com/office/drawing/2014/main" id="{E191FA5E-76CD-5081-620A-32987C7ABDF8}"/>
              </a:ext>
            </a:extLst>
          </p:cNvPr>
          <p:cNvSpPr>
            <a:spLocks noGrp="1"/>
          </p:cNvSpPr>
          <p:nvPr>
            <p:ph idx="1"/>
          </p:nvPr>
        </p:nvSpPr>
        <p:spPr/>
        <p:txBody>
          <a:bodyPr/>
          <a:lstStyle/>
          <a:p>
            <a:r>
              <a:rPr lang="en-US" dirty="0"/>
              <a:t>Every language is able to express the doer of an action, that is, the person who does the action of the verb in the sentence.</a:t>
            </a:r>
          </a:p>
          <a:p>
            <a:r>
              <a:rPr lang="en-US" dirty="0"/>
              <a:t>Languages differ on the positions of their subjects, and sometimes how they are expressed morphologically.</a:t>
            </a:r>
          </a:p>
          <a:p>
            <a:r>
              <a:rPr lang="en-US" dirty="0"/>
              <a:t>Note also that not every language </a:t>
            </a:r>
            <a:r>
              <a:rPr lang="en-US" i="1" dirty="0"/>
              <a:t>must</a:t>
            </a:r>
            <a:r>
              <a:rPr lang="en-US" dirty="0"/>
              <a:t> phonologically express a subject.</a:t>
            </a:r>
          </a:p>
          <a:p>
            <a:r>
              <a:rPr lang="en-US" dirty="0"/>
              <a:t>This does not, however, mean that a sentence does not have a grammatical subject.</a:t>
            </a:r>
          </a:p>
        </p:txBody>
      </p:sp>
    </p:spTree>
    <p:extLst>
      <p:ext uri="{BB962C8B-B14F-4D97-AF65-F5344CB8AC3E}">
        <p14:creationId xmlns:p14="http://schemas.microsoft.com/office/powerpoint/2010/main" val="354780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703F2-AB2D-9390-D0D9-F725D3D93C03}"/>
              </a:ext>
            </a:extLst>
          </p:cNvPr>
          <p:cNvSpPr>
            <a:spLocks noGrp="1"/>
          </p:cNvSpPr>
          <p:nvPr>
            <p:ph type="title"/>
          </p:nvPr>
        </p:nvSpPr>
        <p:spPr/>
        <p:txBody>
          <a:bodyPr/>
          <a:lstStyle/>
          <a:p>
            <a:r>
              <a:rPr lang="en-US" dirty="0"/>
              <a:t>Complementizers</a:t>
            </a:r>
          </a:p>
        </p:txBody>
      </p:sp>
      <p:sp>
        <p:nvSpPr>
          <p:cNvPr id="3" name="Content Placeholder 2">
            <a:extLst>
              <a:ext uri="{FF2B5EF4-FFF2-40B4-BE49-F238E27FC236}">
                <a16:creationId xmlns:a16="http://schemas.microsoft.com/office/drawing/2014/main" id="{C6FA01A1-281D-02AB-74BB-00014779AAB1}"/>
              </a:ext>
            </a:extLst>
          </p:cNvPr>
          <p:cNvSpPr>
            <a:spLocks noGrp="1"/>
          </p:cNvSpPr>
          <p:nvPr>
            <p:ph idx="1"/>
          </p:nvPr>
        </p:nvSpPr>
        <p:spPr/>
        <p:txBody>
          <a:bodyPr/>
          <a:lstStyle/>
          <a:p>
            <a:r>
              <a:rPr lang="en-US" dirty="0"/>
              <a:t>Complementizers are a functional category.</a:t>
            </a:r>
          </a:p>
          <a:p>
            <a:r>
              <a:rPr lang="en-US" dirty="0"/>
              <a:t>This is a specific category that includes words like </a:t>
            </a:r>
            <a:r>
              <a:rPr lang="en-US" i="1" dirty="0"/>
              <a:t>that, if, </a:t>
            </a:r>
            <a:r>
              <a:rPr lang="en-US" dirty="0"/>
              <a:t>or </a:t>
            </a:r>
            <a:r>
              <a:rPr lang="en-US" i="1" dirty="0"/>
              <a:t>whether</a:t>
            </a:r>
            <a:r>
              <a:rPr lang="en-US" dirty="0"/>
              <a:t>.</a:t>
            </a:r>
          </a:p>
          <a:p>
            <a:r>
              <a:rPr lang="en-US" dirty="0"/>
              <a:t>These words are used to connect ideas across clauses. </a:t>
            </a:r>
          </a:p>
          <a:p>
            <a:r>
              <a:rPr lang="en-US" dirty="0"/>
              <a:t>Jane knows </a:t>
            </a:r>
            <a:r>
              <a:rPr lang="en-US" i="1" dirty="0"/>
              <a:t>that</a:t>
            </a:r>
            <a:r>
              <a:rPr lang="en-US" dirty="0"/>
              <a:t> John is in love with Sarah.</a:t>
            </a:r>
          </a:p>
          <a:p>
            <a:r>
              <a:rPr lang="en-US" dirty="0"/>
              <a:t>I don’t know </a:t>
            </a:r>
            <a:r>
              <a:rPr lang="en-US" i="1" dirty="0"/>
              <a:t>whether</a:t>
            </a:r>
            <a:r>
              <a:rPr lang="en-US" dirty="0"/>
              <a:t> Anna wants to come to prom with me.</a:t>
            </a:r>
          </a:p>
          <a:p>
            <a:r>
              <a:rPr lang="en-US" dirty="0"/>
              <a:t>Heather waited </a:t>
            </a:r>
            <a:r>
              <a:rPr lang="en-US" i="1" dirty="0"/>
              <a:t>for </a:t>
            </a:r>
            <a:r>
              <a:rPr lang="en-US" dirty="0"/>
              <a:t>him to leave.</a:t>
            </a:r>
          </a:p>
          <a:p>
            <a:r>
              <a:rPr lang="en-US" dirty="0"/>
              <a:t>Examples like the last one have led many syntacticians to treat complementizers as a kind of “functional preposition,” that is, the functional counterpart to the thematic category.</a:t>
            </a:r>
          </a:p>
          <a:p>
            <a:endParaRPr lang="en-US" dirty="0"/>
          </a:p>
        </p:txBody>
      </p:sp>
    </p:spTree>
    <p:extLst>
      <p:ext uri="{BB962C8B-B14F-4D97-AF65-F5344CB8AC3E}">
        <p14:creationId xmlns:p14="http://schemas.microsoft.com/office/powerpoint/2010/main" val="3754133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47D8-419A-D0DA-E5EB-2B5BEE4C80AF}"/>
              </a:ext>
            </a:extLst>
          </p:cNvPr>
          <p:cNvSpPr>
            <a:spLocks noGrp="1"/>
          </p:cNvSpPr>
          <p:nvPr>
            <p:ph type="title"/>
          </p:nvPr>
        </p:nvSpPr>
        <p:spPr/>
        <p:txBody>
          <a:bodyPr/>
          <a:lstStyle/>
          <a:p>
            <a:r>
              <a:rPr lang="en-US" dirty="0"/>
              <a:t>Phrases- The NP</a:t>
            </a:r>
          </a:p>
        </p:txBody>
      </p:sp>
      <p:sp>
        <p:nvSpPr>
          <p:cNvPr id="3" name="Content Placeholder 2">
            <a:extLst>
              <a:ext uri="{FF2B5EF4-FFF2-40B4-BE49-F238E27FC236}">
                <a16:creationId xmlns:a16="http://schemas.microsoft.com/office/drawing/2014/main" id="{216F4A3C-A19B-76CE-C85B-66AC2B86C9F1}"/>
              </a:ext>
            </a:extLst>
          </p:cNvPr>
          <p:cNvSpPr>
            <a:spLocks noGrp="1"/>
          </p:cNvSpPr>
          <p:nvPr>
            <p:ph idx="1"/>
          </p:nvPr>
        </p:nvSpPr>
        <p:spPr/>
        <p:txBody>
          <a:bodyPr/>
          <a:lstStyle/>
          <a:p>
            <a:r>
              <a:rPr lang="en-US" dirty="0"/>
              <a:t>The noun phrase’s primary component is, of course, a </a:t>
            </a:r>
            <a:r>
              <a:rPr lang="en-US" b="1" dirty="0"/>
              <a:t>noun</a:t>
            </a:r>
            <a:r>
              <a:rPr lang="en-US" dirty="0"/>
              <a:t>.</a:t>
            </a:r>
          </a:p>
          <a:p>
            <a:r>
              <a:rPr lang="en-US" dirty="0"/>
              <a:t>This noun is called a </a:t>
            </a:r>
            <a:r>
              <a:rPr lang="en-US" b="1" dirty="0"/>
              <a:t>head</a:t>
            </a:r>
            <a:r>
              <a:rPr lang="en-US" dirty="0"/>
              <a:t>.</a:t>
            </a:r>
          </a:p>
          <a:p>
            <a:r>
              <a:rPr lang="en-US" dirty="0"/>
              <a:t>Heads are the primary components of any phrase. It is a head that is said to </a:t>
            </a:r>
            <a:r>
              <a:rPr lang="en-US" b="1" dirty="0"/>
              <a:t>project</a:t>
            </a:r>
            <a:r>
              <a:rPr lang="en-US" dirty="0"/>
              <a:t> a phrase.</a:t>
            </a:r>
          </a:p>
          <a:p>
            <a:r>
              <a:rPr lang="en-US" dirty="0"/>
              <a:t>The head’s of these phrases can then cooccur with other elements that are said to modify them in some manner, for example, adjectives, PPs, numerals, etc.</a:t>
            </a:r>
          </a:p>
          <a:p>
            <a:r>
              <a:rPr lang="en-US" dirty="0"/>
              <a:t>John saw the three huge dogs in the street. </a:t>
            </a:r>
          </a:p>
          <a:p>
            <a:pPr marL="0" indent="0">
              <a:buNone/>
            </a:pPr>
            <a:endParaRPr lang="en-US" dirty="0"/>
          </a:p>
        </p:txBody>
      </p:sp>
    </p:spTree>
    <p:extLst>
      <p:ext uri="{BB962C8B-B14F-4D97-AF65-F5344CB8AC3E}">
        <p14:creationId xmlns:p14="http://schemas.microsoft.com/office/powerpoint/2010/main" val="3939160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B58E-8C9B-B62C-051F-F09C3F9E09A4}"/>
              </a:ext>
            </a:extLst>
          </p:cNvPr>
          <p:cNvSpPr>
            <a:spLocks noGrp="1"/>
          </p:cNvSpPr>
          <p:nvPr>
            <p:ph type="title"/>
          </p:nvPr>
        </p:nvSpPr>
        <p:spPr/>
        <p:txBody>
          <a:bodyPr/>
          <a:lstStyle/>
          <a:p>
            <a:r>
              <a:rPr lang="en-US" dirty="0"/>
              <a:t>The VP</a:t>
            </a:r>
          </a:p>
        </p:txBody>
      </p:sp>
      <p:sp>
        <p:nvSpPr>
          <p:cNvPr id="3" name="Content Placeholder 2">
            <a:extLst>
              <a:ext uri="{FF2B5EF4-FFF2-40B4-BE49-F238E27FC236}">
                <a16:creationId xmlns:a16="http://schemas.microsoft.com/office/drawing/2014/main" id="{C557BEF1-7159-B5EF-3715-86791601CBE4}"/>
              </a:ext>
            </a:extLst>
          </p:cNvPr>
          <p:cNvSpPr>
            <a:spLocks noGrp="1"/>
          </p:cNvSpPr>
          <p:nvPr>
            <p:ph idx="1"/>
          </p:nvPr>
        </p:nvSpPr>
        <p:spPr/>
        <p:txBody>
          <a:bodyPr/>
          <a:lstStyle/>
          <a:p>
            <a:r>
              <a:rPr lang="de-DE" dirty="0"/>
              <a:t>Like the noun phrase, the verb phrase requires a basic element to </a:t>
            </a:r>
            <a:r>
              <a:rPr lang="de-DE" i="1" dirty="0"/>
              <a:t>project</a:t>
            </a:r>
            <a:r>
              <a:rPr lang="de-DE" dirty="0"/>
              <a:t> the phrase.</a:t>
            </a:r>
          </a:p>
          <a:p>
            <a:r>
              <a:rPr lang="de-DE" dirty="0"/>
              <a:t>This is the </a:t>
            </a:r>
            <a:r>
              <a:rPr lang="de-DE" b="1" dirty="0"/>
              <a:t>verb head</a:t>
            </a:r>
            <a:r>
              <a:rPr lang="de-DE" dirty="0"/>
              <a:t>.</a:t>
            </a:r>
          </a:p>
          <a:p>
            <a:r>
              <a:rPr lang="de-DE" dirty="0"/>
              <a:t>The verb head is minimally needed in order to create a predicate that can be combined with an NP subject in order to create a full clause (sentence).</a:t>
            </a:r>
          </a:p>
          <a:p>
            <a:r>
              <a:rPr lang="en-US" dirty="0"/>
              <a:t>John hit the baseball extremely hard at the park.</a:t>
            </a:r>
          </a:p>
          <a:p>
            <a:endParaRPr lang="en-US" dirty="0"/>
          </a:p>
        </p:txBody>
      </p:sp>
    </p:spTree>
    <p:extLst>
      <p:ext uri="{BB962C8B-B14F-4D97-AF65-F5344CB8AC3E}">
        <p14:creationId xmlns:p14="http://schemas.microsoft.com/office/powerpoint/2010/main" val="530043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15D43-A938-5BE8-4D17-B58DA7C82D31}"/>
              </a:ext>
            </a:extLst>
          </p:cNvPr>
          <p:cNvSpPr>
            <a:spLocks noGrp="1"/>
          </p:cNvSpPr>
          <p:nvPr>
            <p:ph type="title"/>
          </p:nvPr>
        </p:nvSpPr>
        <p:spPr/>
        <p:txBody>
          <a:bodyPr/>
          <a:lstStyle/>
          <a:p>
            <a:r>
              <a:rPr lang="en-US" dirty="0"/>
              <a:t>Other Phrases</a:t>
            </a:r>
          </a:p>
        </p:txBody>
      </p:sp>
      <p:sp>
        <p:nvSpPr>
          <p:cNvPr id="3" name="Content Placeholder 2">
            <a:extLst>
              <a:ext uri="{FF2B5EF4-FFF2-40B4-BE49-F238E27FC236}">
                <a16:creationId xmlns:a16="http://schemas.microsoft.com/office/drawing/2014/main" id="{D5BEA58F-C34A-20A9-121E-54A2B59D2ACB}"/>
              </a:ext>
            </a:extLst>
          </p:cNvPr>
          <p:cNvSpPr>
            <a:spLocks noGrp="1"/>
          </p:cNvSpPr>
          <p:nvPr>
            <p:ph idx="1"/>
          </p:nvPr>
        </p:nvSpPr>
        <p:spPr/>
        <p:txBody>
          <a:bodyPr/>
          <a:lstStyle/>
          <a:p>
            <a:r>
              <a:rPr lang="en-US" dirty="0"/>
              <a:t>There are also Adjective Phrases, Prepositional Phrases, and Adverb Phrases.</a:t>
            </a:r>
          </a:p>
          <a:p>
            <a:r>
              <a:rPr lang="en-US" dirty="0"/>
              <a:t>Very beautiful (AP)</a:t>
            </a:r>
          </a:p>
          <a:p>
            <a:r>
              <a:rPr lang="en-US" dirty="0"/>
              <a:t>Too stupidly (</a:t>
            </a:r>
            <a:r>
              <a:rPr lang="en-US" dirty="0" err="1"/>
              <a:t>AdvP</a:t>
            </a:r>
            <a:r>
              <a:rPr lang="en-US" dirty="0"/>
              <a:t>)</a:t>
            </a:r>
          </a:p>
          <a:p>
            <a:r>
              <a:rPr lang="en-US" dirty="0"/>
              <a:t>In the park (PP)</a:t>
            </a:r>
          </a:p>
        </p:txBody>
      </p:sp>
    </p:spTree>
    <p:extLst>
      <p:ext uri="{BB962C8B-B14F-4D97-AF65-F5344CB8AC3E}">
        <p14:creationId xmlns:p14="http://schemas.microsoft.com/office/powerpoint/2010/main" val="378193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75B41-3937-D9D6-B4FF-48EAA7496C36}"/>
              </a:ext>
            </a:extLst>
          </p:cNvPr>
          <p:cNvSpPr>
            <a:spLocks noGrp="1"/>
          </p:cNvSpPr>
          <p:nvPr>
            <p:ph type="title"/>
          </p:nvPr>
        </p:nvSpPr>
        <p:spPr/>
        <p:txBody>
          <a:bodyPr/>
          <a:lstStyle/>
          <a:p>
            <a:r>
              <a:rPr lang="en-US" dirty="0"/>
              <a:t>The Subject (cont.)</a:t>
            </a:r>
          </a:p>
        </p:txBody>
      </p:sp>
      <p:sp>
        <p:nvSpPr>
          <p:cNvPr id="3" name="Content Placeholder 2">
            <a:extLst>
              <a:ext uri="{FF2B5EF4-FFF2-40B4-BE49-F238E27FC236}">
                <a16:creationId xmlns:a16="http://schemas.microsoft.com/office/drawing/2014/main" id="{0586D2BC-6FEF-13F1-40A3-8E7B55A2B16B}"/>
              </a:ext>
            </a:extLst>
          </p:cNvPr>
          <p:cNvSpPr>
            <a:spLocks noGrp="1"/>
          </p:cNvSpPr>
          <p:nvPr>
            <p:ph idx="1"/>
          </p:nvPr>
        </p:nvSpPr>
        <p:spPr/>
        <p:txBody>
          <a:bodyPr>
            <a:normAutofit fontScale="92500" lnSpcReduction="10000"/>
          </a:bodyPr>
          <a:lstStyle/>
          <a:p>
            <a:r>
              <a:rPr lang="en-US" dirty="0"/>
              <a:t>The typical word order for English is SVO – </a:t>
            </a:r>
            <a:r>
              <a:rPr lang="en-US" b="1" dirty="0"/>
              <a:t>Subject</a:t>
            </a:r>
            <a:r>
              <a:rPr lang="en-US" dirty="0"/>
              <a:t> Verb Object</a:t>
            </a:r>
          </a:p>
          <a:p>
            <a:r>
              <a:rPr lang="en-US" dirty="0"/>
              <a:t>This means that for English the subject of a sentence is found on the </a:t>
            </a:r>
            <a:r>
              <a:rPr lang="en-US" b="1" dirty="0"/>
              <a:t>left periphery </a:t>
            </a:r>
            <a:r>
              <a:rPr lang="en-US" dirty="0"/>
              <a:t>of the sentence (that is, the leftmost position, though not always).</a:t>
            </a:r>
          </a:p>
          <a:p>
            <a:r>
              <a:rPr lang="en-US" dirty="0"/>
              <a:t>There are two principle types of languages with respect to subjects (and objects, which we’ll see in a moment):</a:t>
            </a:r>
          </a:p>
          <a:p>
            <a:pPr lvl="1"/>
            <a:r>
              <a:rPr lang="en-US" dirty="0"/>
              <a:t>Nominative – Accusative</a:t>
            </a:r>
          </a:p>
          <a:p>
            <a:pPr lvl="1"/>
            <a:r>
              <a:rPr lang="en-US" dirty="0"/>
              <a:t>Ergative – Absolutive</a:t>
            </a:r>
          </a:p>
          <a:p>
            <a:r>
              <a:rPr lang="en-US" dirty="0"/>
              <a:t>Both kinds of language types have very robust morphological case systems. </a:t>
            </a:r>
          </a:p>
          <a:p>
            <a:r>
              <a:rPr lang="en-US" dirty="0"/>
              <a:t>They differ principally in the manner that they express their subjects and objects.</a:t>
            </a:r>
          </a:p>
          <a:p>
            <a:r>
              <a:rPr lang="en-US" dirty="0"/>
              <a:t>In general, nominative – absolutive languages do not morphologically mark the subject (overtly), whereas ergative – absolutive languages typically mark the </a:t>
            </a:r>
            <a:r>
              <a:rPr lang="en-US" b="1" dirty="0"/>
              <a:t>subject </a:t>
            </a:r>
            <a:r>
              <a:rPr lang="en-US" dirty="0"/>
              <a:t>morphologically, but not the object.</a:t>
            </a:r>
          </a:p>
          <a:p>
            <a:endParaRPr lang="en-US" dirty="0"/>
          </a:p>
        </p:txBody>
      </p:sp>
    </p:spTree>
    <p:extLst>
      <p:ext uri="{BB962C8B-B14F-4D97-AF65-F5344CB8AC3E}">
        <p14:creationId xmlns:p14="http://schemas.microsoft.com/office/powerpoint/2010/main" val="2037395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DE45F-2D1F-1582-DE4D-206DDE1C78AD}"/>
              </a:ext>
            </a:extLst>
          </p:cNvPr>
          <p:cNvSpPr>
            <a:spLocks noGrp="1"/>
          </p:cNvSpPr>
          <p:nvPr>
            <p:ph type="title"/>
          </p:nvPr>
        </p:nvSpPr>
        <p:spPr/>
        <p:txBody>
          <a:bodyPr/>
          <a:lstStyle/>
          <a:p>
            <a:r>
              <a:rPr lang="en-US" dirty="0"/>
              <a:t>Nominative-Ergative Languages</a:t>
            </a:r>
          </a:p>
        </p:txBody>
      </p:sp>
      <p:sp>
        <p:nvSpPr>
          <p:cNvPr id="3" name="Content Placeholder 2">
            <a:extLst>
              <a:ext uri="{FF2B5EF4-FFF2-40B4-BE49-F238E27FC236}">
                <a16:creationId xmlns:a16="http://schemas.microsoft.com/office/drawing/2014/main" id="{7EFFEF5B-FF4D-2880-015E-56DD4432335E}"/>
              </a:ext>
            </a:extLst>
          </p:cNvPr>
          <p:cNvSpPr>
            <a:spLocks noGrp="1"/>
          </p:cNvSpPr>
          <p:nvPr>
            <p:ph idx="1"/>
          </p:nvPr>
        </p:nvSpPr>
        <p:spPr/>
        <p:txBody>
          <a:bodyPr>
            <a:normAutofit fontScale="92500" lnSpcReduction="20000"/>
          </a:bodyPr>
          <a:lstStyle/>
          <a:p>
            <a:r>
              <a:rPr lang="en-US" dirty="0"/>
              <a:t>Nominative – accusative languages do not typically show any kind of (overt) morphological form on the subject.</a:t>
            </a:r>
          </a:p>
          <a:p>
            <a:r>
              <a:rPr lang="en-US" dirty="0"/>
              <a:t>These languages, because they have more robust morphological forms allow for flexible word orders, unlike what we saw for analytic languages.</a:t>
            </a:r>
          </a:p>
          <a:p>
            <a:r>
              <a:rPr lang="en-US" b="1" dirty="0"/>
              <a:t>Mari</a:t>
            </a:r>
            <a:r>
              <a:rPr lang="en-US" dirty="0"/>
              <a:t> </a:t>
            </a:r>
            <a:r>
              <a:rPr lang="hu-HU" dirty="0"/>
              <a:t>           meghívta           a    barátokat      a      bulira. </a:t>
            </a:r>
          </a:p>
          <a:p>
            <a:pPr marL="0" indent="0">
              <a:buNone/>
            </a:pPr>
            <a:r>
              <a:rPr lang="hu-HU" dirty="0"/>
              <a:t>  </a:t>
            </a:r>
            <a:r>
              <a:rPr lang="en-US" dirty="0"/>
              <a:t>  </a:t>
            </a:r>
            <a:r>
              <a:rPr lang="hu-HU" dirty="0"/>
              <a:t> Mari.NOM </a:t>
            </a:r>
            <a:r>
              <a:rPr lang="en-US" dirty="0"/>
              <a:t>   </a:t>
            </a:r>
            <a:r>
              <a:rPr lang="hu-HU" dirty="0"/>
              <a:t>invite.PST.3SG </a:t>
            </a:r>
            <a:r>
              <a:rPr lang="en-US" dirty="0"/>
              <a:t>  </a:t>
            </a:r>
            <a:r>
              <a:rPr lang="hu-HU" dirty="0"/>
              <a:t> the friends.ACC  </a:t>
            </a:r>
            <a:r>
              <a:rPr lang="en-US" dirty="0"/>
              <a:t> </a:t>
            </a:r>
            <a:r>
              <a:rPr lang="hu-HU" dirty="0"/>
              <a:t>the  party.SUBL</a:t>
            </a:r>
          </a:p>
          <a:p>
            <a:pPr marL="0" indent="0">
              <a:buNone/>
            </a:pPr>
            <a:r>
              <a:rPr lang="hu-HU" dirty="0"/>
              <a:t>   </a:t>
            </a:r>
            <a:r>
              <a:rPr lang="en-US" dirty="0"/>
              <a:t> ‘Mari invited (her) friends to the party.’</a:t>
            </a:r>
          </a:p>
          <a:p>
            <a:r>
              <a:rPr lang="en-US" b="1" dirty="0"/>
              <a:t>Jessi </a:t>
            </a:r>
            <a:r>
              <a:rPr lang="en-US" dirty="0"/>
              <a:t>       </a:t>
            </a:r>
            <a:r>
              <a:rPr lang="en-US" dirty="0" err="1"/>
              <a:t>hott</a:t>
            </a:r>
            <a:r>
              <a:rPr lang="en-US" dirty="0"/>
              <a:t>  de   Kuche               in de           </a:t>
            </a:r>
            <a:r>
              <a:rPr lang="en-US" dirty="0" err="1"/>
              <a:t>Ofe</a:t>
            </a:r>
            <a:r>
              <a:rPr lang="en-US" dirty="0"/>
              <a:t>              </a:t>
            </a:r>
            <a:r>
              <a:rPr lang="en-US" dirty="0" err="1"/>
              <a:t>gschteckt</a:t>
            </a:r>
            <a:r>
              <a:rPr lang="en-US" dirty="0"/>
              <a:t>. (Swabian)</a:t>
            </a:r>
          </a:p>
          <a:p>
            <a:r>
              <a:rPr lang="en-US" dirty="0" err="1"/>
              <a:t>Jessi.NOM</a:t>
            </a:r>
            <a:r>
              <a:rPr lang="en-US" dirty="0"/>
              <a:t>  has   </a:t>
            </a:r>
            <a:r>
              <a:rPr lang="en-US" dirty="0" err="1"/>
              <a:t>the.ACC</a:t>
            </a:r>
            <a:r>
              <a:rPr lang="en-US" dirty="0"/>
              <a:t> </a:t>
            </a:r>
            <a:r>
              <a:rPr lang="en-US" dirty="0" err="1"/>
              <a:t>cake.ACC</a:t>
            </a:r>
            <a:r>
              <a:rPr lang="en-US" dirty="0"/>
              <a:t>  in </a:t>
            </a:r>
            <a:r>
              <a:rPr lang="en-US" dirty="0" err="1"/>
              <a:t>the.ACC</a:t>
            </a:r>
            <a:r>
              <a:rPr lang="en-US" dirty="0"/>
              <a:t> </a:t>
            </a:r>
            <a:r>
              <a:rPr lang="en-US" dirty="0" err="1"/>
              <a:t>oven.ACC</a:t>
            </a:r>
            <a:r>
              <a:rPr lang="en-US" dirty="0"/>
              <a:t>   stuck</a:t>
            </a:r>
          </a:p>
          <a:p>
            <a:pPr marL="0" indent="0">
              <a:buNone/>
            </a:pPr>
            <a:r>
              <a:rPr lang="en-US" dirty="0"/>
              <a:t>    ‘Jessi stuck (put) the cake in(to) the oven.’</a:t>
            </a:r>
          </a:p>
          <a:p>
            <a:r>
              <a:rPr lang="en-US" dirty="0"/>
              <a:t>In both Hungarian and German, we can see that the subjects are being expressed without any kind of overt case morphology indicating that they are nominative.</a:t>
            </a:r>
          </a:p>
          <a:p>
            <a:endParaRPr lang="en-US" dirty="0"/>
          </a:p>
        </p:txBody>
      </p:sp>
    </p:spTree>
    <p:extLst>
      <p:ext uri="{BB962C8B-B14F-4D97-AF65-F5344CB8AC3E}">
        <p14:creationId xmlns:p14="http://schemas.microsoft.com/office/powerpoint/2010/main" val="31384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1155C-1F15-51A6-49D1-58F1ED7E6F9E}"/>
              </a:ext>
            </a:extLst>
          </p:cNvPr>
          <p:cNvSpPr>
            <a:spLocks noGrp="1"/>
          </p:cNvSpPr>
          <p:nvPr>
            <p:ph type="title"/>
          </p:nvPr>
        </p:nvSpPr>
        <p:spPr/>
        <p:txBody>
          <a:bodyPr/>
          <a:lstStyle/>
          <a:p>
            <a:r>
              <a:rPr lang="en-US" dirty="0"/>
              <a:t>Ergative-Absolutive Languages</a:t>
            </a:r>
          </a:p>
        </p:txBody>
      </p:sp>
      <p:sp>
        <p:nvSpPr>
          <p:cNvPr id="3" name="Content Placeholder 2">
            <a:extLst>
              <a:ext uri="{FF2B5EF4-FFF2-40B4-BE49-F238E27FC236}">
                <a16:creationId xmlns:a16="http://schemas.microsoft.com/office/drawing/2014/main" id="{FBFDFC33-506E-02FC-A978-CC872246C17D}"/>
              </a:ext>
            </a:extLst>
          </p:cNvPr>
          <p:cNvSpPr>
            <a:spLocks noGrp="1"/>
          </p:cNvSpPr>
          <p:nvPr>
            <p:ph idx="1"/>
          </p:nvPr>
        </p:nvSpPr>
        <p:spPr/>
        <p:txBody>
          <a:bodyPr/>
          <a:lstStyle/>
          <a:p>
            <a:r>
              <a:rPr lang="en-US" dirty="0"/>
              <a:t>Europe’s only surviving pre-Indo-European language is Basque which is an ergative – absolutive language.</a:t>
            </a:r>
          </a:p>
          <a:p>
            <a:r>
              <a:rPr lang="en-US" dirty="0"/>
              <a:t>The subject of intransitive sentences in Basque are expressed like the subjects in nominative – accusative languages, that is, with no overt morphological marking.</a:t>
            </a:r>
          </a:p>
          <a:p>
            <a:r>
              <a:rPr lang="en-US" dirty="0"/>
              <a:t>Gaur    </a:t>
            </a:r>
            <a:r>
              <a:rPr lang="en-US" dirty="0" err="1"/>
              <a:t>ni</a:t>
            </a:r>
            <a:r>
              <a:rPr lang="en-US" dirty="0"/>
              <a:t>         </a:t>
            </a:r>
            <a:r>
              <a:rPr lang="en-US" dirty="0" err="1"/>
              <a:t>elizara</a:t>
            </a:r>
            <a:r>
              <a:rPr lang="en-US" dirty="0"/>
              <a:t>           </a:t>
            </a:r>
            <a:r>
              <a:rPr lang="en-US" dirty="0" err="1"/>
              <a:t>noa</a:t>
            </a:r>
            <a:r>
              <a:rPr lang="en-US" dirty="0"/>
              <a:t>. </a:t>
            </a:r>
          </a:p>
          <a:p>
            <a:pPr marL="0" indent="0">
              <a:buNone/>
            </a:pPr>
            <a:r>
              <a:rPr lang="en-US" dirty="0"/>
              <a:t>     today   I.ABS    </a:t>
            </a:r>
            <a:r>
              <a:rPr lang="en-US" dirty="0" err="1"/>
              <a:t>church.ALL</a:t>
            </a:r>
            <a:r>
              <a:rPr lang="en-US" dirty="0"/>
              <a:t>    go.PRS.1SG</a:t>
            </a:r>
          </a:p>
          <a:p>
            <a:pPr marL="0" indent="0">
              <a:buNone/>
            </a:pPr>
            <a:r>
              <a:rPr lang="en-US" dirty="0"/>
              <a:t>    ‘I am going to church today.’</a:t>
            </a:r>
          </a:p>
          <a:p>
            <a:r>
              <a:rPr lang="en-US" dirty="0"/>
              <a:t>In a system like Basque, the case on the subject </a:t>
            </a:r>
            <a:r>
              <a:rPr lang="en-US" i="1" dirty="0" err="1"/>
              <a:t>ni</a:t>
            </a:r>
            <a:r>
              <a:rPr lang="en-US" i="1" dirty="0"/>
              <a:t> </a:t>
            </a:r>
            <a:r>
              <a:rPr lang="en-US" dirty="0"/>
              <a:t>in the example, is actually </a:t>
            </a:r>
            <a:r>
              <a:rPr lang="en-US" b="1" dirty="0"/>
              <a:t>absolutive</a:t>
            </a:r>
            <a:r>
              <a:rPr lang="en-US" dirty="0"/>
              <a:t>, as there is no nominative case.</a:t>
            </a:r>
          </a:p>
          <a:p>
            <a:endParaRPr lang="en-US" dirty="0"/>
          </a:p>
        </p:txBody>
      </p:sp>
    </p:spTree>
    <p:extLst>
      <p:ext uri="{BB962C8B-B14F-4D97-AF65-F5344CB8AC3E}">
        <p14:creationId xmlns:p14="http://schemas.microsoft.com/office/powerpoint/2010/main" val="4036019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2662A-5470-6EA0-61DA-AED86EE76BA4}"/>
              </a:ext>
            </a:extLst>
          </p:cNvPr>
          <p:cNvSpPr>
            <a:spLocks noGrp="1"/>
          </p:cNvSpPr>
          <p:nvPr>
            <p:ph type="title"/>
          </p:nvPr>
        </p:nvSpPr>
        <p:spPr/>
        <p:txBody>
          <a:bodyPr/>
          <a:lstStyle/>
          <a:p>
            <a:r>
              <a:rPr lang="en-US" dirty="0"/>
              <a:t>Ergative-Absolutive Languages (Cont.)</a:t>
            </a:r>
          </a:p>
        </p:txBody>
      </p:sp>
      <p:sp>
        <p:nvSpPr>
          <p:cNvPr id="3" name="Content Placeholder 2">
            <a:extLst>
              <a:ext uri="{FF2B5EF4-FFF2-40B4-BE49-F238E27FC236}">
                <a16:creationId xmlns:a16="http://schemas.microsoft.com/office/drawing/2014/main" id="{C91DC6F2-1A43-B159-1DFE-7F0C13AB0153}"/>
              </a:ext>
            </a:extLst>
          </p:cNvPr>
          <p:cNvSpPr>
            <a:spLocks noGrp="1"/>
          </p:cNvSpPr>
          <p:nvPr>
            <p:ph idx="1"/>
          </p:nvPr>
        </p:nvSpPr>
        <p:spPr/>
        <p:txBody>
          <a:bodyPr/>
          <a:lstStyle/>
          <a:p>
            <a:r>
              <a:rPr lang="en-US" dirty="0"/>
              <a:t>When a transitive verb is used, the subject must be inflected in the </a:t>
            </a:r>
            <a:r>
              <a:rPr lang="en-US" b="1" dirty="0"/>
              <a:t>ergative case</a:t>
            </a:r>
            <a:r>
              <a:rPr lang="en-US" dirty="0"/>
              <a:t> and receives an overt case morphology. Confer:</a:t>
            </a:r>
          </a:p>
          <a:p>
            <a:r>
              <a:rPr lang="en-US" dirty="0"/>
              <a:t>Gaur    </a:t>
            </a:r>
            <a:r>
              <a:rPr lang="en-US" b="1" dirty="0" err="1"/>
              <a:t>nik</a:t>
            </a:r>
            <a:r>
              <a:rPr lang="en-US" dirty="0"/>
              <a:t>         </a:t>
            </a:r>
            <a:r>
              <a:rPr lang="en-US" dirty="0" err="1"/>
              <a:t>txokolaterik</a:t>
            </a:r>
            <a:r>
              <a:rPr lang="en-US" dirty="0"/>
              <a:t>        </a:t>
            </a:r>
            <a:r>
              <a:rPr lang="en-US" dirty="0" err="1"/>
              <a:t>jan</a:t>
            </a:r>
            <a:r>
              <a:rPr lang="en-US" dirty="0"/>
              <a:t> </a:t>
            </a:r>
            <a:r>
              <a:rPr lang="en-US" dirty="0" err="1"/>
              <a:t>nahi</a:t>
            </a:r>
            <a:r>
              <a:rPr lang="en-US" dirty="0"/>
              <a:t>   </a:t>
            </a:r>
            <a:r>
              <a:rPr lang="en-US" dirty="0" err="1"/>
              <a:t>dut</a:t>
            </a:r>
            <a:r>
              <a:rPr lang="en-US" dirty="0"/>
              <a:t>. </a:t>
            </a:r>
          </a:p>
          <a:p>
            <a:pPr marL="0" indent="0">
              <a:buNone/>
            </a:pPr>
            <a:r>
              <a:rPr lang="en-US" dirty="0"/>
              <a:t>     today   I.ERG     </a:t>
            </a:r>
            <a:r>
              <a:rPr lang="en-US" dirty="0" err="1"/>
              <a:t>chocolate.PART</a:t>
            </a:r>
            <a:r>
              <a:rPr lang="en-US" dirty="0"/>
              <a:t>   eat want  AUX.NPST.1SG</a:t>
            </a:r>
          </a:p>
          <a:p>
            <a:pPr marL="0" indent="0">
              <a:buNone/>
            </a:pPr>
            <a:r>
              <a:rPr lang="en-US" dirty="0"/>
              <a:t>    ‘I want to eat some chocolate today.’</a:t>
            </a:r>
          </a:p>
          <a:p>
            <a:r>
              <a:rPr lang="en-US" dirty="0"/>
              <a:t>When a transitive verb is used the ergative case suffix </a:t>
            </a:r>
            <a:r>
              <a:rPr lang="en-US" b="1" i="1" dirty="0"/>
              <a:t>–k </a:t>
            </a:r>
            <a:r>
              <a:rPr lang="en-US" dirty="0"/>
              <a:t>is used in order to express the subject of this verb.</a:t>
            </a:r>
          </a:p>
          <a:p>
            <a:pPr marL="0" indent="0">
              <a:buNone/>
            </a:pPr>
            <a:endParaRPr lang="en-US" dirty="0"/>
          </a:p>
        </p:txBody>
      </p:sp>
    </p:spTree>
    <p:extLst>
      <p:ext uri="{BB962C8B-B14F-4D97-AF65-F5344CB8AC3E}">
        <p14:creationId xmlns:p14="http://schemas.microsoft.com/office/powerpoint/2010/main" val="571868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08B0A-A14E-6633-F222-798939892725}"/>
              </a:ext>
            </a:extLst>
          </p:cNvPr>
          <p:cNvSpPr>
            <a:spLocks noGrp="1"/>
          </p:cNvSpPr>
          <p:nvPr>
            <p:ph type="title"/>
          </p:nvPr>
        </p:nvSpPr>
        <p:spPr/>
        <p:txBody>
          <a:bodyPr/>
          <a:lstStyle/>
          <a:p>
            <a:r>
              <a:rPr lang="en-US" dirty="0"/>
              <a:t>The Object</a:t>
            </a:r>
          </a:p>
        </p:txBody>
      </p:sp>
      <p:sp>
        <p:nvSpPr>
          <p:cNvPr id="3" name="Content Placeholder 2">
            <a:extLst>
              <a:ext uri="{FF2B5EF4-FFF2-40B4-BE49-F238E27FC236}">
                <a16:creationId xmlns:a16="http://schemas.microsoft.com/office/drawing/2014/main" id="{31965DF1-7504-FF53-156D-3B104D3535F0}"/>
              </a:ext>
            </a:extLst>
          </p:cNvPr>
          <p:cNvSpPr>
            <a:spLocks noGrp="1"/>
          </p:cNvSpPr>
          <p:nvPr>
            <p:ph idx="1"/>
          </p:nvPr>
        </p:nvSpPr>
        <p:spPr/>
        <p:txBody>
          <a:bodyPr>
            <a:normAutofit/>
          </a:bodyPr>
          <a:lstStyle/>
          <a:p>
            <a:r>
              <a:rPr lang="en-US" dirty="0"/>
              <a:t>English is an analytic SVO language.</a:t>
            </a:r>
          </a:p>
          <a:p>
            <a:r>
              <a:rPr lang="en-US" dirty="0"/>
              <a:t>What this often means is that the first noun in a sentence is typically the subject and the second noun is typically the object.</a:t>
            </a:r>
          </a:p>
          <a:p>
            <a:r>
              <a:rPr lang="en-US" dirty="0"/>
              <a:t>Let’s consider the following clause:</a:t>
            </a:r>
          </a:p>
          <a:p>
            <a:r>
              <a:rPr lang="en-US" dirty="0"/>
              <a:t>John ate the soup.</a:t>
            </a:r>
          </a:p>
          <a:p>
            <a:r>
              <a:rPr lang="en-US" dirty="0"/>
              <a:t>John is, of course, the </a:t>
            </a:r>
            <a:r>
              <a:rPr lang="en-US" b="1" dirty="0"/>
              <a:t>subject</a:t>
            </a:r>
            <a:r>
              <a:rPr lang="en-US" dirty="0"/>
              <a:t>.</a:t>
            </a:r>
          </a:p>
          <a:p>
            <a:r>
              <a:rPr lang="en-US" dirty="0"/>
              <a:t>Now we can identify </a:t>
            </a:r>
            <a:r>
              <a:rPr lang="en-US" i="1" dirty="0"/>
              <a:t>the soup </a:t>
            </a:r>
            <a:r>
              <a:rPr lang="en-US" dirty="0"/>
              <a:t>as the </a:t>
            </a:r>
            <a:r>
              <a:rPr lang="en-US" b="1" dirty="0"/>
              <a:t>object </a:t>
            </a:r>
            <a:r>
              <a:rPr lang="en-US" dirty="0"/>
              <a:t>as it is the second noun in the sentence.</a:t>
            </a:r>
          </a:p>
          <a:p>
            <a:r>
              <a:rPr lang="en-US" dirty="0"/>
              <a:t>The </a:t>
            </a:r>
            <a:r>
              <a:rPr lang="en-US" b="1" dirty="0"/>
              <a:t>object </a:t>
            </a:r>
            <a:r>
              <a:rPr lang="en-US" dirty="0"/>
              <a:t>is the noun that is receiving the action of the main verb in the sentence.</a:t>
            </a:r>
          </a:p>
          <a:p>
            <a:endParaRPr lang="en-US" dirty="0"/>
          </a:p>
        </p:txBody>
      </p:sp>
    </p:spTree>
    <p:extLst>
      <p:ext uri="{BB962C8B-B14F-4D97-AF65-F5344CB8AC3E}">
        <p14:creationId xmlns:p14="http://schemas.microsoft.com/office/powerpoint/2010/main" val="280139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9B7C-CB46-09E0-AE5E-BFA9C7E2002A}"/>
              </a:ext>
            </a:extLst>
          </p:cNvPr>
          <p:cNvSpPr>
            <a:spLocks noGrp="1"/>
          </p:cNvSpPr>
          <p:nvPr>
            <p:ph type="title"/>
          </p:nvPr>
        </p:nvSpPr>
        <p:spPr/>
        <p:txBody>
          <a:bodyPr/>
          <a:lstStyle/>
          <a:p>
            <a:r>
              <a:rPr lang="en-US" dirty="0"/>
              <a:t>The Object in Nominative-Accusative Languages</a:t>
            </a:r>
          </a:p>
        </p:txBody>
      </p:sp>
      <p:sp>
        <p:nvSpPr>
          <p:cNvPr id="3" name="Content Placeholder 2">
            <a:extLst>
              <a:ext uri="{FF2B5EF4-FFF2-40B4-BE49-F238E27FC236}">
                <a16:creationId xmlns:a16="http://schemas.microsoft.com/office/drawing/2014/main" id="{B0560C58-B20E-24C7-FB19-6B50FC002E77}"/>
              </a:ext>
            </a:extLst>
          </p:cNvPr>
          <p:cNvSpPr>
            <a:spLocks noGrp="1"/>
          </p:cNvSpPr>
          <p:nvPr>
            <p:ph idx="1"/>
          </p:nvPr>
        </p:nvSpPr>
        <p:spPr/>
        <p:txBody>
          <a:bodyPr>
            <a:normAutofit fontScale="70000" lnSpcReduction="20000"/>
          </a:bodyPr>
          <a:lstStyle/>
          <a:p>
            <a:r>
              <a:rPr lang="en-US" dirty="0"/>
              <a:t>In nominative – accusative languages, the object is overtly marked with a suffix called the </a:t>
            </a:r>
            <a:r>
              <a:rPr lang="en-US" b="1" dirty="0"/>
              <a:t>accusative case</a:t>
            </a:r>
            <a:r>
              <a:rPr lang="en-US" dirty="0"/>
              <a:t>.</a:t>
            </a:r>
          </a:p>
          <a:p>
            <a:r>
              <a:rPr lang="en-US" dirty="0"/>
              <a:t>This suffix lets the listener know what noun is receiving the action of a </a:t>
            </a:r>
            <a:r>
              <a:rPr lang="en-US" b="1" dirty="0"/>
              <a:t>transitive</a:t>
            </a:r>
            <a:r>
              <a:rPr lang="en-US" dirty="0"/>
              <a:t> verb.</a:t>
            </a:r>
          </a:p>
          <a:p>
            <a:r>
              <a:rPr lang="en-US" dirty="0"/>
              <a:t>Let us consider Hungarian, which has an overt accusative case in </a:t>
            </a:r>
            <a:r>
              <a:rPr lang="en-US" b="1" i="1" dirty="0"/>
              <a:t>–(V)t</a:t>
            </a:r>
            <a:r>
              <a:rPr lang="en-US" dirty="0">
                <a:cs typeface="Times New Roman" panose="02020603050405020304" pitchFamily="18" charset="0"/>
              </a:rPr>
              <a:t>:</a:t>
            </a:r>
          </a:p>
          <a:p>
            <a:r>
              <a:rPr lang="en-US" dirty="0">
                <a:cs typeface="Times New Roman" panose="02020603050405020304" pitchFamily="18" charset="0"/>
              </a:rPr>
              <a:t>Ki </a:t>
            </a:r>
            <a:r>
              <a:rPr lang="hu-HU" dirty="0">
                <a:cs typeface="Times New Roman" panose="02020603050405020304" pitchFamily="18" charset="0"/>
              </a:rPr>
              <a:t>         </a:t>
            </a:r>
            <a:r>
              <a:rPr lang="en-US" dirty="0">
                <a:cs typeface="Times New Roman" panose="02020603050405020304" pitchFamily="18" charset="0"/>
              </a:rPr>
              <a:t>mag</a:t>
            </a:r>
            <a:r>
              <a:rPr lang="hu-HU" dirty="0">
                <a:cs typeface="Times New Roman" panose="02020603050405020304" pitchFamily="18" charset="0"/>
              </a:rPr>
              <a:t>yarázta          el                az   ügy-</a:t>
            </a:r>
            <a:r>
              <a:rPr lang="hu-HU" b="1" dirty="0">
                <a:cs typeface="Times New Roman" panose="02020603050405020304" pitchFamily="18" charset="0"/>
              </a:rPr>
              <a:t>et</a:t>
            </a:r>
            <a:r>
              <a:rPr lang="hu-HU" dirty="0">
                <a:cs typeface="Times New Roman" panose="02020603050405020304" pitchFamily="18" charset="0"/>
              </a:rPr>
              <a:t>?</a:t>
            </a:r>
          </a:p>
          <a:p>
            <a:pPr marL="0" indent="0">
              <a:buNone/>
            </a:pPr>
            <a:r>
              <a:rPr lang="hu-HU" dirty="0">
                <a:cs typeface="Times New Roman" panose="02020603050405020304" pitchFamily="18" charset="0"/>
              </a:rPr>
              <a:t>   </a:t>
            </a:r>
            <a:r>
              <a:rPr lang="en-US" dirty="0">
                <a:cs typeface="Times New Roman" panose="02020603050405020304" pitchFamily="18" charset="0"/>
              </a:rPr>
              <a:t>    </a:t>
            </a:r>
            <a:r>
              <a:rPr lang="hu-HU" dirty="0">
                <a:cs typeface="Times New Roman" panose="02020603050405020304" pitchFamily="18" charset="0"/>
              </a:rPr>
              <a:t>who.NOM   explain.PST.3SG   PARTICLE   the issue-ACC</a:t>
            </a:r>
          </a:p>
          <a:p>
            <a:pPr marL="0" indent="0">
              <a:buNone/>
            </a:pPr>
            <a:r>
              <a:rPr lang="hu-HU" dirty="0">
                <a:cs typeface="Times New Roman" panose="02020603050405020304" pitchFamily="18" charset="0"/>
              </a:rPr>
              <a:t>   </a:t>
            </a:r>
            <a:r>
              <a:rPr lang="en-US" dirty="0">
                <a:cs typeface="Times New Roman" panose="02020603050405020304" pitchFamily="18" charset="0"/>
              </a:rPr>
              <a:t>   ‘Who explained (thoroughly) the issue?’</a:t>
            </a:r>
          </a:p>
          <a:p>
            <a:r>
              <a:rPr lang="en-US" dirty="0"/>
              <a:t>Az-</a:t>
            </a:r>
            <a:r>
              <a:rPr lang="en-US" b="1" dirty="0"/>
              <a:t>t           </a:t>
            </a:r>
            <a:r>
              <a:rPr lang="en-US" dirty="0" err="1"/>
              <a:t>hiszem</a:t>
            </a:r>
            <a:r>
              <a:rPr lang="en-US" dirty="0"/>
              <a:t>,                </a:t>
            </a:r>
            <a:r>
              <a:rPr lang="en-US" dirty="0" err="1"/>
              <a:t>hogy</a:t>
            </a:r>
            <a:r>
              <a:rPr lang="en-US" dirty="0"/>
              <a:t> Mari           </a:t>
            </a:r>
            <a:r>
              <a:rPr lang="en-US" dirty="0" err="1"/>
              <a:t>megcsinálta</a:t>
            </a:r>
            <a:r>
              <a:rPr lang="en-US" dirty="0"/>
              <a:t> a     </a:t>
            </a:r>
            <a:r>
              <a:rPr lang="en-US" dirty="0" err="1"/>
              <a:t>munká</a:t>
            </a:r>
            <a:r>
              <a:rPr lang="en-US" dirty="0"/>
              <a:t>-</a:t>
            </a:r>
            <a:r>
              <a:rPr lang="en-US" b="1" dirty="0"/>
              <a:t>t</a:t>
            </a:r>
            <a:r>
              <a:rPr lang="en-US" dirty="0"/>
              <a:t>.</a:t>
            </a:r>
          </a:p>
          <a:p>
            <a:pPr marL="0" indent="0">
              <a:buNone/>
            </a:pPr>
            <a:r>
              <a:rPr lang="en-US" dirty="0"/>
              <a:t>       </a:t>
            </a:r>
            <a:r>
              <a:rPr lang="en-US" dirty="0" err="1"/>
              <a:t>that.ACC</a:t>
            </a:r>
            <a:r>
              <a:rPr lang="en-US" dirty="0"/>
              <a:t>  believe.NPST.1SG   that  </a:t>
            </a:r>
            <a:r>
              <a:rPr lang="en-US" dirty="0" err="1"/>
              <a:t>Mari.NOM</a:t>
            </a:r>
            <a:r>
              <a:rPr lang="en-US" dirty="0"/>
              <a:t>  do.PST.3SG   the </a:t>
            </a:r>
            <a:r>
              <a:rPr lang="en-US" dirty="0" err="1"/>
              <a:t>work.ACC</a:t>
            </a:r>
            <a:endParaRPr lang="en-US" dirty="0"/>
          </a:p>
          <a:p>
            <a:pPr marL="0" indent="0">
              <a:buNone/>
            </a:pPr>
            <a:r>
              <a:rPr lang="en-US" dirty="0"/>
              <a:t>      ‘I think Mari did the work.’</a:t>
            </a:r>
          </a:p>
          <a:p>
            <a:r>
              <a:rPr lang="en-US" dirty="0"/>
              <a:t>We can see two things in the Hungarian examples: 1) the object of transitive verbs is being overtly marked through the morphology, and 2) because it is being marked overtly, Hungarian nouns are more flexible with respect to their position in the sentence.</a:t>
            </a:r>
          </a:p>
          <a:p>
            <a:r>
              <a:rPr lang="en-US" dirty="0"/>
              <a:t>In contrast to English, then, Hungarian is more flexible in its word order because case marking makes it clear what the grammatical relations in the sentence are, in this case, what is receiving the action of the verb.</a:t>
            </a:r>
          </a:p>
          <a:p>
            <a:endParaRPr lang="en-US" dirty="0"/>
          </a:p>
        </p:txBody>
      </p:sp>
    </p:spTree>
    <p:extLst>
      <p:ext uri="{BB962C8B-B14F-4D97-AF65-F5344CB8AC3E}">
        <p14:creationId xmlns:p14="http://schemas.microsoft.com/office/powerpoint/2010/main" val="37506356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94</TotalTime>
  <Words>3090</Words>
  <Application>Microsoft Office PowerPoint</Application>
  <PresentationFormat>Widescreen</PresentationFormat>
  <Paragraphs>231</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Times New Roman</vt:lpstr>
      <vt:lpstr>Trebuchet MS</vt:lpstr>
      <vt:lpstr>Wingdings 3</vt:lpstr>
      <vt:lpstr>Facet</vt:lpstr>
      <vt:lpstr>Foundations of Syntax: Review</vt:lpstr>
      <vt:lpstr>Review</vt:lpstr>
      <vt:lpstr>The Subject</vt:lpstr>
      <vt:lpstr>The Subject (cont.)</vt:lpstr>
      <vt:lpstr>Nominative-Ergative Languages</vt:lpstr>
      <vt:lpstr>Ergative-Absolutive Languages</vt:lpstr>
      <vt:lpstr>Ergative-Absolutive Languages (Cont.)</vt:lpstr>
      <vt:lpstr>The Object</vt:lpstr>
      <vt:lpstr>The Object in Nominative-Accusative Languages</vt:lpstr>
      <vt:lpstr>The Indirect Object</vt:lpstr>
      <vt:lpstr>The Indirect Direct</vt:lpstr>
      <vt:lpstr>The Indirect Object (cont.)</vt:lpstr>
      <vt:lpstr>The Indirect Object</vt:lpstr>
      <vt:lpstr>Other Kinds of Phrases</vt:lpstr>
      <vt:lpstr>Adverbial Types</vt:lpstr>
      <vt:lpstr>Thematic Relations</vt:lpstr>
      <vt:lpstr>In Sum</vt:lpstr>
      <vt:lpstr>Exercises</vt:lpstr>
      <vt:lpstr>Subcategorization</vt:lpstr>
      <vt:lpstr>Subcategorization (cont.)</vt:lpstr>
      <vt:lpstr>Predicates</vt:lpstr>
      <vt:lpstr>Predicates and Thematic Relations</vt:lpstr>
      <vt:lpstr>Differentiating Predicates </vt:lpstr>
      <vt:lpstr>Theta Roles</vt:lpstr>
      <vt:lpstr>Theta Grids</vt:lpstr>
      <vt:lpstr>Theta Grids (cont.)</vt:lpstr>
      <vt:lpstr>Functional Categories - Verbs</vt:lpstr>
      <vt:lpstr>Modals</vt:lpstr>
      <vt:lpstr>Determiners</vt:lpstr>
      <vt:lpstr>Complementizers</vt:lpstr>
      <vt:lpstr>Phrases- The NP</vt:lpstr>
      <vt:lpstr>The VP</vt:lpstr>
      <vt:lpstr>Other Phrases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Syntax: Review</dc:title>
  <dc:creator>Nathaniel Torres</dc:creator>
  <cp:lastModifiedBy>Nathaniel Torres</cp:lastModifiedBy>
  <cp:revision>15</cp:revision>
  <dcterms:created xsi:type="dcterms:W3CDTF">2023-12-10T18:45:29Z</dcterms:created>
  <dcterms:modified xsi:type="dcterms:W3CDTF">2024-02-14T07:21:24Z</dcterms:modified>
</cp:coreProperties>
</file>