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5372F4-1DD4-4398-89E0-2E5E4FDDEA37}">
          <p14:sldIdLst>
            <p14:sldId id="256"/>
            <p14:sldId id="257"/>
            <p14:sldId id="258"/>
            <p14:sldId id="259"/>
            <p14:sldId id="261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8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9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1958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3052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8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03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4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1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5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0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4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D8080-26ED-4104-927A-03942BA2FB4F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D0E1F5-37CC-4FE7-8596-4E345601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3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F9E03-675F-18B4-1AE8-DD39574A8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Foundations of Syntax: Functional Categories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0DD30-3E59-869E-C039-F115069EEE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Nathaniel Torres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BBN-ANG-151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Wednesday, October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10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3B8E6-D52D-1099-0364-DD2CA9B2E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(Some) Turkish Suffixes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E0BCF-10F8-682A-6336-4829457CE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Turkic languages provide an even larger repository of possible mood affixes that can express entire clauses in one verb.</a:t>
            </a:r>
          </a:p>
          <a:p>
            <a:r>
              <a:rPr lang="en-US" dirty="0"/>
              <a:t>There are, for example the obligative mood, the evidential mood, and the optative mood.</a:t>
            </a:r>
          </a:p>
          <a:p>
            <a:r>
              <a:rPr lang="en-US" dirty="0"/>
              <a:t>The obligative mood is given by the suffix </a:t>
            </a:r>
            <a:r>
              <a:rPr lang="en-US" i="1" dirty="0"/>
              <a:t>–</a:t>
            </a:r>
            <a:r>
              <a:rPr lang="en-US" i="1" dirty="0" err="1"/>
              <a:t>mAlI</a:t>
            </a:r>
            <a:r>
              <a:rPr lang="en-US" i="1" dirty="0"/>
              <a:t> </a:t>
            </a:r>
            <a:r>
              <a:rPr lang="en-US" dirty="0"/>
              <a:t>(vowel harmony)</a:t>
            </a:r>
            <a:r>
              <a:rPr lang="en-US" i="1" dirty="0"/>
              <a:t> </a:t>
            </a:r>
            <a:r>
              <a:rPr lang="en-US" dirty="0"/>
              <a:t>and indicates what someone must do:</a:t>
            </a:r>
          </a:p>
          <a:p>
            <a:r>
              <a:rPr lang="en-US" i="1" dirty="0"/>
              <a:t>O       g</a:t>
            </a:r>
            <a:r>
              <a:rPr lang="az-Latn-AZ" i="1" dirty="0"/>
              <a:t>ün sınıfa </a:t>
            </a:r>
            <a:r>
              <a:rPr lang="en-US" i="1" dirty="0"/>
              <a:t>        </a:t>
            </a:r>
            <a:r>
              <a:rPr lang="az-Latn-AZ" i="1" dirty="0"/>
              <a:t>git</a:t>
            </a:r>
            <a:r>
              <a:rPr lang="en-US" i="1" dirty="0"/>
              <a:t>-</a:t>
            </a:r>
            <a:r>
              <a:rPr lang="az-Latn-AZ" i="1" dirty="0"/>
              <a:t>me</a:t>
            </a:r>
            <a:r>
              <a:rPr lang="en-US" i="1" dirty="0"/>
              <a:t>-</a:t>
            </a:r>
            <a:r>
              <a:rPr lang="az-Latn-AZ" i="1" dirty="0"/>
              <a:t>meli</a:t>
            </a:r>
            <a:r>
              <a:rPr lang="en-US" i="1" dirty="0"/>
              <a:t>-</a:t>
            </a:r>
            <a:r>
              <a:rPr lang="az-Latn-AZ" i="1" dirty="0"/>
              <a:t>ydi</a:t>
            </a:r>
            <a:r>
              <a:rPr lang="en-US" i="1" dirty="0"/>
              <a:t>-</a:t>
            </a:r>
            <a:r>
              <a:rPr lang="az-Latn-AZ" i="1" dirty="0"/>
              <a:t>m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i="1" dirty="0"/>
              <a:t>   </a:t>
            </a:r>
            <a:r>
              <a:rPr lang="en-US" dirty="0"/>
              <a:t>that  day  class.DAT  go-NEG-OBL-PERF-1SG</a:t>
            </a:r>
          </a:p>
          <a:p>
            <a:pPr marL="0" indent="0">
              <a:buNone/>
            </a:pPr>
            <a:r>
              <a:rPr lang="en-US" i="1" dirty="0"/>
              <a:t>   </a:t>
            </a:r>
            <a:r>
              <a:rPr lang="en-US" dirty="0"/>
              <a:t>‘I should not have gone to class that day.’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52807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1E9A8-1658-DAE5-56EA-1BDB9350A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Turkish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A426E-49DE-E872-B6C3-C4E4BC7F3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evidential mood marker is given by the suffix </a:t>
            </a:r>
            <a:r>
              <a:rPr lang="en-US" i="1" dirty="0"/>
              <a:t>–</a:t>
            </a:r>
            <a:r>
              <a:rPr lang="en-US" i="1" dirty="0" err="1"/>
              <a:t>mI</a:t>
            </a:r>
            <a:r>
              <a:rPr lang="az-Latn-AZ" i="1" dirty="0"/>
              <a:t>ş</a:t>
            </a:r>
            <a:r>
              <a:rPr lang="en-US" i="1" dirty="0"/>
              <a:t> </a:t>
            </a:r>
            <a:r>
              <a:rPr lang="en-US" dirty="0"/>
              <a:t>and indicates a number of things, but primarily means that something was heard second hand.</a:t>
            </a:r>
          </a:p>
          <a:p>
            <a:r>
              <a:rPr lang="en-US" i="1" dirty="0"/>
              <a:t>T</a:t>
            </a:r>
            <a:r>
              <a:rPr lang="az-Latn-AZ" i="1" dirty="0"/>
              <a:t>ürk</a:t>
            </a:r>
            <a:r>
              <a:rPr lang="en-US" i="1" dirty="0"/>
              <a:t>iye H</a:t>
            </a:r>
            <a:r>
              <a:rPr lang="az-Latn-AZ" i="1" dirty="0"/>
              <a:t>ükumeti </a:t>
            </a:r>
            <a:r>
              <a:rPr lang="en-US" i="1" dirty="0"/>
              <a:t>                </a:t>
            </a:r>
            <a:r>
              <a:rPr lang="az-Latn-AZ" i="1" dirty="0"/>
              <a:t>tekrar </a:t>
            </a:r>
            <a:r>
              <a:rPr lang="en-US" i="1" dirty="0"/>
              <a:t>  </a:t>
            </a:r>
            <a:r>
              <a:rPr lang="az-Latn-AZ" i="1" dirty="0"/>
              <a:t>ücretler </a:t>
            </a:r>
            <a:r>
              <a:rPr lang="en-US" i="1" dirty="0"/>
              <a:t>  </a:t>
            </a:r>
            <a:r>
              <a:rPr lang="az-Latn-AZ" i="1" dirty="0"/>
              <a:t>kaldır</a:t>
            </a:r>
            <a:r>
              <a:rPr lang="en-US" i="1" dirty="0"/>
              <a:t>-</a:t>
            </a:r>
            <a:r>
              <a:rPr lang="az-Latn-AZ" i="1" dirty="0"/>
              <a:t>mış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i="1" dirty="0"/>
              <a:t>   </a:t>
            </a:r>
            <a:r>
              <a:rPr lang="en-US" dirty="0"/>
              <a:t>Turkey  Government.3SG    again    wage.PL  raise-EVID</a:t>
            </a:r>
          </a:p>
          <a:p>
            <a:pPr marL="0" indent="0">
              <a:buNone/>
            </a:pPr>
            <a:r>
              <a:rPr lang="en-US" i="1" dirty="0"/>
              <a:t>   </a:t>
            </a:r>
            <a:r>
              <a:rPr lang="en-US" dirty="0"/>
              <a:t>‘Apparently, the Turkish government have raised wages again.’</a:t>
            </a:r>
          </a:p>
          <a:p>
            <a:r>
              <a:rPr lang="en-US" dirty="0"/>
              <a:t>Finally, the optative mood, given by </a:t>
            </a:r>
            <a:r>
              <a:rPr lang="en-US" i="1" dirty="0"/>
              <a:t>–(y)A</a:t>
            </a:r>
            <a:r>
              <a:rPr lang="en-US" dirty="0"/>
              <a:t>, indicates a kind of wish, or can indicate purpose:</a:t>
            </a:r>
          </a:p>
          <a:p>
            <a:r>
              <a:rPr lang="en-US" i="1" dirty="0" err="1"/>
              <a:t>Konum</a:t>
            </a:r>
            <a:r>
              <a:rPr lang="az-Latn-AZ" i="1" dirty="0"/>
              <a:t>u</a:t>
            </a:r>
            <a:r>
              <a:rPr lang="en-US" i="1" dirty="0"/>
              <a:t>          g</a:t>
            </a:r>
            <a:r>
              <a:rPr lang="hu-HU" i="1" dirty="0"/>
              <a:t>öster</a:t>
            </a:r>
            <a:r>
              <a:rPr lang="en-US" i="1" dirty="0"/>
              <a:t>-</a:t>
            </a:r>
            <a:r>
              <a:rPr lang="hu-HU" i="1" dirty="0"/>
              <a:t>sin </a:t>
            </a:r>
            <a:r>
              <a:rPr lang="en-US" i="1" dirty="0"/>
              <a:t> </a:t>
            </a:r>
            <a:r>
              <a:rPr lang="hu-HU" i="1" dirty="0"/>
              <a:t>diye</a:t>
            </a:r>
            <a:r>
              <a:rPr lang="az-Latn-AZ" i="1" dirty="0"/>
              <a:t> </a:t>
            </a:r>
            <a:r>
              <a:rPr lang="en-US" i="1" dirty="0"/>
              <a:t>   </a:t>
            </a:r>
            <a:r>
              <a:rPr lang="az-Latn-AZ" i="1" dirty="0"/>
              <a:t>sana</a:t>
            </a:r>
            <a:r>
              <a:rPr lang="en-US" i="1" dirty="0"/>
              <a:t>    ha</a:t>
            </a:r>
            <a:r>
              <a:rPr lang="az-Latn-AZ" i="1" dirty="0"/>
              <a:t>ri</a:t>
            </a:r>
            <a:r>
              <a:rPr lang="en-US" i="1" dirty="0" err="1"/>
              <a:t>tay</a:t>
            </a:r>
            <a:r>
              <a:rPr lang="az-Latn-AZ" i="1" dirty="0"/>
              <a:t>ı </a:t>
            </a:r>
            <a:r>
              <a:rPr lang="en-US" i="1" dirty="0"/>
              <a:t>    </a:t>
            </a:r>
            <a:r>
              <a:rPr lang="az-Latn-AZ" i="1" dirty="0"/>
              <a:t>verdim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Location.DEF.ACC</a:t>
            </a:r>
            <a:r>
              <a:rPr lang="en-US" sz="2000" dirty="0"/>
              <a:t>   show-OPT.2SG  so that  you.DAT   </a:t>
            </a:r>
            <a:r>
              <a:rPr lang="en-US" sz="2000" dirty="0" err="1"/>
              <a:t>map.DEF.ACC</a:t>
            </a:r>
            <a:r>
              <a:rPr lang="en-US" sz="2000" dirty="0"/>
              <a:t>  give.PERF.1SG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dirty="0"/>
              <a:t>‘I gave you the map so that you could show/indicate the location.’</a:t>
            </a:r>
          </a:p>
          <a:p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1953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FCAE-EC34-A012-12E1-90701414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Auxiliaries and Modals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DEFEA-3DE0-EC58-C182-09498970F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seen a good amount of typological data showcasing how different languages employ different strategies to convey certain information.</a:t>
            </a:r>
          </a:p>
          <a:p>
            <a:r>
              <a:rPr lang="en-US" dirty="0"/>
              <a:t>Now we can discuss their lexical properties and their feature inventories that distinguish them from </a:t>
            </a:r>
            <a:r>
              <a:rPr lang="en-US" b="1" dirty="0"/>
              <a:t>thematic </a:t>
            </a:r>
            <a:r>
              <a:rPr lang="en-US" dirty="0"/>
              <a:t>categories (especially verbs).</a:t>
            </a:r>
          </a:p>
          <a:p>
            <a:r>
              <a:rPr lang="en-US" dirty="0"/>
              <a:t>As a </a:t>
            </a:r>
            <a:r>
              <a:rPr lang="en-US" b="1" dirty="0"/>
              <a:t>functional </a:t>
            </a:r>
            <a:r>
              <a:rPr lang="en-US" dirty="0"/>
              <a:t>category they have a feature [+F], and they are verbal so they are [+V] and [-N]. So, [+F, -N, +V].</a:t>
            </a:r>
          </a:p>
          <a:p>
            <a:r>
              <a:rPr lang="en-US" dirty="0"/>
              <a:t>This means that, unlike thematic verbs, functional verbs do not assign theta-roles, that is, they have no arguments.</a:t>
            </a:r>
          </a:p>
        </p:txBody>
      </p:sp>
    </p:spTree>
    <p:extLst>
      <p:ext uri="{BB962C8B-B14F-4D97-AF65-F5344CB8AC3E}">
        <p14:creationId xmlns:p14="http://schemas.microsoft.com/office/powerpoint/2010/main" val="3727330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E9D83-99D2-AD6E-38F5-7EECD7327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Modals vs. Auxiliaries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7423E-C19D-70B4-810D-AF7C07D7A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English modals occur in complementary distribution with one another, that is, only one can ever occur in a clause.</a:t>
            </a:r>
          </a:p>
          <a:p>
            <a:r>
              <a:rPr lang="en-US" i="1" dirty="0"/>
              <a:t>He may go to the store.</a:t>
            </a:r>
          </a:p>
          <a:p>
            <a:r>
              <a:rPr lang="en-US" dirty="0"/>
              <a:t>But:</a:t>
            </a:r>
          </a:p>
          <a:p>
            <a:r>
              <a:rPr lang="en-US" i="1" dirty="0"/>
              <a:t>*He may can go to the store.</a:t>
            </a:r>
          </a:p>
          <a:p>
            <a:r>
              <a:rPr lang="en-US" dirty="0"/>
              <a:t>In contrast, auxiliaries can cooccur with ease:</a:t>
            </a:r>
          </a:p>
          <a:p>
            <a:r>
              <a:rPr lang="en-US" i="1" dirty="0"/>
              <a:t>He has been working hard to finish his thesis.</a:t>
            </a:r>
          </a:p>
          <a:p>
            <a:r>
              <a:rPr lang="en-US" dirty="0"/>
              <a:t>In addition to this, auxiliaries can cooccur with modals:</a:t>
            </a:r>
          </a:p>
          <a:p>
            <a:r>
              <a:rPr lang="en-US" i="1" dirty="0"/>
              <a:t>He might have been working on the thesis, but I’m not sure.</a:t>
            </a:r>
          </a:p>
        </p:txBody>
      </p:sp>
    </p:spTree>
    <p:extLst>
      <p:ext uri="{BB962C8B-B14F-4D97-AF65-F5344CB8AC3E}">
        <p14:creationId xmlns:p14="http://schemas.microsoft.com/office/powerpoint/2010/main" val="214273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8CDC-DB72-87C7-0FD2-BADC01D72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Modals vs. Auxiliaries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4849D-E7E6-4EE1-2E2D-92592F5EA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That these elements can occur together in a clause is interesting because we can clearly see that only one modal can occur in English, but a modal and auxiliaries can appear together.</a:t>
            </a:r>
          </a:p>
          <a:p>
            <a:r>
              <a:rPr lang="en-US" dirty="0"/>
              <a:t>This would imply that although they are functionally similar in that they do not take arguments, these elements are fundamentally different semantically. </a:t>
            </a:r>
          </a:p>
          <a:p>
            <a:r>
              <a:rPr lang="en-US" dirty="0"/>
              <a:t>We can summarize their difference by saying that a sentence can only ever express one kind of modality in English, but it can express a number of different auxiliaries, each providing information on tense and aspect (like progressive).</a:t>
            </a:r>
          </a:p>
        </p:txBody>
      </p:sp>
    </p:spTree>
    <p:extLst>
      <p:ext uri="{BB962C8B-B14F-4D97-AF65-F5344CB8AC3E}">
        <p14:creationId xmlns:p14="http://schemas.microsoft.com/office/powerpoint/2010/main" val="2041841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C3EA0-C5BD-00DB-FC10-9ACDF2D26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8273C-DAE9-3129-A396-BFB4E5220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functional category is </a:t>
            </a:r>
            <a:r>
              <a:rPr lang="en-US" b="1" dirty="0"/>
              <a:t>determiners</a:t>
            </a:r>
            <a:r>
              <a:rPr lang="en-US" dirty="0"/>
              <a:t> which is a broad class of elements used cross-linguistically to “pick out” a noun.</a:t>
            </a:r>
          </a:p>
          <a:p>
            <a:r>
              <a:rPr lang="en-US" dirty="0"/>
              <a:t>These elements are typically associated with a property called </a:t>
            </a:r>
            <a:r>
              <a:rPr lang="en-US" b="1" dirty="0"/>
              <a:t>definiteness</a:t>
            </a:r>
            <a:r>
              <a:rPr lang="en-US" dirty="0"/>
              <a:t>, which means that, as a concept, they are concrete.</a:t>
            </a:r>
          </a:p>
          <a:p>
            <a:r>
              <a:rPr lang="en-US" dirty="0"/>
              <a:t>This means that the noun being modified by a determiner is contextually specific. </a:t>
            </a:r>
          </a:p>
          <a:p>
            <a:r>
              <a:rPr lang="en-US" dirty="0"/>
              <a:t>Some examples of determiners include: the definite and indefinite articles, demonstratives, and certain </a:t>
            </a:r>
            <a:r>
              <a:rPr lang="en-US" i="1" dirty="0"/>
              <a:t>wh</a:t>
            </a:r>
            <a:r>
              <a:rPr lang="en-US" dirty="0"/>
              <a:t>-words.</a:t>
            </a:r>
          </a:p>
        </p:txBody>
      </p:sp>
    </p:spTree>
    <p:extLst>
      <p:ext uri="{BB962C8B-B14F-4D97-AF65-F5344CB8AC3E}">
        <p14:creationId xmlns:p14="http://schemas.microsoft.com/office/powerpoint/2010/main" val="4054463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C1D9C-F3DB-926C-4D0E-259D0D0D4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Determiners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C7389-1EE8-FFED-D153-0B609221A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action:</a:t>
            </a:r>
          </a:p>
          <a:p>
            <a:r>
              <a:rPr lang="en-US" b="1" dirty="0"/>
              <a:t>The dog</a:t>
            </a:r>
          </a:p>
          <a:p>
            <a:r>
              <a:rPr lang="en-US" b="1" dirty="0"/>
              <a:t>That house</a:t>
            </a:r>
          </a:p>
          <a:p>
            <a:r>
              <a:rPr lang="en-US" b="1" dirty="0"/>
              <a:t>Which book</a:t>
            </a:r>
          </a:p>
          <a:p>
            <a:r>
              <a:rPr lang="en-US" dirty="0"/>
              <a:t>The use of determiners is tied to how information is introduced into a discourse.</a:t>
            </a:r>
          </a:p>
          <a:p>
            <a:r>
              <a:rPr lang="en-US" dirty="0"/>
              <a:t>One important concept to consider is </a:t>
            </a:r>
            <a:r>
              <a:rPr lang="en-US" b="1" dirty="0"/>
              <a:t>bridging</a:t>
            </a:r>
            <a:r>
              <a:rPr lang="en-US" dirty="0"/>
              <a:t>. Bridging is when new information is introduced into a dialogue via an indefinite (or bare) noun phrase. Subsequent mentions of this noun, after it has been mentioned in a dialogue, will appear with the definite article.</a:t>
            </a:r>
          </a:p>
        </p:txBody>
      </p:sp>
    </p:spTree>
    <p:extLst>
      <p:ext uri="{BB962C8B-B14F-4D97-AF65-F5344CB8AC3E}">
        <p14:creationId xmlns:p14="http://schemas.microsoft.com/office/powerpoint/2010/main" val="2507136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E54D-DD8F-9BED-2709-DAE497074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Bridging and Definiteness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66AB-A207-FEF4-859D-110C1D116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Bridging can be modelled thusly:</a:t>
            </a:r>
          </a:p>
          <a:p>
            <a:r>
              <a:rPr lang="en-US" b="1" dirty="0"/>
              <a:t>A</a:t>
            </a:r>
            <a:r>
              <a:rPr lang="en-US" dirty="0"/>
              <a:t> dog walked into my yard yesterday. </a:t>
            </a:r>
            <a:r>
              <a:rPr lang="en-US" b="1" dirty="0"/>
              <a:t>The</a:t>
            </a:r>
            <a:r>
              <a:rPr lang="en-US" dirty="0"/>
              <a:t> dog then proceeded to dig holes under my fence.</a:t>
            </a:r>
          </a:p>
          <a:p>
            <a:r>
              <a:rPr lang="en-US" dirty="0"/>
              <a:t>As you can see, the new information about the dog is marked with the indefinite article </a:t>
            </a:r>
            <a:r>
              <a:rPr lang="en-US" i="1" dirty="0"/>
              <a:t>a(n) </a:t>
            </a:r>
            <a:r>
              <a:rPr lang="en-US" dirty="0"/>
              <a:t>in English. When the dog is mentioned again in the discourse, it now appears with the definite article as the person listening now knows what dog is being talked about.</a:t>
            </a:r>
          </a:p>
          <a:p>
            <a:r>
              <a:rPr lang="en-US" dirty="0"/>
              <a:t>Definiteness as a concept is specific in that it is “allergic” to certain constructions. For example, only indefinite noun phrases can occur in existential constructions (although colloquially, it is possible to use a definite here):</a:t>
            </a:r>
          </a:p>
          <a:p>
            <a:r>
              <a:rPr lang="en-US" dirty="0"/>
              <a:t>There is </a:t>
            </a:r>
            <a:r>
              <a:rPr lang="en-US" b="1" dirty="0"/>
              <a:t>a dog </a:t>
            </a:r>
            <a:r>
              <a:rPr lang="en-US" dirty="0"/>
              <a:t>in my yard.</a:t>
            </a:r>
          </a:p>
          <a:p>
            <a:r>
              <a:rPr lang="en-US" dirty="0"/>
              <a:t>*There is </a:t>
            </a:r>
            <a:r>
              <a:rPr lang="en-US" b="1" dirty="0"/>
              <a:t>the dog </a:t>
            </a:r>
            <a:r>
              <a:rPr lang="en-US" dirty="0"/>
              <a:t>in my yard.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64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3FBC7-407B-AF78-5CED-432ADC75F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Definiteness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F9198-CAB5-5CD8-E53D-61D43CC44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addition, certain determiners can only occur with certain morphological categories.</a:t>
            </a:r>
          </a:p>
          <a:p>
            <a:r>
              <a:rPr lang="en-US" dirty="0"/>
              <a:t>For example, the indefinite determiner </a:t>
            </a:r>
            <a:r>
              <a:rPr lang="en-US" i="1" dirty="0"/>
              <a:t>a(n) </a:t>
            </a:r>
            <a:r>
              <a:rPr lang="en-US" dirty="0"/>
              <a:t>can never occur with the plural, but the definite determiner can.</a:t>
            </a:r>
          </a:p>
          <a:p>
            <a:r>
              <a:rPr lang="en-US" i="1" dirty="0"/>
              <a:t>A dog/*a dogs</a:t>
            </a:r>
          </a:p>
          <a:p>
            <a:r>
              <a:rPr lang="en-US" i="1" dirty="0"/>
              <a:t>The dog/the dogs</a:t>
            </a:r>
          </a:p>
          <a:p>
            <a:r>
              <a:rPr lang="en-US" dirty="0"/>
              <a:t>So, we can see that determiners can occur with nouns, and they obviously cannot occur with verbs, e.g., *</a:t>
            </a:r>
            <a:r>
              <a:rPr lang="en-US" i="1" dirty="0"/>
              <a:t>the goes.</a:t>
            </a:r>
          </a:p>
          <a:p>
            <a:r>
              <a:rPr lang="en-US" dirty="0"/>
              <a:t>This would allow us to posit a feature inventory as follows: [+F, +N, -V].</a:t>
            </a:r>
          </a:p>
          <a:p>
            <a:r>
              <a:rPr lang="en-US" dirty="0"/>
              <a:t>Like the modals and the auxiliaries, determiners do not assign theta roles and are therefore not thematic.</a:t>
            </a:r>
          </a:p>
        </p:txBody>
      </p:sp>
    </p:spTree>
    <p:extLst>
      <p:ext uri="{BB962C8B-B14F-4D97-AF65-F5344CB8AC3E}">
        <p14:creationId xmlns:p14="http://schemas.microsoft.com/office/powerpoint/2010/main" val="3437840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CB17-E274-AD82-AED2-F2077F76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2D36D-2ADD-D7C7-BDDD-F2D7D77A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we think about the previous two functional categories, we can observe that modals and auxiliaries are verbal modifiers to verbs exclusively, and determiners are modifiers to nouns exclusively.</a:t>
            </a:r>
          </a:p>
          <a:p>
            <a:r>
              <a:rPr lang="en-US" dirty="0"/>
              <a:t>Is there a category that can modify both categories? Yes, degree adverbs.</a:t>
            </a:r>
          </a:p>
          <a:p>
            <a:r>
              <a:rPr lang="en-US" dirty="0"/>
              <a:t>Consider:</a:t>
            </a:r>
          </a:p>
          <a:p>
            <a:r>
              <a:rPr lang="en-US" i="1" dirty="0"/>
              <a:t>Too</a:t>
            </a:r>
            <a:r>
              <a:rPr lang="en-US" dirty="0"/>
              <a:t> difficult</a:t>
            </a:r>
          </a:p>
          <a:p>
            <a:r>
              <a:rPr lang="en-US" dirty="0"/>
              <a:t>I read the book </a:t>
            </a:r>
            <a:r>
              <a:rPr lang="en-US" i="1" dirty="0"/>
              <a:t>rather quickly</a:t>
            </a:r>
            <a:r>
              <a:rPr lang="en-US" dirty="0"/>
              <a:t>.</a:t>
            </a:r>
          </a:p>
          <a:p>
            <a:r>
              <a:rPr lang="en-US" dirty="0"/>
              <a:t>As these can appear with verbs and adjectives, we can posit that they have the features [+F, +N, +V].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6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C2C59-B726-BDBB-F840-9F8FB29C6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Functional Verbal Categories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0A9B0-90BF-DF9C-7B0F-B431F9F0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Not all verbs are made equal.</a:t>
            </a:r>
          </a:p>
          <a:p>
            <a:r>
              <a:rPr lang="en-US" dirty="0"/>
              <a:t>There are different types of verbs cross-linguistically that add a kind of nuance or helping function to the main verb in the sentence.</a:t>
            </a:r>
          </a:p>
          <a:p>
            <a:r>
              <a:rPr lang="en-US" dirty="0"/>
              <a:t>These kinds of verbs are </a:t>
            </a:r>
            <a:r>
              <a:rPr lang="en-US" b="1" dirty="0"/>
              <a:t>auxiliary verbs </a:t>
            </a:r>
            <a:r>
              <a:rPr lang="en-US" dirty="0"/>
              <a:t>or </a:t>
            </a:r>
            <a:r>
              <a:rPr lang="en-US" b="1" dirty="0"/>
              <a:t>modal auxiliaries</a:t>
            </a:r>
            <a:r>
              <a:rPr lang="en-US" dirty="0"/>
              <a:t>.</a:t>
            </a:r>
          </a:p>
          <a:p>
            <a:r>
              <a:rPr lang="en-US" dirty="0"/>
              <a:t>Consider:</a:t>
            </a:r>
          </a:p>
          <a:p>
            <a:r>
              <a:rPr lang="en-US" dirty="0"/>
              <a:t>John </a:t>
            </a:r>
            <a:r>
              <a:rPr lang="en-US" i="1" dirty="0"/>
              <a:t>has </a:t>
            </a:r>
            <a:r>
              <a:rPr lang="en-US" dirty="0"/>
              <a:t>eaten the apple.</a:t>
            </a:r>
          </a:p>
          <a:p>
            <a:r>
              <a:rPr lang="en-US" dirty="0"/>
              <a:t>John </a:t>
            </a:r>
            <a:r>
              <a:rPr lang="en-US" i="1" dirty="0"/>
              <a:t>will </a:t>
            </a:r>
            <a:r>
              <a:rPr lang="en-US" dirty="0"/>
              <a:t>eat the apple.</a:t>
            </a:r>
          </a:p>
          <a:p>
            <a:r>
              <a:rPr lang="en-US" dirty="0"/>
              <a:t>The first sentence contains an auxiliary (or, helping verb), and the second clause contains a modal auxiliary.</a:t>
            </a:r>
          </a:p>
        </p:txBody>
      </p:sp>
    </p:spTree>
    <p:extLst>
      <p:ext uri="{BB962C8B-B14F-4D97-AF65-F5344CB8AC3E}">
        <p14:creationId xmlns:p14="http://schemas.microsoft.com/office/powerpoint/2010/main" val="4177917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4820B-E7A8-BEDD-F1E9-4CBDD39D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Complementizers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BB966-0213-14DA-5753-1C3F83C21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functional category is complementizers.</a:t>
            </a:r>
          </a:p>
          <a:p>
            <a:r>
              <a:rPr lang="en-US" dirty="0"/>
              <a:t>This is a specific category that includes words like </a:t>
            </a:r>
            <a:r>
              <a:rPr lang="en-US" i="1" dirty="0"/>
              <a:t>that, if, </a:t>
            </a:r>
            <a:r>
              <a:rPr lang="en-US" dirty="0"/>
              <a:t>or </a:t>
            </a:r>
            <a:r>
              <a:rPr lang="en-US" i="1" dirty="0"/>
              <a:t>whether</a:t>
            </a:r>
            <a:r>
              <a:rPr lang="en-US" dirty="0"/>
              <a:t>.</a:t>
            </a:r>
          </a:p>
          <a:p>
            <a:r>
              <a:rPr lang="en-US" dirty="0"/>
              <a:t>These words are used to connect ideas across clauses. </a:t>
            </a:r>
          </a:p>
          <a:p>
            <a:r>
              <a:rPr lang="en-US" dirty="0"/>
              <a:t>Jane knows </a:t>
            </a:r>
            <a:r>
              <a:rPr lang="en-US" i="1" dirty="0"/>
              <a:t>that</a:t>
            </a:r>
            <a:r>
              <a:rPr lang="en-US" dirty="0"/>
              <a:t> John is in love with Sarah.</a:t>
            </a:r>
          </a:p>
          <a:p>
            <a:r>
              <a:rPr lang="en-US" dirty="0"/>
              <a:t>I don’t know </a:t>
            </a:r>
            <a:r>
              <a:rPr lang="en-US" i="1" dirty="0"/>
              <a:t>whether</a:t>
            </a:r>
            <a:r>
              <a:rPr lang="en-US" dirty="0"/>
              <a:t> Anna wants to come to prom with me.</a:t>
            </a:r>
          </a:p>
          <a:p>
            <a:r>
              <a:rPr lang="en-US" dirty="0"/>
              <a:t>Heather waited </a:t>
            </a:r>
            <a:r>
              <a:rPr lang="en-US" i="1" dirty="0"/>
              <a:t>for </a:t>
            </a:r>
            <a:r>
              <a:rPr lang="en-US" dirty="0"/>
              <a:t>him to leave.</a:t>
            </a:r>
          </a:p>
          <a:p>
            <a:r>
              <a:rPr lang="en-US" dirty="0"/>
              <a:t>Examples like the last one have led many syntacticians to treat complementizers as a kind of “functional preposition,” that is, the functional counterpart to the thematic category.</a:t>
            </a:r>
          </a:p>
        </p:txBody>
      </p:sp>
    </p:spTree>
    <p:extLst>
      <p:ext uri="{BB962C8B-B14F-4D97-AF65-F5344CB8AC3E}">
        <p14:creationId xmlns:p14="http://schemas.microsoft.com/office/powerpoint/2010/main" val="3975003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0409C-C55B-FB75-E883-149CFD25F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Complementizers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17232-7E9C-B27D-CEE6-1EB0DE12A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typological basis for this as in the last example we can see that even though </a:t>
            </a:r>
            <a:r>
              <a:rPr lang="en-US" i="1" dirty="0"/>
              <a:t>for </a:t>
            </a:r>
            <a:r>
              <a:rPr lang="en-US" dirty="0"/>
              <a:t>is a complementizer here, it is still assigning accusative case to the subject of the embedded clause.</a:t>
            </a:r>
          </a:p>
          <a:p>
            <a:r>
              <a:rPr lang="en-US" dirty="0"/>
              <a:t>Heather waited </a:t>
            </a:r>
            <a:r>
              <a:rPr lang="en-US" i="1" dirty="0"/>
              <a:t>for him </a:t>
            </a:r>
            <a:r>
              <a:rPr lang="en-US" dirty="0"/>
              <a:t>to leave.</a:t>
            </a:r>
          </a:p>
          <a:p>
            <a:r>
              <a:rPr lang="en-US" dirty="0"/>
              <a:t>We can see that if we tried to replace </a:t>
            </a:r>
            <a:r>
              <a:rPr lang="en-US" i="1" dirty="0"/>
              <a:t>him </a:t>
            </a:r>
            <a:r>
              <a:rPr lang="en-US" dirty="0"/>
              <a:t>here with the nominative, the sentence would be rendered ungrammatical:</a:t>
            </a:r>
          </a:p>
          <a:p>
            <a:r>
              <a:rPr lang="en-US" dirty="0"/>
              <a:t>*Heather waited </a:t>
            </a:r>
            <a:r>
              <a:rPr lang="en-US" i="1" dirty="0"/>
              <a:t>for he </a:t>
            </a:r>
            <a:r>
              <a:rPr lang="en-US" dirty="0"/>
              <a:t>to leave.</a:t>
            </a:r>
          </a:p>
          <a:p>
            <a:r>
              <a:rPr lang="en-US" dirty="0"/>
              <a:t>This obligatory case assignment is evidence of this dual nature of complementizers and prepositions.</a:t>
            </a:r>
          </a:p>
        </p:txBody>
      </p:sp>
    </p:spTree>
    <p:extLst>
      <p:ext uri="{BB962C8B-B14F-4D97-AF65-F5344CB8AC3E}">
        <p14:creationId xmlns:p14="http://schemas.microsoft.com/office/powerpoint/2010/main" val="1176885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D60E5-E72D-856E-2FFE-D54AE6801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Complementizers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36B50-1BD0-C90A-75F5-EA31DB05F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we take these observations into account, then we can define the features of complementizers as follows: [+F, -N, -V].</a:t>
            </a:r>
          </a:p>
          <a:p>
            <a:r>
              <a:rPr lang="en-US" dirty="0"/>
              <a:t>As complementizers do not pattern with nouns, adjectives or with verbs they lack the features associated with them.</a:t>
            </a:r>
          </a:p>
          <a:p>
            <a:r>
              <a:rPr lang="en-US" dirty="0"/>
              <a:t>Finally, there are two kinds of clauses that complementizers can take: finite and non-finite.</a:t>
            </a:r>
          </a:p>
          <a:p>
            <a:r>
              <a:rPr lang="en-US" dirty="0"/>
              <a:t>Complementizers like </a:t>
            </a:r>
            <a:r>
              <a:rPr lang="en-US" i="1" dirty="0"/>
              <a:t>that </a:t>
            </a:r>
            <a:r>
              <a:rPr lang="en-US" dirty="0"/>
              <a:t>and </a:t>
            </a:r>
            <a:r>
              <a:rPr lang="en-US" i="1" dirty="0"/>
              <a:t>if </a:t>
            </a:r>
            <a:r>
              <a:rPr lang="en-US" dirty="0"/>
              <a:t>are required to take </a:t>
            </a:r>
            <a:r>
              <a:rPr lang="en-US" b="1" dirty="0"/>
              <a:t>finite </a:t>
            </a:r>
            <a:r>
              <a:rPr lang="en-US" dirty="0"/>
              <a:t>clauses, which means the verb in the embedded clause must be conjugated.</a:t>
            </a:r>
          </a:p>
          <a:p>
            <a:r>
              <a:rPr lang="en-US" dirty="0"/>
              <a:t>Complementizers like </a:t>
            </a:r>
            <a:r>
              <a:rPr lang="en-US" i="1" dirty="0"/>
              <a:t>for </a:t>
            </a:r>
            <a:r>
              <a:rPr lang="en-US" dirty="0"/>
              <a:t>are required to take </a:t>
            </a:r>
            <a:r>
              <a:rPr lang="en-US" b="1" dirty="0"/>
              <a:t>non-finite </a:t>
            </a:r>
            <a:r>
              <a:rPr lang="en-US" dirty="0"/>
              <a:t>clauses, which means that the verb in the embedded clause must be an infinitive (to X).</a:t>
            </a:r>
          </a:p>
          <a:p>
            <a:r>
              <a:rPr lang="en-US" dirty="0"/>
              <a:t>So:</a:t>
            </a:r>
          </a:p>
          <a:p>
            <a:r>
              <a:rPr lang="en-US" dirty="0"/>
              <a:t>I know that this class is difficult./*I know that this class to be difficult.</a:t>
            </a:r>
          </a:p>
          <a:p>
            <a:r>
              <a:rPr lang="en-US" dirty="0"/>
              <a:t>I waited for Anna to arrive./*I waited for Anna arrives. </a:t>
            </a:r>
          </a:p>
        </p:txBody>
      </p:sp>
    </p:spTree>
    <p:extLst>
      <p:ext uri="{BB962C8B-B14F-4D97-AF65-F5344CB8AC3E}">
        <p14:creationId xmlns:p14="http://schemas.microsoft.com/office/powerpoint/2010/main" val="327727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2EBDC-416B-C439-A7DD-5AF7539A6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Auxiliary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40EC7-404A-9282-A6F7-BB693CB4B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English has three auxiliary verbs: </a:t>
            </a:r>
            <a:r>
              <a:rPr lang="en-US" i="1" dirty="0"/>
              <a:t>be, do </a:t>
            </a:r>
            <a:r>
              <a:rPr lang="en-US" dirty="0"/>
              <a:t>and </a:t>
            </a:r>
            <a:r>
              <a:rPr lang="en-US" i="1" dirty="0"/>
              <a:t>have</a:t>
            </a:r>
            <a:r>
              <a:rPr lang="en-US" dirty="0"/>
              <a:t>. (Also some evidence to suggest that </a:t>
            </a:r>
            <a:r>
              <a:rPr lang="en-US" i="1" dirty="0"/>
              <a:t>get</a:t>
            </a:r>
            <a:r>
              <a:rPr lang="en-US" dirty="0"/>
              <a:t> can also function as a kind of auxiliary in certain constructions.)</a:t>
            </a:r>
          </a:p>
          <a:p>
            <a:r>
              <a:rPr lang="en-US" dirty="0"/>
              <a:t>The </a:t>
            </a:r>
            <a:r>
              <a:rPr lang="en-US" i="1" dirty="0"/>
              <a:t>have </a:t>
            </a:r>
            <a:r>
              <a:rPr lang="en-US" dirty="0"/>
              <a:t>auxiliary occurs with the perfect tenses of English:</a:t>
            </a:r>
          </a:p>
          <a:p>
            <a:r>
              <a:rPr lang="en-US" dirty="0"/>
              <a:t>John </a:t>
            </a:r>
            <a:r>
              <a:rPr lang="en-US" i="1" dirty="0"/>
              <a:t>has </a:t>
            </a:r>
            <a:r>
              <a:rPr lang="en-US" dirty="0"/>
              <a:t>done his chores.</a:t>
            </a:r>
          </a:p>
          <a:p>
            <a:r>
              <a:rPr lang="en-US" dirty="0"/>
              <a:t>John </a:t>
            </a:r>
            <a:r>
              <a:rPr lang="en-US" i="1" dirty="0"/>
              <a:t>had </a:t>
            </a:r>
            <a:r>
              <a:rPr lang="en-US" dirty="0"/>
              <a:t>done his chores before his mom came home.</a:t>
            </a:r>
          </a:p>
          <a:p>
            <a:r>
              <a:rPr lang="en-US" dirty="0"/>
              <a:t>The first instance of </a:t>
            </a:r>
            <a:r>
              <a:rPr lang="en-US" i="1" dirty="0"/>
              <a:t>have </a:t>
            </a:r>
            <a:r>
              <a:rPr lang="en-US" dirty="0"/>
              <a:t>is called the present perfect tense. </a:t>
            </a:r>
          </a:p>
          <a:p>
            <a:r>
              <a:rPr lang="en-US" dirty="0"/>
              <a:t>The second instance of </a:t>
            </a:r>
            <a:r>
              <a:rPr lang="en-US" i="1" dirty="0"/>
              <a:t>have</a:t>
            </a:r>
            <a:r>
              <a:rPr lang="en-US" dirty="0"/>
              <a:t> is called the past perfect (pluperfect).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7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6F6D7-1B96-6E89-30AF-4FA63517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Auxiliary Verbs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135C0-FCD9-A511-1298-50938CFAB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second auxiliary verb is </a:t>
            </a:r>
            <a:r>
              <a:rPr lang="en-US" i="1" dirty="0"/>
              <a:t>be</a:t>
            </a:r>
            <a:r>
              <a:rPr lang="en-US" dirty="0"/>
              <a:t>.</a:t>
            </a:r>
          </a:p>
          <a:p>
            <a:r>
              <a:rPr lang="en-US" dirty="0"/>
              <a:t>Used with the passive voice in all tenses.</a:t>
            </a:r>
          </a:p>
          <a:p>
            <a:r>
              <a:rPr lang="en-US" dirty="0"/>
              <a:t>The work </a:t>
            </a:r>
            <a:r>
              <a:rPr lang="en-US" i="1" dirty="0"/>
              <a:t>was </a:t>
            </a:r>
            <a:r>
              <a:rPr lang="en-US" dirty="0"/>
              <a:t>done by John.</a:t>
            </a:r>
          </a:p>
          <a:p>
            <a:r>
              <a:rPr lang="en-US" dirty="0"/>
              <a:t>The bridge </a:t>
            </a:r>
            <a:r>
              <a:rPr lang="en-US" i="1" dirty="0"/>
              <a:t>is </a:t>
            </a:r>
            <a:r>
              <a:rPr lang="en-US" dirty="0"/>
              <a:t>being built.</a:t>
            </a:r>
          </a:p>
          <a:p>
            <a:r>
              <a:rPr lang="en-US" dirty="0"/>
              <a:t>It is also used to form the progressive of English.</a:t>
            </a:r>
          </a:p>
          <a:p>
            <a:r>
              <a:rPr lang="en-US" dirty="0"/>
              <a:t>John </a:t>
            </a:r>
            <a:r>
              <a:rPr lang="en-US" i="1" dirty="0"/>
              <a:t>is</a:t>
            </a:r>
            <a:r>
              <a:rPr lang="en-US" dirty="0"/>
              <a:t> working on his homework.</a:t>
            </a:r>
          </a:p>
          <a:p>
            <a:r>
              <a:rPr lang="en-US" dirty="0"/>
              <a:t>You may see both auxiliaries appear in unison:</a:t>
            </a:r>
          </a:p>
          <a:p>
            <a:r>
              <a:rPr lang="en-US" dirty="0"/>
              <a:t>The bridge </a:t>
            </a:r>
            <a:r>
              <a:rPr lang="en-US" i="1" dirty="0"/>
              <a:t>had been being </a:t>
            </a:r>
            <a:r>
              <a:rPr lang="en-US" dirty="0"/>
              <a:t>built before the war began.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1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4182A-D772-C0CB-1383-F57A726B4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Auxiliaries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CACA7-EAC6-9536-CD15-589C19715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third auxiliary is </a:t>
            </a:r>
            <a:r>
              <a:rPr lang="en-US" i="1" dirty="0"/>
              <a:t>do.</a:t>
            </a:r>
          </a:p>
          <a:p>
            <a:r>
              <a:rPr lang="en-US" dirty="0"/>
              <a:t>Used in </a:t>
            </a:r>
            <a:r>
              <a:rPr lang="en-US" i="1" dirty="0"/>
              <a:t>do</a:t>
            </a:r>
            <a:r>
              <a:rPr lang="en-US" dirty="0"/>
              <a:t>-support, emphatic statements, and negation.</a:t>
            </a:r>
          </a:p>
          <a:p>
            <a:r>
              <a:rPr lang="en-US" i="1" dirty="0"/>
              <a:t>Do </a:t>
            </a:r>
            <a:r>
              <a:rPr lang="en-US" dirty="0"/>
              <a:t>you know where Jane has gone?</a:t>
            </a:r>
          </a:p>
          <a:p>
            <a:r>
              <a:rPr lang="en-US" dirty="0"/>
              <a:t>I </a:t>
            </a:r>
            <a:r>
              <a:rPr lang="en-US" i="1" dirty="0"/>
              <a:t>do</a:t>
            </a:r>
            <a:r>
              <a:rPr lang="en-US" dirty="0"/>
              <a:t> know where Jane has gone.</a:t>
            </a:r>
          </a:p>
          <a:p>
            <a:r>
              <a:rPr lang="en-US" dirty="0"/>
              <a:t>I </a:t>
            </a:r>
            <a:r>
              <a:rPr lang="en-US" i="1" dirty="0"/>
              <a:t>don’t </a:t>
            </a:r>
            <a:r>
              <a:rPr lang="en-US" dirty="0"/>
              <a:t>(</a:t>
            </a:r>
            <a:r>
              <a:rPr lang="en-US" i="1" dirty="0"/>
              <a:t>do not</a:t>
            </a:r>
            <a:r>
              <a:rPr lang="en-US" dirty="0"/>
              <a:t>) know where Jane has gone.</a:t>
            </a:r>
          </a:p>
        </p:txBody>
      </p:sp>
    </p:spTree>
    <p:extLst>
      <p:ext uri="{BB962C8B-B14F-4D97-AF65-F5344CB8AC3E}">
        <p14:creationId xmlns:p14="http://schemas.microsoft.com/office/powerpoint/2010/main" val="112544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72ADD-4540-0FC6-E15A-BA1560DD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 Auxiliaries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843D8-F129-7B7D-EA2A-B7DE57AF6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English modal auxiliaries provide information about the </a:t>
            </a:r>
            <a:r>
              <a:rPr lang="en-US" i="1" dirty="0"/>
              <a:t>mood</a:t>
            </a:r>
            <a:r>
              <a:rPr lang="en-US" dirty="0"/>
              <a:t> of a clause, or in some cases, tense (English future </a:t>
            </a:r>
            <a:r>
              <a:rPr lang="en-US" i="1" dirty="0"/>
              <a:t>will </a:t>
            </a:r>
            <a:r>
              <a:rPr lang="en-US" dirty="0"/>
              <a:t>+ infinitive).</a:t>
            </a:r>
          </a:p>
          <a:p>
            <a:r>
              <a:rPr lang="en-US" b="1" dirty="0"/>
              <a:t>Mood </a:t>
            </a:r>
            <a:r>
              <a:rPr lang="en-US" dirty="0"/>
              <a:t>gives some kind of nuance or attitude to a clause.</a:t>
            </a:r>
          </a:p>
          <a:p>
            <a:r>
              <a:rPr lang="en-US" dirty="0"/>
              <a:t>Various kinds of mood:</a:t>
            </a:r>
          </a:p>
          <a:p>
            <a:r>
              <a:rPr lang="en-US" dirty="0"/>
              <a:t>Potential: </a:t>
            </a:r>
            <a:r>
              <a:rPr lang="en-US" i="1" dirty="0"/>
              <a:t>can</a:t>
            </a:r>
            <a:r>
              <a:rPr lang="en-US" dirty="0"/>
              <a:t>/</a:t>
            </a:r>
            <a:r>
              <a:rPr lang="en-US" i="1" dirty="0"/>
              <a:t>could</a:t>
            </a:r>
          </a:p>
          <a:p>
            <a:r>
              <a:rPr lang="en-US" dirty="0"/>
              <a:t>Conditional: </a:t>
            </a:r>
            <a:r>
              <a:rPr lang="en-US" i="1" dirty="0"/>
              <a:t>might</a:t>
            </a:r>
            <a:r>
              <a:rPr lang="en-US" dirty="0"/>
              <a:t>/</a:t>
            </a:r>
            <a:r>
              <a:rPr lang="en-US" i="1" dirty="0"/>
              <a:t>may</a:t>
            </a:r>
            <a:r>
              <a:rPr lang="en-US" dirty="0"/>
              <a:t>/</a:t>
            </a:r>
            <a:r>
              <a:rPr lang="en-US" i="1" dirty="0"/>
              <a:t>would</a:t>
            </a:r>
          </a:p>
          <a:p>
            <a:r>
              <a:rPr lang="en-US" dirty="0"/>
              <a:t>Future: </a:t>
            </a:r>
            <a:r>
              <a:rPr lang="en-US" i="1" dirty="0"/>
              <a:t>shall </a:t>
            </a:r>
            <a:r>
              <a:rPr lang="en-US" dirty="0"/>
              <a:t>(this one is different from the </a:t>
            </a:r>
            <a:r>
              <a:rPr lang="en-US" i="1" dirty="0"/>
              <a:t>will </a:t>
            </a:r>
            <a:r>
              <a:rPr lang="en-US" dirty="0"/>
              <a:t>future in that it typically involves a sense of desire on the part of the speaker).</a:t>
            </a:r>
          </a:p>
          <a:p>
            <a:r>
              <a:rPr lang="en-US" dirty="0"/>
              <a:t>Obligation: </a:t>
            </a:r>
            <a:r>
              <a:rPr lang="en-US" i="1" dirty="0"/>
              <a:t>should</a:t>
            </a:r>
            <a:r>
              <a:rPr lang="en-US" dirty="0"/>
              <a:t>/</a:t>
            </a:r>
            <a:r>
              <a:rPr lang="en-US" i="1" dirty="0"/>
              <a:t>must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1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144D9-89AB-C415-4AF8-BF105266C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Aside on </a:t>
            </a:r>
            <a:r>
              <a:rPr lang="az-Latn-AZ" dirty="0"/>
              <a:t>Mood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88C60-F06E-A6A9-5E82-A019F45F1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/>
              <a:t>There are a number of different moods found cross-linguistically and they are not al</a:t>
            </a:r>
            <a:r>
              <a:rPr lang="en-US" dirty="0"/>
              <a:t>ways separate words.</a:t>
            </a:r>
          </a:p>
          <a:p>
            <a:r>
              <a:rPr lang="en-US" dirty="0"/>
              <a:t>Many Turkic and Uralic languages have a series of suffixes that perform the function of the various modal auxiliaries found in English do. </a:t>
            </a:r>
          </a:p>
          <a:p>
            <a:r>
              <a:rPr lang="en-US" dirty="0"/>
              <a:t>We can take Turkish and Hungarian as examples.</a:t>
            </a:r>
          </a:p>
        </p:txBody>
      </p:sp>
    </p:spTree>
    <p:extLst>
      <p:ext uri="{BB962C8B-B14F-4D97-AF65-F5344CB8AC3E}">
        <p14:creationId xmlns:p14="http://schemas.microsoft.com/office/powerpoint/2010/main" val="107134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CEEA-10D3-26BB-E7D4-C9DFBD59A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00398-079F-43BC-37E3-91D3BCDC2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Hungarian can express three moods via suffixation: the subjunctive mood (archaic in English), the Potential mood, and the Conditional.</a:t>
            </a:r>
          </a:p>
          <a:p>
            <a:r>
              <a:rPr lang="en-US" dirty="0"/>
              <a:t>The subjunctive marker in Hungarian is </a:t>
            </a:r>
            <a:r>
              <a:rPr lang="en-US" i="1" dirty="0"/>
              <a:t>–j </a:t>
            </a:r>
            <a:r>
              <a:rPr lang="en-US" dirty="0"/>
              <a:t>which is subject to phonological rules conditioning sound changes:</a:t>
            </a:r>
          </a:p>
          <a:p>
            <a:r>
              <a:rPr lang="en-US" i="1" dirty="0" err="1"/>
              <a:t>Azt</a:t>
            </a:r>
            <a:r>
              <a:rPr lang="en-US" i="1" dirty="0"/>
              <a:t>    </a:t>
            </a:r>
            <a:r>
              <a:rPr lang="en-US" i="1" dirty="0" err="1"/>
              <a:t>akarja</a:t>
            </a:r>
            <a:r>
              <a:rPr lang="en-US" i="1" dirty="0"/>
              <a:t>,        </a:t>
            </a:r>
            <a:r>
              <a:rPr lang="en-US" i="1" dirty="0" err="1"/>
              <a:t>hogy</a:t>
            </a:r>
            <a:r>
              <a:rPr lang="en-US" i="1" dirty="0"/>
              <a:t> men-j-ek          </a:t>
            </a:r>
            <a:r>
              <a:rPr lang="en-US" i="1" dirty="0" err="1"/>
              <a:t>az</a:t>
            </a:r>
            <a:r>
              <a:rPr lang="en-US" i="1" dirty="0"/>
              <a:t>    </a:t>
            </a:r>
            <a:r>
              <a:rPr lang="en-US" i="1" dirty="0" err="1"/>
              <a:t>iskolába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i="1" dirty="0"/>
              <a:t>   </a:t>
            </a:r>
            <a:r>
              <a:rPr lang="en-US" dirty="0"/>
              <a:t>that  want.3SG   that   go-SUBJ-1SG   the  school.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  </a:t>
            </a:r>
            <a:r>
              <a:rPr lang="en-US" i="1" dirty="0"/>
              <a:t> </a:t>
            </a:r>
            <a:r>
              <a:rPr lang="en-US" dirty="0"/>
              <a:t>‘S/he wants me to go to school.’</a:t>
            </a:r>
          </a:p>
          <a:p>
            <a:r>
              <a:rPr lang="en-US" dirty="0"/>
              <a:t>The potential suffix is given with the endings </a:t>
            </a:r>
            <a:r>
              <a:rPr lang="en-US" i="1" dirty="0"/>
              <a:t>–hat/-het, </a:t>
            </a:r>
            <a:r>
              <a:rPr lang="en-US" dirty="0"/>
              <a:t>subject to vowel harmony:</a:t>
            </a:r>
          </a:p>
          <a:p>
            <a:r>
              <a:rPr lang="en-US" i="1" dirty="0"/>
              <a:t>Panna </a:t>
            </a:r>
            <a:r>
              <a:rPr lang="en-US" i="1" dirty="0" err="1"/>
              <a:t>itt</a:t>
            </a:r>
            <a:r>
              <a:rPr lang="en-US" i="1" dirty="0"/>
              <a:t>      </a:t>
            </a:r>
            <a:r>
              <a:rPr lang="en-US" i="1" dirty="0" err="1"/>
              <a:t>marad</a:t>
            </a:r>
            <a:r>
              <a:rPr lang="en-US" i="1" dirty="0"/>
              <a:t>-hat, </a:t>
            </a:r>
            <a:r>
              <a:rPr lang="en-US" i="1" dirty="0" err="1"/>
              <a:t>ameddig</a:t>
            </a:r>
            <a:r>
              <a:rPr lang="en-US" i="1" dirty="0"/>
              <a:t>    </a:t>
            </a:r>
            <a:r>
              <a:rPr lang="en-US" i="1" dirty="0" err="1"/>
              <a:t>csak</a:t>
            </a:r>
            <a:r>
              <a:rPr lang="en-US" i="1" dirty="0"/>
              <a:t>   </a:t>
            </a:r>
            <a:r>
              <a:rPr lang="en-US" i="1" dirty="0" err="1"/>
              <a:t>akar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i="1" dirty="0"/>
              <a:t>   </a:t>
            </a:r>
            <a:r>
              <a:rPr lang="en-US" dirty="0"/>
              <a:t>Panna here  stay-POT     as long as   only   want.3SG</a:t>
            </a:r>
          </a:p>
          <a:p>
            <a:pPr marL="0" indent="0">
              <a:buNone/>
            </a:pPr>
            <a:r>
              <a:rPr lang="en-US" i="1" dirty="0"/>
              <a:t>   </a:t>
            </a:r>
            <a:r>
              <a:rPr lang="en-US" dirty="0"/>
              <a:t>‘Panna may stay here as long as she wants.’</a:t>
            </a:r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04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64CAC-B8A5-FCC5-C6CC-253E1FC2E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87D19-20CB-1D47-67A4-73EFBFC79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Hungarian conditional mood is expressed via the suffixes </a:t>
            </a:r>
            <a:r>
              <a:rPr lang="en-US" i="1" dirty="0"/>
              <a:t>–</a:t>
            </a:r>
            <a:r>
              <a:rPr lang="en-US" i="1" dirty="0" err="1"/>
              <a:t>na</a:t>
            </a:r>
            <a:r>
              <a:rPr lang="en-US" i="1" dirty="0"/>
              <a:t>/-ne </a:t>
            </a:r>
            <a:r>
              <a:rPr lang="en-US" dirty="0"/>
              <a:t>or </a:t>
            </a:r>
            <a:r>
              <a:rPr lang="hu-HU" i="1" dirty="0"/>
              <a:t>–ná</a:t>
            </a:r>
            <a:r>
              <a:rPr lang="en-US" i="1" dirty="0"/>
              <a:t>/</a:t>
            </a:r>
            <a:r>
              <a:rPr lang="hu-HU" i="1" dirty="0"/>
              <a:t>-né</a:t>
            </a:r>
            <a:r>
              <a:rPr lang="en-US" dirty="0"/>
              <a:t>:</a:t>
            </a:r>
          </a:p>
          <a:p>
            <a:r>
              <a:rPr lang="en-US" i="1" dirty="0"/>
              <a:t>M</a:t>
            </a:r>
            <a:r>
              <a:rPr lang="hu-HU" i="1" dirty="0"/>
              <a:t>egcsinál-ná-m</a:t>
            </a:r>
            <a:r>
              <a:rPr lang="en-US" i="1" dirty="0"/>
              <a:t> a      </a:t>
            </a:r>
            <a:r>
              <a:rPr lang="en-US" i="1" dirty="0" err="1"/>
              <a:t>munkát</a:t>
            </a:r>
            <a:r>
              <a:rPr lang="hu-HU" i="1" dirty="0"/>
              <a:t>, ha több </a:t>
            </a:r>
            <a:r>
              <a:rPr lang="en-US" i="1" dirty="0"/>
              <a:t>  </a:t>
            </a:r>
            <a:r>
              <a:rPr lang="hu-HU" i="1" dirty="0"/>
              <a:t>időm </a:t>
            </a:r>
            <a:r>
              <a:rPr lang="en-US" i="1" dirty="0"/>
              <a:t>         </a:t>
            </a:r>
            <a:r>
              <a:rPr lang="hu-HU" i="1" dirty="0"/>
              <a:t>len-ne.</a:t>
            </a:r>
          </a:p>
          <a:p>
            <a:pPr marL="0" indent="0">
              <a:buNone/>
            </a:pPr>
            <a:r>
              <a:rPr lang="hu-HU" i="1" dirty="0"/>
              <a:t>   </a:t>
            </a:r>
            <a:r>
              <a:rPr lang="en-US" dirty="0"/>
              <a:t>do-COND-1SG     the  work      if    more time.1SG   be-COND.3SG</a:t>
            </a:r>
          </a:p>
          <a:p>
            <a:pPr marL="0" indent="0">
              <a:buNone/>
            </a:pPr>
            <a:r>
              <a:rPr lang="en-US" i="1" dirty="0"/>
              <a:t>   </a:t>
            </a:r>
            <a:r>
              <a:rPr lang="en-US" dirty="0"/>
              <a:t>‘If I had more time, I would do the work.’</a:t>
            </a:r>
          </a:p>
          <a:p>
            <a:r>
              <a:rPr lang="en-US" dirty="0"/>
              <a:t>We can therefore see that Hungarian makes productive use of suffixes to convey meanings that individual words do in English.</a:t>
            </a:r>
          </a:p>
          <a:p>
            <a:r>
              <a:rPr lang="en-US" dirty="0"/>
              <a:t>Let’s now take a look at Turkish.</a:t>
            </a:r>
          </a:p>
        </p:txBody>
      </p:sp>
    </p:spTree>
    <p:extLst>
      <p:ext uri="{BB962C8B-B14F-4D97-AF65-F5344CB8AC3E}">
        <p14:creationId xmlns:p14="http://schemas.microsoft.com/office/powerpoint/2010/main" val="23307888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816</TotalTime>
  <Words>2043</Words>
  <Application>Microsoft Office PowerPoint</Application>
  <PresentationFormat>Widescreen</PresentationFormat>
  <Paragraphs>154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Trebuchet MS</vt:lpstr>
      <vt:lpstr>Wingdings 3</vt:lpstr>
      <vt:lpstr>Facet</vt:lpstr>
      <vt:lpstr>Foundations of Syntax: Functional Categories</vt:lpstr>
      <vt:lpstr>Functional Verbal Categories</vt:lpstr>
      <vt:lpstr>Auxiliary Verbs</vt:lpstr>
      <vt:lpstr>Auxiliary Verbs (cont.)</vt:lpstr>
      <vt:lpstr>Auxiliaries (cont.)</vt:lpstr>
      <vt:lpstr>Modal Auxiliaries</vt:lpstr>
      <vt:lpstr>An Aside on Mood</vt:lpstr>
      <vt:lpstr>Mood (cont.)</vt:lpstr>
      <vt:lpstr>Mood (cont.)</vt:lpstr>
      <vt:lpstr>(Some) Turkish Suffixes</vt:lpstr>
      <vt:lpstr>Turkish (cont.)</vt:lpstr>
      <vt:lpstr>Properties of Auxiliaries and Modals</vt:lpstr>
      <vt:lpstr>Modals vs. Auxiliaries</vt:lpstr>
      <vt:lpstr>Modals vs. Auxiliaries (cont.)</vt:lpstr>
      <vt:lpstr>Determiners</vt:lpstr>
      <vt:lpstr>Determiners (cont.)</vt:lpstr>
      <vt:lpstr>Bridging and Definiteness</vt:lpstr>
      <vt:lpstr>Definiteness (cont.)</vt:lpstr>
      <vt:lpstr>Adverbs</vt:lpstr>
      <vt:lpstr>Complementizers</vt:lpstr>
      <vt:lpstr>Complementizers (cont.)</vt:lpstr>
      <vt:lpstr>Complementizers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Syntax: Functional Categories</dc:title>
  <dc:creator>Nathaniel Torres</dc:creator>
  <cp:lastModifiedBy>Nathaniel Torres</cp:lastModifiedBy>
  <cp:revision>8</cp:revision>
  <dcterms:created xsi:type="dcterms:W3CDTF">2023-10-03T08:22:59Z</dcterms:created>
  <dcterms:modified xsi:type="dcterms:W3CDTF">2023-10-03T21:59:22Z</dcterms:modified>
</cp:coreProperties>
</file>