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67" r:id="rId15"/>
    <p:sldId id="268"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805F3-3E21-4685-AEBC-11401A8BA685}"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EA875-CDFC-42E9-9516-A69CE98043E1}" type="slidenum">
              <a:rPr lang="en-US" smtClean="0"/>
              <a:t>‹#›</a:t>
            </a:fld>
            <a:endParaRPr lang="en-US"/>
          </a:p>
        </p:txBody>
      </p:sp>
    </p:spTree>
    <p:extLst>
      <p:ext uri="{BB962C8B-B14F-4D97-AF65-F5344CB8AC3E}">
        <p14:creationId xmlns:p14="http://schemas.microsoft.com/office/powerpoint/2010/main" val="310276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805F3-3E21-4685-AEBC-11401A8BA685}"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EA875-CDFC-42E9-9516-A69CE98043E1}" type="slidenum">
              <a:rPr lang="en-US" smtClean="0"/>
              <a:t>‹#›</a:t>
            </a:fld>
            <a:endParaRPr lang="en-US"/>
          </a:p>
        </p:txBody>
      </p:sp>
    </p:spTree>
    <p:extLst>
      <p:ext uri="{BB962C8B-B14F-4D97-AF65-F5344CB8AC3E}">
        <p14:creationId xmlns:p14="http://schemas.microsoft.com/office/powerpoint/2010/main" val="11667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805F3-3E21-4685-AEBC-11401A8BA685}"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EA875-CDFC-42E9-9516-A69CE98043E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1848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805F3-3E21-4685-AEBC-11401A8BA685}"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EA875-CDFC-42E9-9516-A69CE98043E1}" type="slidenum">
              <a:rPr lang="en-US" smtClean="0"/>
              <a:t>‹#›</a:t>
            </a:fld>
            <a:endParaRPr lang="en-US"/>
          </a:p>
        </p:txBody>
      </p:sp>
    </p:spTree>
    <p:extLst>
      <p:ext uri="{BB962C8B-B14F-4D97-AF65-F5344CB8AC3E}">
        <p14:creationId xmlns:p14="http://schemas.microsoft.com/office/powerpoint/2010/main" val="3368963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805F3-3E21-4685-AEBC-11401A8BA685}"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EA875-CDFC-42E9-9516-A69CE98043E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82938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805F3-3E21-4685-AEBC-11401A8BA685}"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EA875-CDFC-42E9-9516-A69CE98043E1}" type="slidenum">
              <a:rPr lang="en-US" smtClean="0"/>
              <a:t>‹#›</a:t>
            </a:fld>
            <a:endParaRPr lang="en-US"/>
          </a:p>
        </p:txBody>
      </p:sp>
    </p:spTree>
    <p:extLst>
      <p:ext uri="{BB962C8B-B14F-4D97-AF65-F5344CB8AC3E}">
        <p14:creationId xmlns:p14="http://schemas.microsoft.com/office/powerpoint/2010/main" val="210645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D805F3-3E21-4685-AEBC-11401A8BA685}"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EA875-CDFC-42E9-9516-A69CE98043E1}" type="slidenum">
              <a:rPr lang="en-US" smtClean="0"/>
              <a:t>‹#›</a:t>
            </a:fld>
            <a:endParaRPr lang="en-US"/>
          </a:p>
        </p:txBody>
      </p:sp>
    </p:spTree>
    <p:extLst>
      <p:ext uri="{BB962C8B-B14F-4D97-AF65-F5344CB8AC3E}">
        <p14:creationId xmlns:p14="http://schemas.microsoft.com/office/powerpoint/2010/main" val="2053267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D805F3-3E21-4685-AEBC-11401A8BA685}"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EA875-CDFC-42E9-9516-A69CE98043E1}" type="slidenum">
              <a:rPr lang="en-US" smtClean="0"/>
              <a:t>‹#›</a:t>
            </a:fld>
            <a:endParaRPr lang="en-US"/>
          </a:p>
        </p:txBody>
      </p:sp>
    </p:spTree>
    <p:extLst>
      <p:ext uri="{BB962C8B-B14F-4D97-AF65-F5344CB8AC3E}">
        <p14:creationId xmlns:p14="http://schemas.microsoft.com/office/powerpoint/2010/main" val="806657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D805F3-3E21-4685-AEBC-11401A8BA685}"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EA875-CDFC-42E9-9516-A69CE98043E1}" type="slidenum">
              <a:rPr lang="en-US" smtClean="0"/>
              <a:t>‹#›</a:t>
            </a:fld>
            <a:endParaRPr lang="en-US"/>
          </a:p>
        </p:txBody>
      </p:sp>
    </p:spTree>
    <p:extLst>
      <p:ext uri="{BB962C8B-B14F-4D97-AF65-F5344CB8AC3E}">
        <p14:creationId xmlns:p14="http://schemas.microsoft.com/office/powerpoint/2010/main" val="3189226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805F3-3E21-4685-AEBC-11401A8BA685}"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EA875-CDFC-42E9-9516-A69CE98043E1}" type="slidenum">
              <a:rPr lang="en-US" smtClean="0"/>
              <a:t>‹#›</a:t>
            </a:fld>
            <a:endParaRPr lang="en-US"/>
          </a:p>
        </p:txBody>
      </p:sp>
    </p:spTree>
    <p:extLst>
      <p:ext uri="{BB962C8B-B14F-4D97-AF65-F5344CB8AC3E}">
        <p14:creationId xmlns:p14="http://schemas.microsoft.com/office/powerpoint/2010/main" val="50033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D805F3-3E21-4685-AEBC-11401A8BA685}"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EA875-CDFC-42E9-9516-A69CE98043E1}" type="slidenum">
              <a:rPr lang="en-US" smtClean="0"/>
              <a:t>‹#›</a:t>
            </a:fld>
            <a:endParaRPr lang="en-US"/>
          </a:p>
        </p:txBody>
      </p:sp>
    </p:spTree>
    <p:extLst>
      <p:ext uri="{BB962C8B-B14F-4D97-AF65-F5344CB8AC3E}">
        <p14:creationId xmlns:p14="http://schemas.microsoft.com/office/powerpoint/2010/main" val="2941545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D805F3-3E21-4685-AEBC-11401A8BA685}" type="datetimeFigureOut">
              <a:rPr lang="en-US" smtClean="0"/>
              <a:t>11/28/2023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BEA875-CDFC-42E9-9516-A69CE98043E1}" type="slidenum">
              <a:rPr lang="en-US" smtClean="0"/>
              <a:t>‹#›</a:t>
            </a:fld>
            <a:endParaRPr lang="en-US"/>
          </a:p>
        </p:txBody>
      </p:sp>
    </p:spTree>
    <p:extLst>
      <p:ext uri="{BB962C8B-B14F-4D97-AF65-F5344CB8AC3E}">
        <p14:creationId xmlns:p14="http://schemas.microsoft.com/office/powerpoint/2010/main" val="1543980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D805F3-3E21-4685-AEBC-11401A8BA685}" type="datetimeFigureOut">
              <a:rPr lang="en-US" smtClean="0"/>
              <a:t>11/28/2023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BEA875-CDFC-42E9-9516-A69CE98043E1}" type="slidenum">
              <a:rPr lang="en-US" smtClean="0"/>
              <a:t>‹#›</a:t>
            </a:fld>
            <a:endParaRPr lang="en-US"/>
          </a:p>
        </p:txBody>
      </p:sp>
    </p:spTree>
    <p:extLst>
      <p:ext uri="{BB962C8B-B14F-4D97-AF65-F5344CB8AC3E}">
        <p14:creationId xmlns:p14="http://schemas.microsoft.com/office/powerpoint/2010/main" val="280315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D805F3-3E21-4685-AEBC-11401A8BA685}" type="datetimeFigureOut">
              <a:rPr lang="en-US" smtClean="0"/>
              <a:t>11/28/2023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BEA875-CDFC-42E9-9516-A69CE98043E1}" type="slidenum">
              <a:rPr lang="en-US" smtClean="0"/>
              <a:t>‹#›</a:t>
            </a:fld>
            <a:endParaRPr lang="en-US"/>
          </a:p>
        </p:txBody>
      </p:sp>
    </p:spTree>
    <p:extLst>
      <p:ext uri="{BB962C8B-B14F-4D97-AF65-F5344CB8AC3E}">
        <p14:creationId xmlns:p14="http://schemas.microsoft.com/office/powerpoint/2010/main" val="2123916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D805F3-3E21-4685-AEBC-11401A8BA685}"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EA875-CDFC-42E9-9516-A69CE98043E1}" type="slidenum">
              <a:rPr lang="en-US" smtClean="0"/>
              <a:t>‹#›</a:t>
            </a:fld>
            <a:endParaRPr lang="en-US"/>
          </a:p>
        </p:txBody>
      </p:sp>
    </p:spTree>
    <p:extLst>
      <p:ext uri="{BB962C8B-B14F-4D97-AF65-F5344CB8AC3E}">
        <p14:creationId xmlns:p14="http://schemas.microsoft.com/office/powerpoint/2010/main" val="2163814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D805F3-3E21-4685-AEBC-11401A8BA685}"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EA875-CDFC-42E9-9516-A69CE98043E1}" type="slidenum">
              <a:rPr lang="en-US" smtClean="0"/>
              <a:t>‹#›</a:t>
            </a:fld>
            <a:endParaRPr lang="en-US"/>
          </a:p>
        </p:txBody>
      </p:sp>
    </p:spTree>
    <p:extLst>
      <p:ext uri="{BB962C8B-B14F-4D97-AF65-F5344CB8AC3E}">
        <p14:creationId xmlns:p14="http://schemas.microsoft.com/office/powerpoint/2010/main" val="1998468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D805F3-3E21-4685-AEBC-11401A8BA685}" type="datetimeFigureOut">
              <a:rPr lang="en-US" smtClean="0"/>
              <a:t>11/28/2023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FBEA875-CDFC-42E9-9516-A69CE98043E1}" type="slidenum">
              <a:rPr lang="en-US" smtClean="0"/>
              <a:t>‹#›</a:t>
            </a:fld>
            <a:endParaRPr lang="en-US"/>
          </a:p>
        </p:txBody>
      </p:sp>
    </p:spTree>
    <p:extLst>
      <p:ext uri="{BB962C8B-B14F-4D97-AF65-F5344CB8AC3E}">
        <p14:creationId xmlns:p14="http://schemas.microsoft.com/office/powerpoint/2010/main" val="1545977622"/>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FE533-2982-1AEC-9D5F-ABFE1EB270CE}"/>
              </a:ext>
            </a:extLst>
          </p:cNvPr>
          <p:cNvSpPr>
            <a:spLocks noGrp="1"/>
          </p:cNvSpPr>
          <p:nvPr>
            <p:ph type="ctrTitle"/>
          </p:nvPr>
        </p:nvSpPr>
        <p:spPr/>
        <p:txBody>
          <a:bodyPr/>
          <a:lstStyle/>
          <a:p>
            <a:r>
              <a:rPr lang="en-US" dirty="0"/>
              <a:t>Foundations of Syntax: Grammatical Functions II</a:t>
            </a:r>
          </a:p>
        </p:txBody>
      </p:sp>
      <p:sp>
        <p:nvSpPr>
          <p:cNvPr id="3" name="Subtitle 2">
            <a:extLst>
              <a:ext uri="{FF2B5EF4-FFF2-40B4-BE49-F238E27FC236}">
                <a16:creationId xmlns:a16="http://schemas.microsoft.com/office/drawing/2014/main" id="{1DA96A50-39C2-4170-FD5C-D199F4BF9B53}"/>
              </a:ext>
            </a:extLst>
          </p:cNvPr>
          <p:cNvSpPr>
            <a:spLocks noGrp="1"/>
          </p:cNvSpPr>
          <p:nvPr>
            <p:ph type="subTitle" idx="1"/>
          </p:nvPr>
        </p:nvSpPr>
        <p:spPr/>
        <p:txBody>
          <a:bodyPr/>
          <a:lstStyle/>
          <a:p>
            <a:r>
              <a:rPr lang="en-US" dirty="0"/>
              <a:t>Nathaniel Torres</a:t>
            </a:r>
            <a:br>
              <a:rPr lang="en-US" dirty="0"/>
            </a:br>
            <a:r>
              <a:rPr lang="en-US" dirty="0"/>
              <a:t>November 29, 2023</a:t>
            </a:r>
          </a:p>
          <a:p>
            <a:endParaRPr lang="en-US" dirty="0"/>
          </a:p>
        </p:txBody>
      </p:sp>
    </p:spTree>
    <p:extLst>
      <p:ext uri="{BB962C8B-B14F-4D97-AF65-F5344CB8AC3E}">
        <p14:creationId xmlns:p14="http://schemas.microsoft.com/office/powerpoint/2010/main" val="54186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116C9-450B-CEE2-6FE7-471BB4BEAA22}"/>
              </a:ext>
            </a:extLst>
          </p:cNvPr>
          <p:cNvSpPr>
            <a:spLocks noGrp="1"/>
          </p:cNvSpPr>
          <p:nvPr>
            <p:ph type="title"/>
          </p:nvPr>
        </p:nvSpPr>
        <p:spPr/>
        <p:txBody>
          <a:bodyPr/>
          <a:lstStyle/>
          <a:p>
            <a:r>
              <a:rPr lang="en-US" dirty="0"/>
              <a:t>No Dative (cont.)</a:t>
            </a:r>
          </a:p>
        </p:txBody>
      </p:sp>
      <p:sp>
        <p:nvSpPr>
          <p:cNvPr id="3" name="Content Placeholder 2">
            <a:extLst>
              <a:ext uri="{FF2B5EF4-FFF2-40B4-BE49-F238E27FC236}">
                <a16:creationId xmlns:a16="http://schemas.microsoft.com/office/drawing/2014/main" id="{87C9B03E-61D9-226D-D942-1CC4348D803E}"/>
              </a:ext>
            </a:extLst>
          </p:cNvPr>
          <p:cNvSpPr>
            <a:spLocks noGrp="1"/>
          </p:cNvSpPr>
          <p:nvPr>
            <p:ph idx="1"/>
          </p:nvPr>
        </p:nvSpPr>
        <p:spPr/>
        <p:txBody>
          <a:bodyPr>
            <a:normAutofit fontScale="70000" lnSpcReduction="20000"/>
          </a:bodyPr>
          <a:lstStyle/>
          <a:p>
            <a:r>
              <a:rPr lang="en-US" sz="2000" dirty="0"/>
              <a:t>Many Finnic and </a:t>
            </a:r>
            <a:r>
              <a:rPr lang="en-US" sz="2000" dirty="0" err="1"/>
              <a:t>Samic</a:t>
            </a:r>
            <a:r>
              <a:rPr lang="en-US" sz="2000" dirty="0"/>
              <a:t> languages lack the dative case entirely, and so they must rely upon the use of another case in order to express the indirect object.</a:t>
            </a:r>
          </a:p>
          <a:p>
            <a:r>
              <a:rPr lang="en-US" sz="2000" dirty="0"/>
              <a:t>These languages, similar to Hungarian are rather free with respect to word order because of case morphology and typically do not have a fixed position for this object like in English.</a:t>
            </a:r>
          </a:p>
          <a:p>
            <a:r>
              <a:rPr lang="en-US" sz="2000" dirty="0"/>
              <a:t>Anna               </a:t>
            </a:r>
            <a:r>
              <a:rPr lang="fi-FI" sz="2000" b="1" dirty="0"/>
              <a:t>minulle</a:t>
            </a:r>
            <a:r>
              <a:rPr lang="fi-FI" sz="2000" dirty="0"/>
              <a:t>        tämän kirjan.</a:t>
            </a:r>
          </a:p>
          <a:p>
            <a:pPr marL="0" indent="0">
              <a:buNone/>
            </a:pPr>
            <a:r>
              <a:rPr lang="fi-FI" dirty="0"/>
              <a:t>       </a:t>
            </a:r>
            <a:r>
              <a:rPr lang="fi-FI" sz="2000" dirty="0"/>
              <a:t>Give.IMP.2SG  me.ALLAT   this.ACC  book.ACC</a:t>
            </a:r>
          </a:p>
          <a:p>
            <a:pPr marL="0" indent="0">
              <a:buNone/>
            </a:pPr>
            <a:r>
              <a:rPr lang="fi-FI" sz="2000" dirty="0"/>
              <a:t>     </a:t>
            </a:r>
            <a:r>
              <a:rPr lang="en-US" sz="2000" dirty="0"/>
              <a:t>‘Give me this book.’						[Finnish]</a:t>
            </a:r>
          </a:p>
          <a:p>
            <a:r>
              <a:rPr lang="en-US" sz="2000" dirty="0" err="1"/>
              <a:t>Oahpaheaddji</a:t>
            </a:r>
            <a:r>
              <a:rPr lang="en-US" sz="2000" dirty="0"/>
              <a:t>   </a:t>
            </a:r>
            <a:r>
              <a:rPr lang="sk-SK" sz="2000" dirty="0"/>
              <a:t>čálii </a:t>
            </a:r>
            <a:r>
              <a:rPr lang="en-US" sz="2000" dirty="0"/>
              <a:t>                 e-</a:t>
            </a:r>
            <a:r>
              <a:rPr lang="en-US" sz="2000" dirty="0" err="1"/>
              <a:t>boastta</a:t>
            </a:r>
            <a:r>
              <a:rPr lang="en-US" sz="2000" dirty="0"/>
              <a:t>          </a:t>
            </a:r>
            <a:r>
              <a:rPr lang="en-US" sz="2000" b="1" dirty="0" err="1"/>
              <a:t>ohpiide</a:t>
            </a:r>
            <a:r>
              <a:rPr lang="en-US" sz="2000" dirty="0"/>
              <a:t>.</a:t>
            </a:r>
          </a:p>
          <a:p>
            <a:pPr marL="0" indent="0">
              <a:buNone/>
            </a:pPr>
            <a:r>
              <a:rPr lang="en-US" sz="2600" dirty="0"/>
              <a:t>     </a:t>
            </a:r>
            <a:r>
              <a:rPr lang="en-US" sz="2000" dirty="0" err="1"/>
              <a:t>teacher.NOM</a:t>
            </a:r>
            <a:r>
              <a:rPr lang="en-US" sz="2000" dirty="0"/>
              <a:t>    write.PST.3SG    e-</a:t>
            </a:r>
            <a:r>
              <a:rPr lang="en-US" sz="2000" dirty="0" err="1"/>
              <a:t>mail.ACC</a:t>
            </a:r>
            <a:r>
              <a:rPr lang="en-US" sz="2000" dirty="0"/>
              <a:t>        student.ILLAT.PL</a:t>
            </a:r>
          </a:p>
          <a:p>
            <a:pPr marL="0" indent="0">
              <a:buNone/>
            </a:pPr>
            <a:r>
              <a:rPr lang="en-US" sz="1900" dirty="0"/>
              <a:t>    </a:t>
            </a:r>
            <a:r>
              <a:rPr lang="en-US" sz="2000" dirty="0"/>
              <a:t>‘The teacher wrote the students an email.’			[North S</a:t>
            </a:r>
            <a:r>
              <a:rPr lang="sk-SK" sz="2000" dirty="0"/>
              <a:t>ámi</a:t>
            </a:r>
            <a:r>
              <a:rPr lang="en-US" sz="2000" dirty="0"/>
              <a:t>]</a:t>
            </a:r>
          </a:p>
          <a:p>
            <a:r>
              <a:rPr lang="en-US" sz="2000" dirty="0"/>
              <a:t>For both of these languages, there is no dative so they must rely on other cases to help fill in the use and function of the dative. Which case is used is contingent on the language in question, but in general, a case of motion is used to fill this role (e.g., the allative or the illative).</a:t>
            </a:r>
            <a:endParaRPr lang="en-US" sz="1600" dirty="0"/>
          </a:p>
        </p:txBody>
      </p:sp>
    </p:spTree>
    <p:extLst>
      <p:ext uri="{BB962C8B-B14F-4D97-AF65-F5344CB8AC3E}">
        <p14:creationId xmlns:p14="http://schemas.microsoft.com/office/powerpoint/2010/main" val="510569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D113-DF42-3B43-5C1D-D6B58ACE9500}"/>
              </a:ext>
            </a:extLst>
          </p:cNvPr>
          <p:cNvSpPr>
            <a:spLocks noGrp="1"/>
          </p:cNvSpPr>
          <p:nvPr>
            <p:ph type="title"/>
          </p:nvPr>
        </p:nvSpPr>
        <p:spPr/>
        <p:txBody>
          <a:bodyPr/>
          <a:lstStyle/>
          <a:p>
            <a:r>
              <a:rPr lang="en-US" dirty="0"/>
              <a:t>No Dative (cont.)</a:t>
            </a:r>
          </a:p>
        </p:txBody>
      </p:sp>
      <p:sp>
        <p:nvSpPr>
          <p:cNvPr id="3" name="Content Placeholder 2">
            <a:extLst>
              <a:ext uri="{FF2B5EF4-FFF2-40B4-BE49-F238E27FC236}">
                <a16:creationId xmlns:a16="http://schemas.microsoft.com/office/drawing/2014/main" id="{64375303-03D0-63DF-D383-A2B56768BAF8}"/>
              </a:ext>
            </a:extLst>
          </p:cNvPr>
          <p:cNvSpPr>
            <a:spLocks noGrp="1"/>
          </p:cNvSpPr>
          <p:nvPr>
            <p:ph idx="1"/>
          </p:nvPr>
        </p:nvSpPr>
        <p:spPr/>
        <p:txBody>
          <a:bodyPr>
            <a:normAutofit fontScale="70000" lnSpcReduction="20000"/>
          </a:bodyPr>
          <a:lstStyle/>
          <a:p>
            <a:r>
              <a:rPr lang="en-US" dirty="0"/>
              <a:t>Other languages like the ones in East Asia lack cases altogether.</a:t>
            </a:r>
          </a:p>
          <a:p>
            <a:r>
              <a:rPr lang="en-US" dirty="0"/>
              <a:t>However, this does not mean that they are incapable of expressing grammatical relations in much the same way cases do for languages that have them.</a:t>
            </a:r>
          </a:p>
          <a:p>
            <a:r>
              <a:rPr lang="en-US" dirty="0"/>
              <a:t>Some of them rely on the use of what are called </a:t>
            </a:r>
            <a:r>
              <a:rPr lang="en-US" b="1" dirty="0"/>
              <a:t>case particles</a:t>
            </a:r>
            <a:r>
              <a:rPr lang="en-US" dirty="0"/>
              <a:t> in order to express grammatical relations. Japanese and Korean are two such </a:t>
            </a:r>
            <a:r>
              <a:rPr lang="en-US" dirty="0" err="1"/>
              <a:t>langauges</a:t>
            </a:r>
            <a:r>
              <a:rPr lang="en-US" dirty="0"/>
              <a:t>.</a:t>
            </a:r>
          </a:p>
          <a:p>
            <a:r>
              <a:rPr lang="en-US" dirty="0" err="1"/>
              <a:t>Maiku-san</a:t>
            </a:r>
            <a:r>
              <a:rPr lang="en-US" dirty="0"/>
              <a:t> ga </a:t>
            </a:r>
            <a:r>
              <a:rPr lang="en-US" dirty="0" err="1"/>
              <a:t>honyubin</a:t>
            </a:r>
            <a:r>
              <a:rPr lang="en-US" dirty="0"/>
              <a:t> de       </a:t>
            </a:r>
            <a:r>
              <a:rPr lang="en-US" b="1" dirty="0" err="1"/>
              <a:t>akachan</a:t>
            </a:r>
            <a:r>
              <a:rPr lang="en-US" b="1" dirty="0"/>
              <a:t> </a:t>
            </a:r>
            <a:r>
              <a:rPr lang="en-US" b="1" dirty="0" err="1"/>
              <a:t>ni</a:t>
            </a:r>
            <a:r>
              <a:rPr lang="en-US" b="1" dirty="0"/>
              <a:t> </a:t>
            </a:r>
            <a:r>
              <a:rPr lang="en-US" dirty="0" err="1"/>
              <a:t>bonyu</a:t>
            </a:r>
            <a:r>
              <a:rPr lang="en-US" dirty="0"/>
              <a:t> o      </a:t>
            </a:r>
            <a:r>
              <a:rPr lang="en-US" dirty="0" err="1"/>
              <a:t>ageru</a:t>
            </a:r>
            <a:r>
              <a:rPr lang="en-US" dirty="0"/>
              <a:t>.</a:t>
            </a:r>
          </a:p>
          <a:p>
            <a:pPr marL="0" indent="0">
              <a:buNone/>
            </a:pPr>
            <a:r>
              <a:rPr lang="en-US" dirty="0"/>
              <a:t>      </a:t>
            </a:r>
            <a:r>
              <a:rPr lang="en-US" sz="2000" dirty="0"/>
              <a:t>Mike-NOM     bottle    by/with  baby to  milk  OBJ  give</a:t>
            </a:r>
          </a:p>
          <a:p>
            <a:pPr marL="0" indent="0">
              <a:buNone/>
            </a:pPr>
            <a:r>
              <a:rPr lang="en-US" sz="2000" dirty="0"/>
              <a:t>    </a:t>
            </a:r>
            <a:r>
              <a:rPr lang="en-US" dirty="0"/>
              <a:t>‘Mike gives the baby bottled milk.’				[Japanese]</a:t>
            </a:r>
          </a:p>
          <a:p>
            <a:r>
              <a:rPr lang="en-US" dirty="0"/>
              <a:t>Mina-ga       </a:t>
            </a:r>
            <a:r>
              <a:rPr lang="en-US" b="1" dirty="0" err="1"/>
              <a:t>Minsu-ege</a:t>
            </a:r>
            <a:r>
              <a:rPr lang="en-US" b="1" dirty="0"/>
              <a:t>    </a:t>
            </a:r>
            <a:r>
              <a:rPr lang="en-US" dirty="0" err="1"/>
              <a:t>sanmeur-eul</a:t>
            </a:r>
            <a:r>
              <a:rPr lang="en-US" dirty="0"/>
              <a:t>   </a:t>
            </a:r>
            <a:r>
              <a:rPr lang="en-US" dirty="0" err="1"/>
              <a:t>chuesseoyo</a:t>
            </a:r>
            <a:r>
              <a:rPr lang="en-US" dirty="0"/>
              <a:t>.</a:t>
            </a:r>
          </a:p>
          <a:p>
            <a:pPr marL="0" indent="0">
              <a:buNone/>
            </a:pPr>
            <a:r>
              <a:rPr lang="en-US" dirty="0"/>
              <a:t>       </a:t>
            </a:r>
            <a:r>
              <a:rPr lang="en-US" sz="1900" dirty="0"/>
              <a:t>Mina-SUBJ   </a:t>
            </a:r>
            <a:r>
              <a:rPr lang="en-US" sz="1900" dirty="0" err="1"/>
              <a:t>Minsu</a:t>
            </a:r>
            <a:r>
              <a:rPr lang="en-US" sz="1900" dirty="0"/>
              <a:t>-to       present-OBJ    give.PST</a:t>
            </a:r>
          </a:p>
          <a:p>
            <a:pPr marL="0" indent="0">
              <a:buNone/>
            </a:pPr>
            <a:r>
              <a:rPr lang="en-US" sz="1900" dirty="0"/>
              <a:t>    </a:t>
            </a:r>
            <a:r>
              <a:rPr lang="en-US" sz="2600" dirty="0"/>
              <a:t>‘Mina gave </a:t>
            </a:r>
            <a:r>
              <a:rPr lang="en-US" sz="2600" dirty="0" err="1"/>
              <a:t>Minsu</a:t>
            </a:r>
            <a:r>
              <a:rPr lang="en-US" sz="2600" dirty="0"/>
              <a:t> a present.’					[Korean]</a:t>
            </a:r>
          </a:p>
          <a:p>
            <a:r>
              <a:rPr lang="en-US" sz="2600" dirty="0"/>
              <a:t>This is similar to what we saw for languages with case morphology, but these particles are not considered to be morphological affixes in the same way that </a:t>
            </a:r>
            <a:r>
              <a:rPr lang="en-US" sz="2600" i="1" dirty="0"/>
              <a:t>–nak/-nek </a:t>
            </a:r>
            <a:r>
              <a:rPr lang="en-US" sz="2600" dirty="0"/>
              <a:t>are in Hungarian.</a:t>
            </a:r>
            <a:endParaRPr lang="en-US" dirty="0"/>
          </a:p>
          <a:p>
            <a:pPr marL="0" indent="0">
              <a:buNone/>
            </a:pPr>
            <a:endParaRPr lang="en-US" dirty="0"/>
          </a:p>
        </p:txBody>
      </p:sp>
    </p:spTree>
    <p:extLst>
      <p:ext uri="{BB962C8B-B14F-4D97-AF65-F5344CB8AC3E}">
        <p14:creationId xmlns:p14="http://schemas.microsoft.com/office/powerpoint/2010/main" val="175887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B163E-793A-9051-BD41-2CAEAB252FEE}"/>
              </a:ext>
            </a:extLst>
          </p:cNvPr>
          <p:cNvSpPr>
            <a:spLocks noGrp="1"/>
          </p:cNvSpPr>
          <p:nvPr>
            <p:ph type="title"/>
          </p:nvPr>
        </p:nvSpPr>
        <p:spPr/>
        <p:txBody>
          <a:bodyPr/>
          <a:lstStyle/>
          <a:p>
            <a:r>
              <a:rPr lang="en-US" dirty="0"/>
              <a:t>No Dative (cont.)</a:t>
            </a:r>
          </a:p>
        </p:txBody>
      </p:sp>
      <p:sp>
        <p:nvSpPr>
          <p:cNvPr id="3" name="Content Placeholder 2">
            <a:extLst>
              <a:ext uri="{FF2B5EF4-FFF2-40B4-BE49-F238E27FC236}">
                <a16:creationId xmlns:a16="http://schemas.microsoft.com/office/drawing/2014/main" id="{F0647E75-816E-E503-5C3E-6F50D92BD4A9}"/>
              </a:ext>
            </a:extLst>
          </p:cNvPr>
          <p:cNvSpPr>
            <a:spLocks noGrp="1"/>
          </p:cNvSpPr>
          <p:nvPr>
            <p:ph idx="1"/>
          </p:nvPr>
        </p:nvSpPr>
        <p:spPr/>
        <p:txBody>
          <a:bodyPr/>
          <a:lstStyle/>
          <a:p>
            <a:r>
              <a:rPr lang="en-US" dirty="0"/>
              <a:t>Some languages other languages are similar to Finnish in that they have morphological cases, but also lack the dative.</a:t>
            </a:r>
          </a:p>
          <a:p>
            <a:r>
              <a:rPr lang="en-US" dirty="0"/>
              <a:t>Unlike Finnish, however, they do not use another case to fill this gap.</a:t>
            </a:r>
          </a:p>
          <a:p>
            <a:r>
              <a:rPr lang="en-US" dirty="0"/>
              <a:t>Instead, they rely exclusively on the use of prepositional phrases to express the indirect object of a sentence.</a:t>
            </a:r>
          </a:p>
          <a:p>
            <a:r>
              <a:rPr lang="en-US" dirty="0"/>
              <a:t>This is a strategy in Semitic languages.</a:t>
            </a:r>
          </a:p>
        </p:txBody>
      </p:sp>
    </p:spTree>
    <p:extLst>
      <p:ext uri="{BB962C8B-B14F-4D97-AF65-F5344CB8AC3E}">
        <p14:creationId xmlns:p14="http://schemas.microsoft.com/office/powerpoint/2010/main" val="2871043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DCC79-A4C1-E624-64B7-D2C229B32664}"/>
              </a:ext>
            </a:extLst>
          </p:cNvPr>
          <p:cNvSpPr>
            <a:spLocks noGrp="1"/>
          </p:cNvSpPr>
          <p:nvPr>
            <p:ph type="title"/>
          </p:nvPr>
        </p:nvSpPr>
        <p:spPr/>
        <p:txBody>
          <a:bodyPr/>
          <a:lstStyle/>
          <a:p>
            <a:r>
              <a:rPr lang="en-US" dirty="0"/>
              <a:t>No Dative – Prepositional Phrases </a:t>
            </a:r>
          </a:p>
        </p:txBody>
      </p:sp>
      <p:sp>
        <p:nvSpPr>
          <p:cNvPr id="3" name="Content Placeholder 2">
            <a:extLst>
              <a:ext uri="{FF2B5EF4-FFF2-40B4-BE49-F238E27FC236}">
                <a16:creationId xmlns:a16="http://schemas.microsoft.com/office/drawing/2014/main" id="{F069816E-043D-192C-A2DF-A641592AD60C}"/>
              </a:ext>
            </a:extLst>
          </p:cNvPr>
          <p:cNvSpPr>
            <a:spLocks noGrp="1"/>
          </p:cNvSpPr>
          <p:nvPr>
            <p:ph idx="1"/>
          </p:nvPr>
        </p:nvSpPr>
        <p:spPr/>
        <p:txBody>
          <a:bodyPr/>
          <a:lstStyle/>
          <a:p>
            <a:r>
              <a:rPr lang="en-US" dirty="0"/>
              <a:t>Hebrew and Amharic are both Semitic languages that make use of prepositional phrases in order to mark its indirect objects:</a:t>
            </a:r>
          </a:p>
          <a:p>
            <a:r>
              <a:rPr lang="en-US" dirty="0" err="1"/>
              <a:t>Natati</a:t>
            </a:r>
            <a:r>
              <a:rPr lang="en-US" dirty="0"/>
              <a:t>      </a:t>
            </a:r>
            <a:r>
              <a:rPr lang="en-US" dirty="0" err="1"/>
              <a:t>sefer</a:t>
            </a:r>
            <a:r>
              <a:rPr lang="en-US" dirty="0"/>
              <a:t> </a:t>
            </a:r>
            <a:r>
              <a:rPr lang="en-US" b="1" dirty="0"/>
              <a:t>l-</a:t>
            </a:r>
            <a:r>
              <a:rPr lang="en-US" b="1" dirty="0" err="1"/>
              <a:t>Miryam</a:t>
            </a:r>
            <a:r>
              <a:rPr lang="en-US" b="1" dirty="0"/>
              <a:t>.</a:t>
            </a:r>
          </a:p>
          <a:p>
            <a:pPr marL="0" indent="0">
              <a:buNone/>
            </a:pPr>
            <a:r>
              <a:rPr lang="en-US" b="1" dirty="0"/>
              <a:t>    </a:t>
            </a:r>
            <a:r>
              <a:rPr lang="en-US" sz="2000" dirty="0"/>
              <a:t>give.PST.1SG  book    to-Mary</a:t>
            </a:r>
          </a:p>
          <a:p>
            <a:pPr marL="0" indent="0">
              <a:buNone/>
            </a:pPr>
            <a:r>
              <a:rPr lang="en-US" sz="2000" dirty="0"/>
              <a:t>    </a:t>
            </a:r>
            <a:r>
              <a:rPr lang="en-US" dirty="0"/>
              <a:t>‘I gave a book to Mary/I gave Mary a book.’		[Hebrew]</a:t>
            </a:r>
          </a:p>
          <a:p>
            <a:r>
              <a:rPr lang="en-US" b="1" dirty="0"/>
              <a:t>L</a:t>
            </a:r>
            <a:r>
              <a:rPr lang="de-DE" b="1" dirty="0"/>
              <a:t>ä-Kähbädä </a:t>
            </a:r>
            <a:r>
              <a:rPr lang="de-DE" dirty="0"/>
              <a:t>sät‘t‘ähut.</a:t>
            </a:r>
            <a:endParaRPr lang="en-US" dirty="0"/>
          </a:p>
          <a:p>
            <a:pPr marL="0" indent="0">
              <a:buNone/>
            </a:pPr>
            <a:r>
              <a:rPr lang="en-US" dirty="0"/>
              <a:t>   </a:t>
            </a:r>
            <a:r>
              <a:rPr lang="en-US" sz="2000" dirty="0"/>
              <a:t>to-Kebede             give.PST.1SG.M</a:t>
            </a:r>
          </a:p>
          <a:p>
            <a:pPr marL="0" indent="0">
              <a:buNone/>
            </a:pPr>
            <a:r>
              <a:rPr lang="en-US" sz="2000" dirty="0"/>
              <a:t>    </a:t>
            </a:r>
            <a:r>
              <a:rPr lang="en-US" dirty="0"/>
              <a:t>‘I gave it to Kebede.’					[Amharic (Ethiopia)]</a:t>
            </a:r>
          </a:p>
        </p:txBody>
      </p:sp>
    </p:spTree>
    <p:extLst>
      <p:ext uri="{BB962C8B-B14F-4D97-AF65-F5344CB8AC3E}">
        <p14:creationId xmlns:p14="http://schemas.microsoft.com/office/powerpoint/2010/main" val="1006530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4A3FF-93F9-E46B-7B18-632AF8565107}"/>
              </a:ext>
            </a:extLst>
          </p:cNvPr>
          <p:cNvSpPr>
            <a:spLocks noGrp="1"/>
          </p:cNvSpPr>
          <p:nvPr>
            <p:ph type="title"/>
          </p:nvPr>
        </p:nvSpPr>
        <p:spPr/>
        <p:txBody>
          <a:bodyPr/>
          <a:lstStyle/>
          <a:p>
            <a:r>
              <a:rPr lang="en-US" dirty="0"/>
              <a:t>Dative Agreement</a:t>
            </a:r>
          </a:p>
        </p:txBody>
      </p:sp>
      <p:sp>
        <p:nvSpPr>
          <p:cNvPr id="3" name="Content Placeholder 2">
            <a:extLst>
              <a:ext uri="{FF2B5EF4-FFF2-40B4-BE49-F238E27FC236}">
                <a16:creationId xmlns:a16="http://schemas.microsoft.com/office/drawing/2014/main" id="{9D4A1F3B-9D70-97DA-B2CA-1243CAC2573F}"/>
              </a:ext>
            </a:extLst>
          </p:cNvPr>
          <p:cNvSpPr>
            <a:spLocks noGrp="1"/>
          </p:cNvSpPr>
          <p:nvPr>
            <p:ph idx="1"/>
          </p:nvPr>
        </p:nvSpPr>
        <p:spPr/>
        <p:txBody>
          <a:bodyPr/>
          <a:lstStyle/>
          <a:p>
            <a:r>
              <a:rPr lang="en-US" dirty="0"/>
              <a:t>In some languages, the expression of an indirect object is more complex in that, in addition to a morphological suffix, there is also indirect object agreement on the verb.</a:t>
            </a:r>
          </a:p>
          <a:p>
            <a:r>
              <a:rPr lang="en-US" dirty="0"/>
              <a:t>This means that the form of the main verb in the sentence must change its form in order to agree with the indirect object.</a:t>
            </a:r>
          </a:p>
          <a:p>
            <a:r>
              <a:rPr lang="en-US" dirty="0"/>
              <a:t>This is similar to how Hungarian changes its verb forms to agree with the direct object of the sentence (i.e., the subject vs. object conjugations: e.g., </a:t>
            </a:r>
            <a:r>
              <a:rPr lang="en-US" dirty="0" err="1"/>
              <a:t>olvas</a:t>
            </a:r>
            <a:r>
              <a:rPr lang="en-US" dirty="0"/>
              <a:t> vs. </a:t>
            </a:r>
            <a:r>
              <a:rPr lang="en-US" dirty="0" err="1"/>
              <a:t>olvassa</a:t>
            </a:r>
            <a:r>
              <a:rPr lang="en-US" dirty="0"/>
              <a:t>)</a:t>
            </a:r>
          </a:p>
        </p:txBody>
      </p:sp>
    </p:spTree>
    <p:extLst>
      <p:ext uri="{BB962C8B-B14F-4D97-AF65-F5344CB8AC3E}">
        <p14:creationId xmlns:p14="http://schemas.microsoft.com/office/powerpoint/2010/main" val="288581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DA8F0-873C-1A11-0635-FB805EE1C00A}"/>
              </a:ext>
            </a:extLst>
          </p:cNvPr>
          <p:cNvSpPr>
            <a:spLocks noGrp="1"/>
          </p:cNvSpPr>
          <p:nvPr>
            <p:ph type="title"/>
          </p:nvPr>
        </p:nvSpPr>
        <p:spPr/>
        <p:txBody>
          <a:bodyPr/>
          <a:lstStyle/>
          <a:p>
            <a:r>
              <a:rPr lang="en-US" dirty="0"/>
              <a:t>Dative Agreement - Basque</a:t>
            </a:r>
          </a:p>
        </p:txBody>
      </p:sp>
      <p:sp>
        <p:nvSpPr>
          <p:cNvPr id="3" name="Content Placeholder 2">
            <a:extLst>
              <a:ext uri="{FF2B5EF4-FFF2-40B4-BE49-F238E27FC236}">
                <a16:creationId xmlns:a16="http://schemas.microsoft.com/office/drawing/2014/main" id="{D1F2A9C9-FE78-2822-BB91-967694ADCF65}"/>
              </a:ext>
            </a:extLst>
          </p:cNvPr>
          <p:cNvSpPr>
            <a:spLocks noGrp="1"/>
          </p:cNvSpPr>
          <p:nvPr>
            <p:ph idx="1"/>
          </p:nvPr>
        </p:nvSpPr>
        <p:spPr/>
        <p:txBody>
          <a:bodyPr/>
          <a:lstStyle/>
          <a:p>
            <a:r>
              <a:rPr lang="en-US" dirty="0"/>
              <a:t>In addition to the interesting expression of subject and object within the ergative – absolutive paradigm that we saw last week, Basque also exhibits indirect object agreement on the main verb.</a:t>
            </a:r>
          </a:p>
          <a:p>
            <a:r>
              <a:rPr lang="en-US" dirty="0"/>
              <a:t>It also shows agreement with the number of the direct object.</a:t>
            </a:r>
          </a:p>
          <a:p>
            <a:r>
              <a:rPr lang="en-US" dirty="0"/>
              <a:t>Basque verbal morphology is quite complex.</a:t>
            </a:r>
          </a:p>
          <a:p>
            <a:r>
              <a:rPr lang="en-US" dirty="0"/>
              <a:t>Basque, however, also has a dative case.</a:t>
            </a:r>
          </a:p>
          <a:p>
            <a:r>
              <a:rPr lang="en-US" dirty="0"/>
              <a:t>Basically, whenever the dative case appears in a sentence, the verb is required to show indirect object agreement.</a:t>
            </a:r>
          </a:p>
        </p:txBody>
      </p:sp>
    </p:spTree>
    <p:extLst>
      <p:ext uri="{BB962C8B-B14F-4D97-AF65-F5344CB8AC3E}">
        <p14:creationId xmlns:p14="http://schemas.microsoft.com/office/powerpoint/2010/main" val="2574945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5B6F4-3058-DB9A-7C84-04826CE7EF50}"/>
              </a:ext>
            </a:extLst>
          </p:cNvPr>
          <p:cNvSpPr>
            <a:spLocks noGrp="1"/>
          </p:cNvSpPr>
          <p:nvPr>
            <p:ph type="title"/>
          </p:nvPr>
        </p:nvSpPr>
        <p:spPr/>
        <p:txBody>
          <a:bodyPr/>
          <a:lstStyle/>
          <a:p>
            <a:r>
              <a:rPr lang="en-US" dirty="0"/>
              <a:t>The Basque Dative-Verbal Agreement</a:t>
            </a:r>
          </a:p>
        </p:txBody>
      </p:sp>
      <p:sp>
        <p:nvSpPr>
          <p:cNvPr id="3" name="Content Placeholder 2">
            <a:extLst>
              <a:ext uri="{FF2B5EF4-FFF2-40B4-BE49-F238E27FC236}">
                <a16:creationId xmlns:a16="http://schemas.microsoft.com/office/drawing/2014/main" id="{14CB1124-8F9F-4920-413A-214E0FCF685A}"/>
              </a:ext>
            </a:extLst>
          </p:cNvPr>
          <p:cNvSpPr>
            <a:spLocks noGrp="1"/>
          </p:cNvSpPr>
          <p:nvPr>
            <p:ph idx="1"/>
          </p:nvPr>
        </p:nvSpPr>
        <p:spPr/>
        <p:txBody>
          <a:bodyPr>
            <a:normAutofit fontScale="85000" lnSpcReduction="20000"/>
          </a:bodyPr>
          <a:lstStyle/>
          <a:p>
            <a:r>
              <a:rPr lang="en-US" dirty="0"/>
              <a:t>The Basque dative case is given by the suffix </a:t>
            </a:r>
            <a:r>
              <a:rPr lang="en-US" i="1" dirty="0"/>
              <a:t>–</a:t>
            </a:r>
            <a:r>
              <a:rPr lang="en-US" i="1" dirty="0" err="1"/>
              <a:t>ri</a:t>
            </a:r>
            <a:r>
              <a:rPr lang="en-US" i="1" dirty="0"/>
              <a:t>, </a:t>
            </a:r>
            <a:r>
              <a:rPr lang="en-US" dirty="0"/>
              <a:t>and appears with many of the same verbs it would in other languages. This requires the appearance of the dative case agreement markers on the verb, namely </a:t>
            </a:r>
            <a:r>
              <a:rPr lang="en-US" i="1" dirty="0"/>
              <a:t>–o </a:t>
            </a:r>
            <a:r>
              <a:rPr lang="en-US" dirty="0"/>
              <a:t>(singular) and </a:t>
            </a:r>
            <a:r>
              <a:rPr lang="en-US" i="1" dirty="0"/>
              <a:t>–(</a:t>
            </a:r>
            <a:r>
              <a:rPr lang="en-US" i="1" dirty="0" err="1"/>
              <a:t>ot</a:t>
            </a:r>
            <a:r>
              <a:rPr lang="en-US" i="1" dirty="0"/>
              <a:t>)e </a:t>
            </a:r>
            <a:r>
              <a:rPr lang="en-US" dirty="0"/>
              <a:t>(plural).</a:t>
            </a:r>
          </a:p>
          <a:p>
            <a:r>
              <a:rPr lang="en-US" dirty="0" err="1"/>
              <a:t>Liburu</a:t>
            </a:r>
            <a:r>
              <a:rPr lang="en-US" dirty="0"/>
              <a:t> bat   </a:t>
            </a:r>
            <a:r>
              <a:rPr lang="en-US" dirty="0" err="1"/>
              <a:t>emakumeari</a:t>
            </a:r>
            <a:r>
              <a:rPr lang="en-US" dirty="0"/>
              <a:t>    </a:t>
            </a:r>
            <a:r>
              <a:rPr lang="en-US" dirty="0" err="1"/>
              <a:t>ematen</a:t>
            </a:r>
            <a:r>
              <a:rPr lang="en-US" dirty="0"/>
              <a:t>              </a:t>
            </a:r>
            <a:r>
              <a:rPr lang="en-US" b="1" dirty="0" err="1"/>
              <a:t>dio</a:t>
            </a:r>
            <a:r>
              <a:rPr lang="en-US" dirty="0"/>
              <a:t>.</a:t>
            </a:r>
          </a:p>
          <a:p>
            <a:pPr marL="0" indent="0">
              <a:buNone/>
            </a:pPr>
            <a:r>
              <a:rPr lang="en-US" dirty="0"/>
              <a:t>      book  one  </a:t>
            </a:r>
            <a:r>
              <a:rPr lang="en-US" dirty="0" err="1"/>
              <a:t>woman.the</a:t>
            </a:r>
            <a:r>
              <a:rPr lang="en-US" dirty="0"/>
              <a:t>        </a:t>
            </a:r>
            <a:r>
              <a:rPr lang="en-US" dirty="0" err="1"/>
              <a:t>give.PRS.PTCP</a:t>
            </a:r>
            <a:r>
              <a:rPr lang="en-US" dirty="0"/>
              <a:t>    AUX.3SGOBJ.3SGDAT.3SG</a:t>
            </a:r>
            <a:endParaRPr lang="en-US" sz="2000" dirty="0"/>
          </a:p>
          <a:p>
            <a:pPr marL="0" indent="0">
              <a:buNone/>
            </a:pPr>
            <a:r>
              <a:rPr lang="en-US" sz="2000" dirty="0"/>
              <a:t>   </a:t>
            </a:r>
            <a:r>
              <a:rPr lang="en-US" dirty="0"/>
              <a:t>‘He is giving the woman a book.’</a:t>
            </a:r>
          </a:p>
          <a:p>
            <a:r>
              <a:rPr lang="en-US" dirty="0" err="1"/>
              <a:t>Liburuak</a:t>
            </a:r>
            <a:r>
              <a:rPr lang="en-US" dirty="0"/>
              <a:t> </a:t>
            </a:r>
            <a:r>
              <a:rPr lang="en-US" dirty="0" err="1"/>
              <a:t>emakumeei</a:t>
            </a:r>
            <a:r>
              <a:rPr lang="en-US" dirty="0"/>
              <a:t>   </a:t>
            </a:r>
            <a:r>
              <a:rPr lang="en-US" dirty="0" err="1"/>
              <a:t>ematen</a:t>
            </a:r>
            <a:r>
              <a:rPr lang="en-US" dirty="0"/>
              <a:t>          </a:t>
            </a:r>
            <a:r>
              <a:rPr lang="en-US" b="1" dirty="0" err="1"/>
              <a:t>dizkie</a:t>
            </a:r>
            <a:r>
              <a:rPr lang="en-US" dirty="0"/>
              <a:t>.</a:t>
            </a:r>
          </a:p>
          <a:p>
            <a:pPr marL="0" indent="0">
              <a:buNone/>
            </a:pPr>
            <a:r>
              <a:rPr lang="en-US" dirty="0"/>
              <a:t>      </a:t>
            </a:r>
            <a:r>
              <a:rPr lang="en-US" sz="1500" dirty="0"/>
              <a:t>book.PL    woman.PL.DAT  </a:t>
            </a:r>
            <a:r>
              <a:rPr lang="en-US" sz="1500" dirty="0" err="1"/>
              <a:t>give.PRS.PTCP</a:t>
            </a:r>
            <a:r>
              <a:rPr lang="en-US" sz="1500" dirty="0"/>
              <a:t>    AUX.3PLOBJ.3PLDAT.3SG</a:t>
            </a:r>
          </a:p>
          <a:p>
            <a:pPr marL="0" indent="0">
              <a:buNone/>
            </a:pPr>
            <a:r>
              <a:rPr lang="en-US" sz="2000" dirty="0"/>
              <a:t>   </a:t>
            </a:r>
            <a:r>
              <a:rPr lang="en-US" dirty="0"/>
              <a:t>‘He is giving books to the women.’</a:t>
            </a:r>
          </a:p>
          <a:p>
            <a:r>
              <a:rPr lang="en-US" dirty="0"/>
              <a:t>Compare without the dative:</a:t>
            </a:r>
          </a:p>
          <a:p>
            <a:r>
              <a:rPr lang="en-US" dirty="0" err="1"/>
              <a:t>Liburuak</a:t>
            </a:r>
            <a:r>
              <a:rPr lang="en-US" dirty="0"/>
              <a:t> </a:t>
            </a:r>
            <a:r>
              <a:rPr lang="en-US" dirty="0" err="1"/>
              <a:t>ematen</a:t>
            </a:r>
            <a:r>
              <a:rPr lang="en-US" dirty="0"/>
              <a:t>              </a:t>
            </a:r>
            <a:r>
              <a:rPr lang="en-US" dirty="0" err="1"/>
              <a:t>ditu</a:t>
            </a:r>
            <a:r>
              <a:rPr lang="en-US" dirty="0"/>
              <a:t>.</a:t>
            </a:r>
          </a:p>
          <a:p>
            <a:pPr marL="0" indent="0">
              <a:buNone/>
            </a:pPr>
            <a:r>
              <a:rPr lang="en-US" dirty="0"/>
              <a:t>      </a:t>
            </a:r>
            <a:r>
              <a:rPr lang="en-US" sz="1600" dirty="0"/>
              <a:t>book.PL    </a:t>
            </a:r>
            <a:r>
              <a:rPr lang="en-US" sz="1600" dirty="0" err="1"/>
              <a:t>give.PRS.PTCP</a:t>
            </a:r>
            <a:r>
              <a:rPr lang="en-US" sz="1600" dirty="0"/>
              <a:t>     AUX.3PLOBJ.3SG</a:t>
            </a:r>
            <a:endParaRPr lang="en-US" sz="2600" dirty="0"/>
          </a:p>
          <a:p>
            <a:pPr marL="0" indent="0">
              <a:buNone/>
            </a:pPr>
            <a:r>
              <a:rPr lang="en-US" sz="2600" dirty="0"/>
              <a:t>   </a:t>
            </a:r>
            <a:r>
              <a:rPr lang="en-US" dirty="0"/>
              <a:t>‘He gives books.’</a:t>
            </a:r>
          </a:p>
          <a:p>
            <a:pPr marL="0" indent="0">
              <a:buNone/>
            </a:pPr>
            <a:endParaRPr lang="en-US" dirty="0"/>
          </a:p>
        </p:txBody>
      </p:sp>
    </p:spTree>
    <p:extLst>
      <p:ext uri="{BB962C8B-B14F-4D97-AF65-F5344CB8AC3E}">
        <p14:creationId xmlns:p14="http://schemas.microsoft.com/office/powerpoint/2010/main" val="1135051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1FC12-9AFD-F623-37DC-CEC1E7A13D3D}"/>
              </a:ext>
            </a:extLst>
          </p:cNvPr>
          <p:cNvSpPr>
            <a:spLocks noGrp="1"/>
          </p:cNvSpPr>
          <p:nvPr>
            <p:ph type="title"/>
          </p:nvPr>
        </p:nvSpPr>
        <p:spPr/>
        <p:txBody>
          <a:bodyPr/>
          <a:lstStyle/>
          <a:p>
            <a:r>
              <a:rPr lang="en-US" dirty="0"/>
              <a:t>Short Summary</a:t>
            </a:r>
          </a:p>
        </p:txBody>
      </p:sp>
      <p:sp>
        <p:nvSpPr>
          <p:cNvPr id="3" name="Content Placeholder 2">
            <a:extLst>
              <a:ext uri="{FF2B5EF4-FFF2-40B4-BE49-F238E27FC236}">
                <a16:creationId xmlns:a16="http://schemas.microsoft.com/office/drawing/2014/main" id="{96067203-1A73-0386-1586-4FC550B8DA99}"/>
              </a:ext>
            </a:extLst>
          </p:cNvPr>
          <p:cNvSpPr>
            <a:spLocks noGrp="1"/>
          </p:cNvSpPr>
          <p:nvPr>
            <p:ph idx="1"/>
          </p:nvPr>
        </p:nvSpPr>
        <p:spPr/>
        <p:txBody>
          <a:bodyPr>
            <a:normAutofit fontScale="92500" lnSpcReduction="10000"/>
          </a:bodyPr>
          <a:lstStyle/>
          <a:p>
            <a:r>
              <a:rPr lang="en-US" dirty="0"/>
              <a:t>We have a number of different strategies that allow us to express the indirect object cross-linguistically.</a:t>
            </a:r>
          </a:p>
          <a:p>
            <a:r>
              <a:rPr lang="en-US" dirty="0"/>
              <a:t>We have the English strategy in which either a rigid word order of INDIRECT OBJECT-DIRECT OBJECT must be observed whenever two nouns are the objects of a verb, or a prepositional phrase is used as an alternative.</a:t>
            </a:r>
          </a:p>
          <a:p>
            <a:r>
              <a:rPr lang="en-US" dirty="0"/>
              <a:t>We have the use of the dative case whenever it is available in order to morphologically mark the indirect object (Hungarian, German).</a:t>
            </a:r>
          </a:p>
          <a:p>
            <a:r>
              <a:rPr lang="en-US" dirty="0"/>
              <a:t>We have the use of particles which identify an NP as the indirect object (Japanese, Korean).</a:t>
            </a:r>
          </a:p>
          <a:p>
            <a:r>
              <a:rPr lang="en-US" dirty="0"/>
              <a:t>We have the singular use of prepositional phrases to mark the indirect object of a verb (Hebrew, Amharic).</a:t>
            </a:r>
          </a:p>
          <a:p>
            <a:r>
              <a:rPr lang="en-US" dirty="0"/>
              <a:t>Finally we have the use of the dative case, along with morphological agreement on the verb indicating the use of the dative.</a:t>
            </a:r>
          </a:p>
        </p:txBody>
      </p:sp>
    </p:spTree>
    <p:extLst>
      <p:ext uri="{BB962C8B-B14F-4D97-AF65-F5344CB8AC3E}">
        <p14:creationId xmlns:p14="http://schemas.microsoft.com/office/powerpoint/2010/main" val="164398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0363-8D14-D49F-E4FE-A6D33CF0F850}"/>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ED693F8F-F57B-D2FE-21A1-AE2DB21AF1E8}"/>
              </a:ext>
            </a:extLst>
          </p:cNvPr>
          <p:cNvSpPr>
            <a:spLocks noGrp="1"/>
          </p:cNvSpPr>
          <p:nvPr>
            <p:ph idx="1"/>
          </p:nvPr>
        </p:nvSpPr>
        <p:spPr/>
        <p:txBody>
          <a:bodyPr>
            <a:normAutofit fontScale="77500" lnSpcReduction="20000"/>
          </a:bodyPr>
          <a:lstStyle/>
          <a:p>
            <a:r>
              <a:rPr lang="en-US" dirty="0"/>
              <a:t>Identify the subject, direct object and indirect object in the following sentences.</a:t>
            </a:r>
          </a:p>
          <a:p>
            <a:r>
              <a:rPr lang="en-US" dirty="0"/>
              <a:t>Phyllis gifted an oven glove to Michael for Christmas.</a:t>
            </a:r>
          </a:p>
          <a:p>
            <a:r>
              <a:rPr lang="en-US" dirty="0"/>
              <a:t>MaryJane sent Fred an email over the weekend.</a:t>
            </a:r>
          </a:p>
          <a:p>
            <a:r>
              <a:rPr lang="en-US" dirty="0"/>
              <a:t>Jean     </a:t>
            </a:r>
            <a:r>
              <a:rPr lang="en-US" dirty="0" err="1"/>
              <a:t>lui</a:t>
            </a:r>
            <a:r>
              <a:rPr lang="en-US" dirty="0"/>
              <a:t>      a      </a:t>
            </a:r>
            <a:r>
              <a:rPr lang="fr-CA" dirty="0"/>
              <a:t>acheté     un livre      pour Noël.</a:t>
            </a:r>
          </a:p>
          <a:p>
            <a:pPr marL="0" indent="0">
              <a:buNone/>
            </a:pPr>
            <a:r>
              <a:rPr lang="fr-CA" dirty="0"/>
              <a:t>       </a:t>
            </a:r>
            <a:r>
              <a:rPr lang="fr-CA" sz="2000" dirty="0"/>
              <a:t>John    </a:t>
            </a:r>
            <a:r>
              <a:rPr lang="fr-CA" sz="2000" dirty="0" err="1"/>
              <a:t>her</a:t>
            </a:r>
            <a:r>
              <a:rPr lang="fr-CA" sz="2000" dirty="0"/>
              <a:t>   has  </a:t>
            </a:r>
            <a:r>
              <a:rPr lang="fr-CA" sz="2000" dirty="0" err="1"/>
              <a:t>bought</a:t>
            </a:r>
            <a:r>
              <a:rPr lang="fr-CA" sz="2000" dirty="0"/>
              <a:t>   a   book   for  Christmas</a:t>
            </a:r>
            <a:endParaRPr lang="fr-CA" dirty="0"/>
          </a:p>
          <a:p>
            <a:pPr marL="0" indent="0">
              <a:buNone/>
            </a:pPr>
            <a:r>
              <a:rPr lang="fr-CA" dirty="0"/>
              <a:t>      </a:t>
            </a:r>
            <a:r>
              <a:rPr lang="en-US" dirty="0"/>
              <a:t>‘John bought her a book for Christmas.’				[French]</a:t>
            </a:r>
          </a:p>
          <a:p>
            <a:r>
              <a:rPr lang="en-US" dirty="0"/>
              <a:t>Ich </a:t>
            </a:r>
            <a:r>
              <a:rPr lang="en-US" dirty="0" err="1"/>
              <a:t>habe</a:t>
            </a:r>
            <a:r>
              <a:rPr lang="en-US" dirty="0"/>
              <a:t> </a:t>
            </a:r>
            <a:r>
              <a:rPr lang="en-US" dirty="0" err="1"/>
              <a:t>einen</a:t>
            </a:r>
            <a:r>
              <a:rPr lang="en-US" dirty="0"/>
              <a:t>   Brief    an   </a:t>
            </a:r>
            <a:r>
              <a:rPr lang="en-US" dirty="0" err="1"/>
              <a:t>meine</a:t>
            </a:r>
            <a:r>
              <a:rPr lang="en-US" dirty="0"/>
              <a:t>      Mutter </a:t>
            </a:r>
            <a:r>
              <a:rPr lang="en-US" dirty="0" err="1"/>
              <a:t>geschrieben</a:t>
            </a:r>
            <a:r>
              <a:rPr lang="en-US" dirty="0"/>
              <a:t>.</a:t>
            </a:r>
          </a:p>
          <a:p>
            <a:pPr marL="0" indent="0">
              <a:buNone/>
            </a:pPr>
            <a:r>
              <a:rPr lang="en-US" dirty="0"/>
              <a:t>        I   have   </a:t>
            </a:r>
            <a:r>
              <a:rPr lang="en-US" dirty="0" err="1"/>
              <a:t>a.ACC</a:t>
            </a:r>
            <a:r>
              <a:rPr lang="en-US" dirty="0"/>
              <a:t>  letter   to    </a:t>
            </a:r>
            <a:r>
              <a:rPr lang="en-US" dirty="0" err="1"/>
              <a:t>my.ACC</a:t>
            </a:r>
            <a:r>
              <a:rPr lang="en-US" dirty="0"/>
              <a:t>  mother written</a:t>
            </a:r>
          </a:p>
          <a:p>
            <a:pPr marL="0" indent="0">
              <a:buNone/>
            </a:pPr>
            <a:r>
              <a:rPr lang="en-US" dirty="0"/>
              <a:t>       </a:t>
            </a:r>
            <a:r>
              <a:rPr lang="en-US" sz="1900" dirty="0"/>
              <a:t>‘I wrote my mother a letter.’				        [German]</a:t>
            </a:r>
            <a:endParaRPr lang="en-US" sz="2600" dirty="0"/>
          </a:p>
          <a:p>
            <a:r>
              <a:rPr lang="en-US" dirty="0"/>
              <a:t>Yumi-ga   Mira-</a:t>
            </a:r>
            <a:r>
              <a:rPr lang="en-US" dirty="0" err="1"/>
              <a:t>hantte</a:t>
            </a:r>
            <a:r>
              <a:rPr lang="en-US" dirty="0"/>
              <a:t> </a:t>
            </a:r>
            <a:r>
              <a:rPr lang="en-US" dirty="0" err="1"/>
              <a:t>norae-reul</a:t>
            </a:r>
            <a:r>
              <a:rPr lang="en-US" dirty="0"/>
              <a:t> </a:t>
            </a:r>
            <a:r>
              <a:rPr lang="en-US" dirty="0" err="1"/>
              <a:t>kareuchyeosseoyo</a:t>
            </a:r>
            <a:r>
              <a:rPr lang="en-US" dirty="0"/>
              <a:t>.</a:t>
            </a:r>
          </a:p>
          <a:p>
            <a:pPr marL="0" indent="0">
              <a:buNone/>
            </a:pPr>
            <a:r>
              <a:rPr lang="en-US" sz="2600" dirty="0"/>
              <a:t>    </a:t>
            </a:r>
            <a:r>
              <a:rPr lang="en-US" dirty="0"/>
              <a:t>Yumi-SUB  Mira-to            song-OBJ   teach</a:t>
            </a:r>
            <a:endParaRPr lang="en-US" sz="2300" dirty="0"/>
          </a:p>
          <a:p>
            <a:pPr marL="0" indent="0">
              <a:buNone/>
            </a:pPr>
            <a:r>
              <a:rPr lang="en-US" sz="2600" dirty="0"/>
              <a:t>    </a:t>
            </a:r>
            <a:r>
              <a:rPr lang="en-US" dirty="0"/>
              <a:t>‘Yumi taught Mira a song.’</a:t>
            </a:r>
            <a:r>
              <a:rPr lang="en-US" sz="2300" dirty="0"/>
              <a:t>				              </a:t>
            </a:r>
            <a:r>
              <a:rPr lang="en-US" dirty="0"/>
              <a:t>[Korean]</a:t>
            </a:r>
          </a:p>
          <a:p>
            <a:pPr marL="0" indent="0">
              <a:buNone/>
            </a:pPr>
            <a:endParaRPr lang="en-US" sz="2000" dirty="0"/>
          </a:p>
          <a:p>
            <a:pPr marL="0" indent="0">
              <a:buNone/>
            </a:pPr>
            <a:endParaRPr lang="en-US" sz="2400" dirty="0"/>
          </a:p>
          <a:p>
            <a:endParaRPr lang="en-US" dirty="0"/>
          </a:p>
        </p:txBody>
      </p:sp>
    </p:spTree>
    <p:extLst>
      <p:ext uri="{BB962C8B-B14F-4D97-AF65-F5344CB8AC3E}">
        <p14:creationId xmlns:p14="http://schemas.microsoft.com/office/powerpoint/2010/main" val="2411693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AA76E-13A2-F17A-133E-C37CE695D98E}"/>
              </a:ext>
            </a:extLst>
          </p:cNvPr>
          <p:cNvSpPr>
            <a:spLocks noGrp="1"/>
          </p:cNvSpPr>
          <p:nvPr>
            <p:ph type="title"/>
          </p:nvPr>
        </p:nvSpPr>
        <p:spPr/>
        <p:txBody>
          <a:bodyPr/>
          <a:lstStyle/>
          <a:p>
            <a:r>
              <a:rPr lang="en-US" dirty="0"/>
              <a:t>Quick Review	</a:t>
            </a:r>
          </a:p>
        </p:txBody>
      </p:sp>
      <p:sp>
        <p:nvSpPr>
          <p:cNvPr id="3" name="Content Placeholder 2">
            <a:extLst>
              <a:ext uri="{FF2B5EF4-FFF2-40B4-BE49-F238E27FC236}">
                <a16:creationId xmlns:a16="http://schemas.microsoft.com/office/drawing/2014/main" id="{3F15ACC9-4A7A-E161-81CE-E694CB6F9BB4}"/>
              </a:ext>
            </a:extLst>
          </p:cNvPr>
          <p:cNvSpPr>
            <a:spLocks noGrp="1"/>
          </p:cNvSpPr>
          <p:nvPr>
            <p:ph idx="1"/>
          </p:nvPr>
        </p:nvSpPr>
        <p:spPr/>
        <p:txBody>
          <a:bodyPr/>
          <a:lstStyle/>
          <a:p>
            <a:r>
              <a:rPr lang="en-US" dirty="0"/>
              <a:t>Last time we looked at two important parts of the sentence: the </a:t>
            </a:r>
            <a:r>
              <a:rPr lang="en-US" b="1" dirty="0"/>
              <a:t>subject </a:t>
            </a:r>
            <a:r>
              <a:rPr lang="en-US" dirty="0"/>
              <a:t>and the </a:t>
            </a:r>
            <a:r>
              <a:rPr lang="en-US" b="1" dirty="0"/>
              <a:t>object</a:t>
            </a:r>
            <a:r>
              <a:rPr lang="en-US" dirty="0"/>
              <a:t>.</a:t>
            </a:r>
          </a:p>
          <a:p>
            <a:r>
              <a:rPr lang="en-US" dirty="0"/>
              <a:t>The subject is the doer of an action, that is, the one who does whatever the verb in the sentence is.</a:t>
            </a:r>
          </a:p>
          <a:p>
            <a:r>
              <a:rPr lang="en-US" dirty="0"/>
              <a:t>The object is the person or thing that receives the action of the verb, or rather, the person or thing that is acted upon (the one who is </a:t>
            </a:r>
            <a:r>
              <a:rPr lang="en-US" dirty="0" err="1"/>
              <a:t>VERBed</a:t>
            </a:r>
            <a:r>
              <a:rPr lang="en-US" dirty="0"/>
              <a:t>)</a:t>
            </a:r>
          </a:p>
          <a:p>
            <a:pPr marL="0" indent="0">
              <a:buNone/>
            </a:pPr>
            <a:endParaRPr lang="en-US" dirty="0"/>
          </a:p>
        </p:txBody>
      </p:sp>
    </p:spTree>
    <p:extLst>
      <p:ext uri="{BB962C8B-B14F-4D97-AF65-F5344CB8AC3E}">
        <p14:creationId xmlns:p14="http://schemas.microsoft.com/office/powerpoint/2010/main" val="2030522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C7BC2-EA5F-7215-860F-869FEA08D7CA}"/>
              </a:ext>
            </a:extLst>
          </p:cNvPr>
          <p:cNvSpPr>
            <a:spLocks noGrp="1"/>
          </p:cNvSpPr>
          <p:nvPr>
            <p:ph type="title"/>
          </p:nvPr>
        </p:nvSpPr>
        <p:spPr/>
        <p:txBody>
          <a:bodyPr/>
          <a:lstStyle/>
          <a:p>
            <a:r>
              <a:rPr lang="en-US" dirty="0"/>
              <a:t>Grammatical Categories – The Indirect Object</a:t>
            </a:r>
          </a:p>
        </p:txBody>
      </p:sp>
      <p:sp>
        <p:nvSpPr>
          <p:cNvPr id="3" name="Content Placeholder 2">
            <a:extLst>
              <a:ext uri="{FF2B5EF4-FFF2-40B4-BE49-F238E27FC236}">
                <a16:creationId xmlns:a16="http://schemas.microsoft.com/office/drawing/2014/main" id="{C224A881-F5F3-2060-7CFD-C3BA9B6CE129}"/>
              </a:ext>
            </a:extLst>
          </p:cNvPr>
          <p:cNvSpPr>
            <a:spLocks noGrp="1"/>
          </p:cNvSpPr>
          <p:nvPr>
            <p:ph idx="1"/>
          </p:nvPr>
        </p:nvSpPr>
        <p:spPr/>
        <p:txBody>
          <a:bodyPr/>
          <a:lstStyle/>
          <a:p>
            <a:r>
              <a:rPr lang="en-US" dirty="0"/>
              <a:t>In addition to the subject and the (direct) object, we also have what is called the </a:t>
            </a:r>
            <a:r>
              <a:rPr lang="en-US" b="1" dirty="0"/>
              <a:t>indirect object</a:t>
            </a:r>
            <a:r>
              <a:rPr lang="en-US" dirty="0"/>
              <a:t>.</a:t>
            </a:r>
          </a:p>
          <a:p>
            <a:r>
              <a:rPr lang="en-US" dirty="0"/>
              <a:t>The indirect object is kind of like the direct object in that it in some way is affected by the action expressed by the verb.</a:t>
            </a:r>
          </a:p>
          <a:p>
            <a:r>
              <a:rPr lang="en-US" dirty="0"/>
              <a:t>Typically, the indirect object is a person or thing that receives the direct object of the verb, though not always.</a:t>
            </a:r>
          </a:p>
          <a:p>
            <a:r>
              <a:rPr lang="en-US" dirty="0"/>
              <a:t>As you may guess, different languages have different strategies for expressing the indirect object.</a:t>
            </a:r>
          </a:p>
          <a:p>
            <a:r>
              <a:rPr lang="en-US" dirty="0"/>
              <a:t>Let’s start with a look at how English expresses the indirect object.</a:t>
            </a:r>
          </a:p>
        </p:txBody>
      </p:sp>
    </p:spTree>
    <p:extLst>
      <p:ext uri="{BB962C8B-B14F-4D97-AF65-F5344CB8AC3E}">
        <p14:creationId xmlns:p14="http://schemas.microsoft.com/office/powerpoint/2010/main" val="2198835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5CD9D-ED28-4865-A8CF-EE554E00533B}"/>
              </a:ext>
            </a:extLst>
          </p:cNvPr>
          <p:cNvSpPr>
            <a:spLocks noGrp="1"/>
          </p:cNvSpPr>
          <p:nvPr>
            <p:ph type="title"/>
          </p:nvPr>
        </p:nvSpPr>
        <p:spPr/>
        <p:txBody>
          <a:bodyPr/>
          <a:lstStyle/>
          <a:p>
            <a:r>
              <a:rPr lang="en-US" dirty="0"/>
              <a:t>The </a:t>
            </a:r>
            <a:r>
              <a:rPr lang="en-US"/>
              <a:t>Indirect Object</a:t>
            </a:r>
          </a:p>
        </p:txBody>
      </p:sp>
      <p:sp>
        <p:nvSpPr>
          <p:cNvPr id="3" name="Content Placeholder 2">
            <a:extLst>
              <a:ext uri="{FF2B5EF4-FFF2-40B4-BE49-F238E27FC236}">
                <a16:creationId xmlns:a16="http://schemas.microsoft.com/office/drawing/2014/main" id="{0C89C4BD-7D1D-2858-A0F5-FEAB89D8C1D6}"/>
              </a:ext>
            </a:extLst>
          </p:cNvPr>
          <p:cNvSpPr>
            <a:spLocks noGrp="1"/>
          </p:cNvSpPr>
          <p:nvPr>
            <p:ph idx="1"/>
          </p:nvPr>
        </p:nvSpPr>
        <p:spPr/>
        <p:txBody>
          <a:bodyPr/>
          <a:lstStyle/>
          <a:p>
            <a:r>
              <a:rPr lang="en-US" dirty="0"/>
              <a:t>The indirect object in English is expressed in one of two ways: either as a bare noun, or in a prepositional phrase.</a:t>
            </a:r>
          </a:p>
          <a:p>
            <a:r>
              <a:rPr lang="en-US" dirty="0"/>
              <a:t>The indirect object will occur with so-called </a:t>
            </a:r>
            <a:r>
              <a:rPr lang="en-US" b="1" dirty="0"/>
              <a:t>ditransitive </a:t>
            </a:r>
            <a:r>
              <a:rPr lang="en-US" dirty="0"/>
              <a:t>verbs, which are verbs that come with </a:t>
            </a:r>
            <a:r>
              <a:rPr lang="en-US" b="1" dirty="0"/>
              <a:t>two </a:t>
            </a:r>
            <a:r>
              <a:rPr lang="en-US" dirty="0"/>
              <a:t>nouns after them instead of just one. </a:t>
            </a:r>
          </a:p>
          <a:p>
            <a:r>
              <a:rPr lang="en-US" dirty="0"/>
              <a:t>When there aren’t two nouns after, then the second noun (the indirect object) comes in after a preposition.</a:t>
            </a:r>
          </a:p>
          <a:p>
            <a:r>
              <a:rPr lang="en-US" dirty="0"/>
              <a:t>Let’s look at some examples.</a:t>
            </a:r>
          </a:p>
        </p:txBody>
      </p:sp>
    </p:spTree>
    <p:extLst>
      <p:ext uri="{BB962C8B-B14F-4D97-AF65-F5344CB8AC3E}">
        <p14:creationId xmlns:p14="http://schemas.microsoft.com/office/powerpoint/2010/main" val="4209326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714E3-2CE5-452E-FCF5-A1F549FFB839}"/>
              </a:ext>
            </a:extLst>
          </p:cNvPr>
          <p:cNvSpPr>
            <a:spLocks noGrp="1"/>
          </p:cNvSpPr>
          <p:nvPr>
            <p:ph type="title"/>
          </p:nvPr>
        </p:nvSpPr>
        <p:spPr/>
        <p:txBody>
          <a:bodyPr/>
          <a:lstStyle/>
          <a:p>
            <a:r>
              <a:rPr lang="en-US" dirty="0"/>
              <a:t>The English Indirect Object</a:t>
            </a:r>
          </a:p>
        </p:txBody>
      </p:sp>
      <p:sp>
        <p:nvSpPr>
          <p:cNvPr id="3" name="Content Placeholder 2">
            <a:extLst>
              <a:ext uri="{FF2B5EF4-FFF2-40B4-BE49-F238E27FC236}">
                <a16:creationId xmlns:a16="http://schemas.microsoft.com/office/drawing/2014/main" id="{F4C30034-8ADF-0959-AEC2-578F5C0A7159}"/>
              </a:ext>
            </a:extLst>
          </p:cNvPr>
          <p:cNvSpPr>
            <a:spLocks noGrp="1"/>
          </p:cNvSpPr>
          <p:nvPr>
            <p:ph idx="1"/>
          </p:nvPr>
        </p:nvSpPr>
        <p:spPr/>
        <p:txBody>
          <a:bodyPr>
            <a:normAutofit/>
          </a:bodyPr>
          <a:lstStyle/>
          <a:p>
            <a:r>
              <a:rPr lang="en-US" dirty="0"/>
              <a:t>After ditransitive verbs, a bare noun indirect object can be used </a:t>
            </a:r>
            <a:r>
              <a:rPr lang="en-US" b="1" dirty="0"/>
              <a:t>before </a:t>
            </a:r>
            <a:r>
              <a:rPr lang="en-US" dirty="0"/>
              <a:t>the direct object.</a:t>
            </a:r>
          </a:p>
          <a:p>
            <a:r>
              <a:rPr lang="en-US" dirty="0"/>
              <a:t>John gave </a:t>
            </a:r>
            <a:r>
              <a:rPr lang="en-US" b="1" dirty="0"/>
              <a:t>Mary </a:t>
            </a:r>
            <a:r>
              <a:rPr lang="en-US" dirty="0"/>
              <a:t>the flowers on Valentine’s Day.</a:t>
            </a:r>
          </a:p>
          <a:p>
            <a:r>
              <a:rPr lang="en-US" dirty="0"/>
              <a:t>The girl gave </a:t>
            </a:r>
            <a:r>
              <a:rPr lang="en-US" b="1" dirty="0"/>
              <a:t>the boy </a:t>
            </a:r>
            <a:r>
              <a:rPr lang="en-US" dirty="0"/>
              <a:t>a hug.</a:t>
            </a:r>
          </a:p>
          <a:p>
            <a:r>
              <a:rPr lang="en-US" dirty="0"/>
              <a:t>Jane sent</a:t>
            </a:r>
            <a:r>
              <a:rPr lang="en-US" b="1" dirty="0"/>
              <a:t> Bill </a:t>
            </a:r>
            <a:r>
              <a:rPr lang="en-US" dirty="0"/>
              <a:t>and email about the tailgate.</a:t>
            </a:r>
          </a:p>
          <a:p>
            <a:r>
              <a:rPr lang="en-US" dirty="0"/>
              <a:t>Gertrude wrote</a:t>
            </a:r>
            <a:r>
              <a:rPr lang="en-US" b="1" dirty="0"/>
              <a:t> Mildred </a:t>
            </a:r>
            <a:r>
              <a:rPr lang="en-US" dirty="0"/>
              <a:t>a letter about the dog.</a:t>
            </a:r>
          </a:p>
          <a:p>
            <a:r>
              <a:rPr lang="en-US" dirty="0"/>
              <a:t>Here we see a few different ditransitive verbs that we can see appear with not one, but two nouns immediately after them.</a:t>
            </a:r>
          </a:p>
          <a:p>
            <a:r>
              <a:rPr lang="en-US" dirty="0"/>
              <a:t>In all of these cases, the first noun in the sequence will </a:t>
            </a:r>
            <a:r>
              <a:rPr lang="en-US" i="1" dirty="0"/>
              <a:t>always </a:t>
            </a:r>
            <a:r>
              <a:rPr lang="en-US" dirty="0"/>
              <a:t>be the indirect object, and the second noun will </a:t>
            </a:r>
            <a:r>
              <a:rPr lang="en-US" i="1" dirty="0"/>
              <a:t>always </a:t>
            </a:r>
            <a:r>
              <a:rPr lang="en-US" dirty="0"/>
              <a:t>be the direct object.</a:t>
            </a:r>
          </a:p>
        </p:txBody>
      </p:sp>
    </p:spTree>
    <p:extLst>
      <p:ext uri="{BB962C8B-B14F-4D97-AF65-F5344CB8AC3E}">
        <p14:creationId xmlns:p14="http://schemas.microsoft.com/office/powerpoint/2010/main" val="1402553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C98DB-D57F-B8BF-C269-1DAE1AF163C9}"/>
              </a:ext>
            </a:extLst>
          </p:cNvPr>
          <p:cNvSpPr>
            <a:spLocks noGrp="1"/>
          </p:cNvSpPr>
          <p:nvPr>
            <p:ph type="title"/>
          </p:nvPr>
        </p:nvSpPr>
        <p:spPr/>
        <p:txBody>
          <a:bodyPr/>
          <a:lstStyle/>
          <a:p>
            <a:r>
              <a:rPr lang="en-US" dirty="0"/>
              <a:t>English Indirect Objects (cont.)</a:t>
            </a:r>
          </a:p>
        </p:txBody>
      </p:sp>
      <p:sp>
        <p:nvSpPr>
          <p:cNvPr id="3" name="Content Placeholder 2">
            <a:extLst>
              <a:ext uri="{FF2B5EF4-FFF2-40B4-BE49-F238E27FC236}">
                <a16:creationId xmlns:a16="http://schemas.microsoft.com/office/drawing/2014/main" id="{1398A76D-73C3-9ADA-6213-9703ECE76265}"/>
              </a:ext>
            </a:extLst>
          </p:cNvPr>
          <p:cNvSpPr>
            <a:spLocks noGrp="1"/>
          </p:cNvSpPr>
          <p:nvPr>
            <p:ph idx="1"/>
          </p:nvPr>
        </p:nvSpPr>
        <p:spPr/>
        <p:txBody>
          <a:bodyPr>
            <a:normAutofit/>
          </a:bodyPr>
          <a:lstStyle/>
          <a:p>
            <a:r>
              <a:rPr lang="en-US" dirty="0"/>
              <a:t>The other strategy English employs to mark the indirect object is the prepositional phrase strategy.</a:t>
            </a:r>
          </a:p>
          <a:p>
            <a:r>
              <a:rPr lang="en-US" dirty="0"/>
              <a:t>In this case, the indirect object is always expressed by the preposition </a:t>
            </a:r>
            <a:r>
              <a:rPr lang="en-US" i="1" dirty="0"/>
              <a:t>to</a:t>
            </a:r>
            <a:r>
              <a:rPr lang="en-US" dirty="0"/>
              <a:t>.</a:t>
            </a:r>
          </a:p>
          <a:p>
            <a:r>
              <a:rPr lang="en-US" dirty="0"/>
              <a:t>John gave the flowers </a:t>
            </a:r>
            <a:r>
              <a:rPr lang="en-US" b="1" dirty="0"/>
              <a:t>to Mary </a:t>
            </a:r>
            <a:r>
              <a:rPr lang="en-US" dirty="0"/>
              <a:t>on Valentine’s Day.</a:t>
            </a:r>
          </a:p>
          <a:p>
            <a:r>
              <a:rPr lang="en-US" dirty="0"/>
              <a:t>The girl gave a hug </a:t>
            </a:r>
            <a:r>
              <a:rPr lang="en-US" b="1" dirty="0"/>
              <a:t>to the boy</a:t>
            </a:r>
            <a:r>
              <a:rPr lang="en-US" dirty="0"/>
              <a:t>.</a:t>
            </a:r>
          </a:p>
          <a:p>
            <a:r>
              <a:rPr lang="en-US" dirty="0"/>
              <a:t>Jane sent an email about the tailgate </a:t>
            </a:r>
            <a:r>
              <a:rPr lang="en-US" b="1" dirty="0"/>
              <a:t>to Bill</a:t>
            </a:r>
            <a:r>
              <a:rPr lang="en-US" dirty="0"/>
              <a:t>.</a:t>
            </a:r>
          </a:p>
          <a:p>
            <a:r>
              <a:rPr lang="en-US" dirty="0"/>
              <a:t>Gertrude wrote a letter about the dog </a:t>
            </a:r>
            <a:r>
              <a:rPr lang="en-US" b="1" dirty="0"/>
              <a:t>to Mildred</a:t>
            </a:r>
            <a:r>
              <a:rPr lang="en-US" dirty="0"/>
              <a:t>.</a:t>
            </a:r>
          </a:p>
          <a:p>
            <a:r>
              <a:rPr lang="en-US" dirty="0"/>
              <a:t>We can see that all of the indirect objects are clearly marked by the preposition </a:t>
            </a:r>
            <a:r>
              <a:rPr lang="en-US" i="1" dirty="0"/>
              <a:t>to</a:t>
            </a:r>
            <a:r>
              <a:rPr lang="en-US" dirty="0"/>
              <a:t>.</a:t>
            </a:r>
          </a:p>
          <a:p>
            <a:r>
              <a:rPr lang="en-US" dirty="0"/>
              <a:t>There is no difference in meaning between either strategy.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67074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B4FCF-C7F4-F05D-5C07-57DE7C3C74DF}"/>
              </a:ext>
            </a:extLst>
          </p:cNvPr>
          <p:cNvSpPr>
            <a:spLocks noGrp="1"/>
          </p:cNvSpPr>
          <p:nvPr>
            <p:ph type="title"/>
          </p:nvPr>
        </p:nvSpPr>
        <p:spPr/>
        <p:txBody>
          <a:bodyPr/>
          <a:lstStyle/>
          <a:p>
            <a:r>
              <a:rPr lang="en-US" dirty="0"/>
              <a:t>Other Kinds of Indirect Objects</a:t>
            </a:r>
          </a:p>
        </p:txBody>
      </p:sp>
      <p:sp>
        <p:nvSpPr>
          <p:cNvPr id="3" name="Content Placeholder 2">
            <a:extLst>
              <a:ext uri="{FF2B5EF4-FFF2-40B4-BE49-F238E27FC236}">
                <a16:creationId xmlns:a16="http://schemas.microsoft.com/office/drawing/2014/main" id="{81ECF4E5-80D0-BB01-CB40-7E3834C66FAB}"/>
              </a:ext>
            </a:extLst>
          </p:cNvPr>
          <p:cNvSpPr>
            <a:spLocks noGrp="1"/>
          </p:cNvSpPr>
          <p:nvPr>
            <p:ph idx="1"/>
          </p:nvPr>
        </p:nvSpPr>
        <p:spPr/>
        <p:txBody>
          <a:bodyPr/>
          <a:lstStyle/>
          <a:p>
            <a:r>
              <a:rPr lang="en-US" dirty="0"/>
              <a:t>Cross-linguistically, there are a plethora of patterns one finds to express indirect objects.</a:t>
            </a:r>
          </a:p>
          <a:p>
            <a:r>
              <a:rPr lang="en-US" dirty="0"/>
              <a:t>Typically, the verbs that require indirect objects in English, are also the verbs that typically require them cross-linguistically.</a:t>
            </a:r>
          </a:p>
          <a:p>
            <a:r>
              <a:rPr lang="en-US" dirty="0"/>
              <a:t>By far the most common method of expressing indirect objects for languages with case morphology is the use of the </a:t>
            </a:r>
            <a:r>
              <a:rPr lang="en-US" b="1" dirty="0"/>
              <a:t>dative </a:t>
            </a:r>
            <a:r>
              <a:rPr lang="en-US" dirty="0"/>
              <a:t>case.</a:t>
            </a:r>
          </a:p>
          <a:p>
            <a:r>
              <a:rPr lang="en-US" dirty="0"/>
              <a:t>The dative is not the only method as we will see.</a:t>
            </a:r>
          </a:p>
          <a:p>
            <a:r>
              <a:rPr lang="en-US" dirty="0"/>
              <a:t>Some languages also require special verbal morphology in order to indicate that an indirect object is present.</a:t>
            </a:r>
          </a:p>
        </p:txBody>
      </p:sp>
    </p:spTree>
    <p:extLst>
      <p:ext uri="{BB962C8B-B14F-4D97-AF65-F5344CB8AC3E}">
        <p14:creationId xmlns:p14="http://schemas.microsoft.com/office/powerpoint/2010/main" val="4257066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35994-A3C2-A141-2BC9-B2DDAD03CCC2}"/>
              </a:ext>
            </a:extLst>
          </p:cNvPr>
          <p:cNvSpPr>
            <a:spLocks noGrp="1"/>
          </p:cNvSpPr>
          <p:nvPr>
            <p:ph type="title"/>
          </p:nvPr>
        </p:nvSpPr>
        <p:spPr/>
        <p:txBody>
          <a:bodyPr/>
          <a:lstStyle/>
          <a:p>
            <a:r>
              <a:rPr lang="en-US" dirty="0"/>
              <a:t>The Dative Case</a:t>
            </a:r>
          </a:p>
        </p:txBody>
      </p:sp>
      <p:sp>
        <p:nvSpPr>
          <p:cNvPr id="3" name="Content Placeholder 2">
            <a:extLst>
              <a:ext uri="{FF2B5EF4-FFF2-40B4-BE49-F238E27FC236}">
                <a16:creationId xmlns:a16="http://schemas.microsoft.com/office/drawing/2014/main" id="{F6B385DC-97B6-5776-903B-0B2CEA0330CF}"/>
              </a:ext>
            </a:extLst>
          </p:cNvPr>
          <p:cNvSpPr>
            <a:spLocks noGrp="1"/>
          </p:cNvSpPr>
          <p:nvPr>
            <p:ph idx="1"/>
          </p:nvPr>
        </p:nvSpPr>
        <p:spPr/>
        <p:txBody>
          <a:bodyPr>
            <a:normAutofit fontScale="77500" lnSpcReduction="20000"/>
          </a:bodyPr>
          <a:lstStyle/>
          <a:p>
            <a:r>
              <a:rPr lang="en-US" dirty="0"/>
              <a:t>This strategy is by far the most common method of expressing the indirect object in most languages.</a:t>
            </a:r>
          </a:p>
          <a:p>
            <a:r>
              <a:rPr lang="en-US" dirty="0"/>
              <a:t>In languages like German, the dative is expressed as a suffix on the article. In languages like Hungarian, it is expressed as a morphological suffix on the noun.</a:t>
            </a:r>
          </a:p>
          <a:p>
            <a:r>
              <a:rPr lang="en-US" dirty="0"/>
              <a:t>Der Hans  hat    </a:t>
            </a:r>
            <a:r>
              <a:rPr lang="en-US" b="1" dirty="0"/>
              <a:t>der           Jessi      </a:t>
            </a:r>
            <a:r>
              <a:rPr lang="en-US" dirty="0" err="1"/>
              <a:t>einen</a:t>
            </a:r>
            <a:r>
              <a:rPr lang="en-US" dirty="0"/>
              <a:t>      </a:t>
            </a:r>
            <a:r>
              <a:rPr lang="en-US" dirty="0" err="1"/>
              <a:t>Apfel</a:t>
            </a:r>
            <a:r>
              <a:rPr lang="en-US" dirty="0"/>
              <a:t> </a:t>
            </a:r>
            <a:r>
              <a:rPr lang="en-US" dirty="0" err="1"/>
              <a:t>gegeben</a:t>
            </a:r>
            <a:r>
              <a:rPr lang="en-US" dirty="0"/>
              <a:t>.</a:t>
            </a:r>
          </a:p>
          <a:p>
            <a:pPr marL="0" indent="0">
              <a:buNone/>
            </a:pPr>
            <a:r>
              <a:rPr lang="en-US" dirty="0"/>
              <a:t>       </a:t>
            </a:r>
            <a:r>
              <a:rPr lang="en-US" sz="2000" dirty="0"/>
              <a:t>the Hans has    the.DAT   Jessi     </a:t>
            </a:r>
            <a:r>
              <a:rPr lang="en-US" sz="2000" dirty="0" err="1"/>
              <a:t>a.ACC</a:t>
            </a:r>
            <a:r>
              <a:rPr lang="en-US" sz="2000" dirty="0"/>
              <a:t>     apple     given</a:t>
            </a:r>
          </a:p>
          <a:p>
            <a:pPr marL="0" indent="0">
              <a:buNone/>
            </a:pPr>
            <a:r>
              <a:rPr lang="en-US" sz="2000" dirty="0"/>
              <a:t>     ‘</a:t>
            </a:r>
            <a:r>
              <a:rPr lang="en-US" dirty="0"/>
              <a:t>Hans gave Jessi an apple.’</a:t>
            </a:r>
          </a:p>
          <a:p>
            <a:r>
              <a:rPr lang="en-US" dirty="0"/>
              <a:t>Ki      </a:t>
            </a:r>
            <a:r>
              <a:rPr lang="en-US" dirty="0" err="1"/>
              <a:t>adta</a:t>
            </a:r>
            <a:r>
              <a:rPr lang="en-US" dirty="0"/>
              <a:t>                   meg            </a:t>
            </a:r>
            <a:r>
              <a:rPr lang="en-US" dirty="0" err="1"/>
              <a:t>az</a:t>
            </a:r>
            <a:r>
              <a:rPr lang="en-US" dirty="0"/>
              <a:t>     </a:t>
            </a:r>
            <a:r>
              <a:rPr lang="en-US" dirty="0" err="1"/>
              <a:t>almát</a:t>
            </a:r>
            <a:r>
              <a:rPr lang="en-US" dirty="0"/>
              <a:t>           </a:t>
            </a:r>
            <a:r>
              <a:rPr lang="en-US" b="1" dirty="0" err="1"/>
              <a:t>annak</a:t>
            </a:r>
            <a:r>
              <a:rPr lang="en-US" b="1" dirty="0"/>
              <a:t>           </a:t>
            </a:r>
            <a:r>
              <a:rPr lang="en-US" b="1" dirty="0" err="1"/>
              <a:t>az</a:t>
            </a:r>
            <a:r>
              <a:rPr lang="en-US" b="1" dirty="0"/>
              <a:t>    </a:t>
            </a:r>
            <a:r>
              <a:rPr lang="en-US" b="1" dirty="0" err="1"/>
              <a:t>embernek</a:t>
            </a:r>
            <a:r>
              <a:rPr lang="en-US" dirty="0"/>
              <a:t>?</a:t>
            </a:r>
          </a:p>
          <a:p>
            <a:pPr marL="0" indent="0">
              <a:buNone/>
            </a:pPr>
            <a:r>
              <a:rPr lang="en-US" sz="2000" dirty="0"/>
              <a:t>      who  give.PST.3SG     PARTICLE   the   </a:t>
            </a:r>
            <a:r>
              <a:rPr lang="en-US" sz="2000" dirty="0" err="1"/>
              <a:t>apple.ACC</a:t>
            </a:r>
            <a:r>
              <a:rPr lang="en-US" sz="2000" dirty="0"/>
              <a:t>   that.DAT     the   person.DAT</a:t>
            </a:r>
            <a:endParaRPr lang="en-US" sz="1600" dirty="0"/>
          </a:p>
          <a:p>
            <a:pPr marL="0" indent="0">
              <a:buNone/>
            </a:pPr>
            <a:r>
              <a:rPr lang="en-US" sz="1600" dirty="0"/>
              <a:t>     </a:t>
            </a:r>
            <a:r>
              <a:rPr lang="en-US" sz="2000" dirty="0"/>
              <a:t>‘Who gave that person the apple?’</a:t>
            </a:r>
          </a:p>
          <a:p>
            <a:r>
              <a:rPr lang="en-US" dirty="0"/>
              <a:t>We can see that for both languages, the Dative case marks the indirect object without the need of a preposition.</a:t>
            </a:r>
          </a:p>
          <a:p>
            <a:r>
              <a:rPr lang="en-US" dirty="0"/>
              <a:t>German, being  a Germanic language, requires the same word order as English, even though it has morphological case. Hungarian, however, does not have the same restriction and can freely move the dative object around.</a:t>
            </a:r>
            <a:endParaRPr lang="en-US" sz="2300" dirty="0"/>
          </a:p>
        </p:txBody>
      </p:sp>
    </p:spTree>
    <p:extLst>
      <p:ext uri="{BB962C8B-B14F-4D97-AF65-F5344CB8AC3E}">
        <p14:creationId xmlns:p14="http://schemas.microsoft.com/office/powerpoint/2010/main" val="2333187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9CB00-A2A3-36AB-A593-3802714E800A}"/>
              </a:ext>
            </a:extLst>
          </p:cNvPr>
          <p:cNvSpPr>
            <a:spLocks noGrp="1"/>
          </p:cNvSpPr>
          <p:nvPr>
            <p:ph type="title"/>
          </p:nvPr>
        </p:nvSpPr>
        <p:spPr/>
        <p:txBody>
          <a:bodyPr/>
          <a:lstStyle/>
          <a:p>
            <a:r>
              <a:rPr lang="en-US" dirty="0"/>
              <a:t>The Indirect Object – No Dative</a:t>
            </a:r>
          </a:p>
        </p:txBody>
      </p:sp>
      <p:sp>
        <p:nvSpPr>
          <p:cNvPr id="3" name="Content Placeholder 2">
            <a:extLst>
              <a:ext uri="{FF2B5EF4-FFF2-40B4-BE49-F238E27FC236}">
                <a16:creationId xmlns:a16="http://schemas.microsoft.com/office/drawing/2014/main" id="{FC8BA71B-6259-E3B5-8A81-D9A028BCC215}"/>
              </a:ext>
            </a:extLst>
          </p:cNvPr>
          <p:cNvSpPr>
            <a:spLocks noGrp="1"/>
          </p:cNvSpPr>
          <p:nvPr>
            <p:ph idx="1"/>
          </p:nvPr>
        </p:nvSpPr>
        <p:spPr/>
        <p:txBody>
          <a:bodyPr/>
          <a:lstStyle/>
          <a:p>
            <a:r>
              <a:rPr lang="en-US" dirty="0"/>
              <a:t>In some languages, the dative case does not exist, and so these languages must account for the indirect object in some manner.</a:t>
            </a:r>
          </a:p>
          <a:p>
            <a:r>
              <a:rPr lang="en-US" dirty="0"/>
              <a:t>For some, they simply use a case other than the dative in order to express the indirect object.</a:t>
            </a:r>
          </a:p>
          <a:p>
            <a:r>
              <a:rPr lang="en-US" dirty="0"/>
              <a:t>In others, it is the case that words called </a:t>
            </a:r>
            <a:r>
              <a:rPr lang="en-US" b="1" dirty="0"/>
              <a:t>particles</a:t>
            </a:r>
            <a:r>
              <a:rPr lang="en-US" dirty="0"/>
              <a:t> indicate the indirect object of a verb.</a:t>
            </a:r>
          </a:p>
        </p:txBody>
      </p:sp>
    </p:spTree>
    <p:extLst>
      <p:ext uri="{BB962C8B-B14F-4D97-AF65-F5344CB8AC3E}">
        <p14:creationId xmlns:p14="http://schemas.microsoft.com/office/powerpoint/2010/main" val="4378966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283</TotalTime>
  <Words>2010</Words>
  <Application>Microsoft Office PowerPoint</Application>
  <PresentationFormat>Widescreen</PresentationFormat>
  <Paragraphs>134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 3</vt:lpstr>
      <vt:lpstr>Facet</vt:lpstr>
      <vt:lpstr>Foundations of Syntax: Grammatical Functions II</vt:lpstr>
      <vt:lpstr>Quick Review </vt:lpstr>
      <vt:lpstr>Grammatical Categories – The Indirect Object</vt:lpstr>
      <vt:lpstr>The Indirect Object</vt:lpstr>
      <vt:lpstr>The English Indirect Object</vt:lpstr>
      <vt:lpstr>English Indirect Objects (cont.)</vt:lpstr>
      <vt:lpstr>Other Kinds of Indirect Objects</vt:lpstr>
      <vt:lpstr>The Dative Case</vt:lpstr>
      <vt:lpstr>The Indirect Object – No Dative</vt:lpstr>
      <vt:lpstr>No Dative (cont.)</vt:lpstr>
      <vt:lpstr>No Dative (cont.)</vt:lpstr>
      <vt:lpstr>No Dative (cont.)</vt:lpstr>
      <vt:lpstr>No Dative – Prepositional Phrases </vt:lpstr>
      <vt:lpstr>Dative Agreement</vt:lpstr>
      <vt:lpstr>Dative Agreement - Basque</vt:lpstr>
      <vt:lpstr>The Basque Dative-Verbal Agreement</vt:lpstr>
      <vt:lpstr>Short Summary</vt:lpstr>
      <vt:lpstr>Exercises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Syntax: Grammatical Functions II</dc:title>
  <dc:creator>Nathaniel Torres</dc:creator>
  <cp:lastModifiedBy>Nathaniel Torres</cp:lastModifiedBy>
  <cp:revision>15</cp:revision>
  <dcterms:created xsi:type="dcterms:W3CDTF">2023-11-24T16:19:18Z</dcterms:created>
  <dcterms:modified xsi:type="dcterms:W3CDTF">2023-11-28T12:54:29Z</dcterms:modified>
</cp:coreProperties>
</file>