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5939A4-5EF2-48E9-9787-61590FD9AFEB}"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F5068-719D-4950-AC68-668445A7E666}" type="slidenum">
              <a:rPr lang="en-US" smtClean="0"/>
              <a:t>‹#›</a:t>
            </a:fld>
            <a:endParaRPr lang="en-US"/>
          </a:p>
        </p:txBody>
      </p:sp>
    </p:spTree>
    <p:extLst>
      <p:ext uri="{BB962C8B-B14F-4D97-AF65-F5344CB8AC3E}">
        <p14:creationId xmlns:p14="http://schemas.microsoft.com/office/powerpoint/2010/main" val="2468466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5939A4-5EF2-48E9-9787-61590FD9AFEB}"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F5068-719D-4950-AC68-668445A7E666}" type="slidenum">
              <a:rPr lang="en-US" smtClean="0"/>
              <a:t>‹#›</a:t>
            </a:fld>
            <a:endParaRPr lang="en-US"/>
          </a:p>
        </p:txBody>
      </p:sp>
    </p:spTree>
    <p:extLst>
      <p:ext uri="{BB962C8B-B14F-4D97-AF65-F5344CB8AC3E}">
        <p14:creationId xmlns:p14="http://schemas.microsoft.com/office/powerpoint/2010/main" val="3267014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5939A4-5EF2-48E9-9787-61590FD9AFEB}"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F5068-719D-4950-AC68-668445A7E66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422370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5939A4-5EF2-48E9-9787-61590FD9AFEB}"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F5068-719D-4950-AC68-668445A7E666}" type="slidenum">
              <a:rPr lang="en-US" smtClean="0"/>
              <a:t>‹#›</a:t>
            </a:fld>
            <a:endParaRPr lang="en-US"/>
          </a:p>
        </p:txBody>
      </p:sp>
    </p:spTree>
    <p:extLst>
      <p:ext uri="{BB962C8B-B14F-4D97-AF65-F5344CB8AC3E}">
        <p14:creationId xmlns:p14="http://schemas.microsoft.com/office/powerpoint/2010/main" val="34138816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5939A4-5EF2-48E9-9787-61590FD9AFEB}"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F5068-719D-4950-AC68-668445A7E66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44496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5939A4-5EF2-48E9-9787-61590FD9AFEB}"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F5068-719D-4950-AC68-668445A7E666}" type="slidenum">
              <a:rPr lang="en-US" smtClean="0"/>
              <a:t>‹#›</a:t>
            </a:fld>
            <a:endParaRPr lang="en-US"/>
          </a:p>
        </p:txBody>
      </p:sp>
    </p:spTree>
    <p:extLst>
      <p:ext uri="{BB962C8B-B14F-4D97-AF65-F5344CB8AC3E}">
        <p14:creationId xmlns:p14="http://schemas.microsoft.com/office/powerpoint/2010/main" val="2300923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5939A4-5EF2-48E9-9787-61590FD9AFEB}"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F5068-719D-4950-AC68-668445A7E666}" type="slidenum">
              <a:rPr lang="en-US" smtClean="0"/>
              <a:t>‹#›</a:t>
            </a:fld>
            <a:endParaRPr lang="en-US"/>
          </a:p>
        </p:txBody>
      </p:sp>
    </p:spTree>
    <p:extLst>
      <p:ext uri="{BB962C8B-B14F-4D97-AF65-F5344CB8AC3E}">
        <p14:creationId xmlns:p14="http://schemas.microsoft.com/office/powerpoint/2010/main" val="2850011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5939A4-5EF2-48E9-9787-61590FD9AFEB}"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F5068-719D-4950-AC68-668445A7E666}" type="slidenum">
              <a:rPr lang="en-US" smtClean="0"/>
              <a:t>‹#›</a:t>
            </a:fld>
            <a:endParaRPr lang="en-US"/>
          </a:p>
        </p:txBody>
      </p:sp>
    </p:spTree>
    <p:extLst>
      <p:ext uri="{BB962C8B-B14F-4D97-AF65-F5344CB8AC3E}">
        <p14:creationId xmlns:p14="http://schemas.microsoft.com/office/powerpoint/2010/main" val="2140648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5939A4-5EF2-48E9-9787-61590FD9AFEB}"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F5068-719D-4950-AC68-668445A7E666}" type="slidenum">
              <a:rPr lang="en-US" smtClean="0"/>
              <a:t>‹#›</a:t>
            </a:fld>
            <a:endParaRPr lang="en-US"/>
          </a:p>
        </p:txBody>
      </p:sp>
    </p:spTree>
    <p:extLst>
      <p:ext uri="{BB962C8B-B14F-4D97-AF65-F5344CB8AC3E}">
        <p14:creationId xmlns:p14="http://schemas.microsoft.com/office/powerpoint/2010/main" val="2418768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5939A4-5EF2-48E9-9787-61590FD9AFEB}"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F5068-719D-4950-AC68-668445A7E666}" type="slidenum">
              <a:rPr lang="en-US" smtClean="0"/>
              <a:t>‹#›</a:t>
            </a:fld>
            <a:endParaRPr lang="en-US"/>
          </a:p>
        </p:txBody>
      </p:sp>
    </p:spTree>
    <p:extLst>
      <p:ext uri="{BB962C8B-B14F-4D97-AF65-F5344CB8AC3E}">
        <p14:creationId xmlns:p14="http://schemas.microsoft.com/office/powerpoint/2010/main" val="2193933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5939A4-5EF2-48E9-9787-61590FD9AFEB}"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6F5068-719D-4950-AC68-668445A7E666}" type="slidenum">
              <a:rPr lang="en-US" smtClean="0"/>
              <a:t>‹#›</a:t>
            </a:fld>
            <a:endParaRPr lang="en-US"/>
          </a:p>
        </p:txBody>
      </p:sp>
    </p:spTree>
    <p:extLst>
      <p:ext uri="{BB962C8B-B14F-4D97-AF65-F5344CB8AC3E}">
        <p14:creationId xmlns:p14="http://schemas.microsoft.com/office/powerpoint/2010/main" val="2646701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5939A4-5EF2-48E9-9787-61590FD9AFEB}" type="datetimeFigureOut">
              <a:rPr lang="en-US" smtClean="0"/>
              <a:t>11/7/2023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6F5068-719D-4950-AC68-668445A7E666}" type="slidenum">
              <a:rPr lang="en-US" smtClean="0"/>
              <a:t>‹#›</a:t>
            </a:fld>
            <a:endParaRPr lang="en-US"/>
          </a:p>
        </p:txBody>
      </p:sp>
    </p:spTree>
    <p:extLst>
      <p:ext uri="{BB962C8B-B14F-4D97-AF65-F5344CB8AC3E}">
        <p14:creationId xmlns:p14="http://schemas.microsoft.com/office/powerpoint/2010/main" val="2643484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5939A4-5EF2-48E9-9787-61590FD9AFEB}" type="datetimeFigureOut">
              <a:rPr lang="en-US" smtClean="0"/>
              <a:t>11/7/2023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6F5068-719D-4950-AC68-668445A7E666}" type="slidenum">
              <a:rPr lang="en-US" smtClean="0"/>
              <a:t>‹#›</a:t>
            </a:fld>
            <a:endParaRPr lang="en-US"/>
          </a:p>
        </p:txBody>
      </p:sp>
    </p:spTree>
    <p:extLst>
      <p:ext uri="{BB962C8B-B14F-4D97-AF65-F5344CB8AC3E}">
        <p14:creationId xmlns:p14="http://schemas.microsoft.com/office/powerpoint/2010/main" val="81875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5939A4-5EF2-48E9-9787-61590FD9AFEB}" type="datetimeFigureOut">
              <a:rPr lang="en-US" smtClean="0"/>
              <a:t>11/7/2023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6F5068-719D-4950-AC68-668445A7E666}" type="slidenum">
              <a:rPr lang="en-US" smtClean="0"/>
              <a:t>‹#›</a:t>
            </a:fld>
            <a:endParaRPr lang="en-US"/>
          </a:p>
        </p:txBody>
      </p:sp>
    </p:spTree>
    <p:extLst>
      <p:ext uri="{BB962C8B-B14F-4D97-AF65-F5344CB8AC3E}">
        <p14:creationId xmlns:p14="http://schemas.microsoft.com/office/powerpoint/2010/main" val="343810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5939A4-5EF2-48E9-9787-61590FD9AFEB}"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6F5068-719D-4950-AC68-668445A7E666}" type="slidenum">
              <a:rPr lang="en-US" smtClean="0"/>
              <a:t>‹#›</a:t>
            </a:fld>
            <a:endParaRPr lang="en-US"/>
          </a:p>
        </p:txBody>
      </p:sp>
    </p:spTree>
    <p:extLst>
      <p:ext uri="{BB962C8B-B14F-4D97-AF65-F5344CB8AC3E}">
        <p14:creationId xmlns:p14="http://schemas.microsoft.com/office/powerpoint/2010/main" val="2091123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5939A4-5EF2-48E9-9787-61590FD9AFEB}"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6F5068-719D-4950-AC68-668445A7E666}" type="slidenum">
              <a:rPr lang="en-US" smtClean="0"/>
              <a:t>‹#›</a:t>
            </a:fld>
            <a:endParaRPr lang="en-US"/>
          </a:p>
        </p:txBody>
      </p:sp>
    </p:spTree>
    <p:extLst>
      <p:ext uri="{BB962C8B-B14F-4D97-AF65-F5344CB8AC3E}">
        <p14:creationId xmlns:p14="http://schemas.microsoft.com/office/powerpoint/2010/main" val="1325519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5939A4-5EF2-48E9-9787-61590FD9AFEB}" type="datetimeFigureOut">
              <a:rPr lang="en-US" smtClean="0"/>
              <a:t>11/7/2023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E6F5068-719D-4950-AC68-668445A7E666}" type="slidenum">
              <a:rPr lang="en-US" smtClean="0"/>
              <a:t>‹#›</a:t>
            </a:fld>
            <a:endParaRPr lang="en-US"/>
          </a:p>
        </p:txBody>
      </p:sp>
    </p:spTree>
    <p:extLst>
      <p:ext uri="{BB962C8B-B14F-4D97-AF65-F5344CB8AC3E}">
        <p14:creationId xmlns:p14="http://schemas.microsoft.com/office/powerpoint/2010/main" val="1088141088"/>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FFAE2-C788-41BE-F2C5-C693A5FE9118}"/>
              </a:ext>
            </a:extLst>
          </p:cNvPr>
          <p:cNvSpPr>
            <a:spLocks noGrp="1"/>
          </p:cNvSpPr>
          <p:nvPr>
            <p:ph type="ctrTitle"/>
          </p:nvPr>
        </p:nvSpPr>
        <p:spPr/>
        <p:txBody>
          <a:bodyPr/>
          <a:lstStyle/>
          <a:p>
            <a:r>
              <a:rPr lang="en-US" dirty="0"/>
              <a:t>Foundations of Syntax: Constituency and Tests</a:t>
            </a:r>
          </a:p>
        </p:txBody>
      </p:sp>
      <p:sp>
        <p:nvSpPr>
          <p:cNvPr id="3" name="Subtitle 2">
            <a:extLst>
              <a:ext uri="{FF2B5EF4-FFF2-40B4-BE49-F238E27FC236}">
                <a16:creationId xmlns:a16="http://schemas.microsoft.com/office/drawing/2014/main" id="{F34EA5AF-60AC-91AB-B8E4-3AE64C34F90D}"/>
              </a:ext>
            </a:extLst>
          </p:cNvPr>
          <p:cNvSpPr>
            <a:spLocks noGrp="1"/>
          </p:cNvSpPr>
          <p:nvPr>
            <p:ph type="subTitle"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Nathaniel Torres</a:t>
            </a:r>
          </a:p>
          <a:p>
            <a:r>
              <a:rPr lang="en-US" dirty="0">
                <a:latin typeface="Times New Roman" panose="02020603050405020304" pitchFamily="18" charset="0"/>
                <a:cs typeface="Times New Roman" panose="02020603050405020304" pitchFamily="18" charset="0"/>
              </a:rPr>
              <a:t>BBN-ANG-151</a:t>
            </a:r>
          </a:p>
          <a:p>
            <a:r>
              <a:rPr lang="en-US" dirty="0">
                <a:latin typeface="Times New Roman" panose="02020603050405020304" pitchFamily="18" charset="0"/>
                <a:cs typeface="Times New Roman" panose="02020603050405020304" pitchFamily="18" charset="0"/>
              </a:rPr>
              <a:t>Wednesday, November 8</a:t>
            </a:r>
          </a:p>
          <a:p>
            <a:endParaRPr lang="en-US" dirty="0"/>
          </a:p>
        </p:txBody>
      </p:sp>
    </p:spTree>
    <p:extLst>
      <p:ext uri="{BB962C8B-B14F-4D97-AF65-F5344CB8AC3E}">
        <p14:creationId xmlns:p14="http://schemas.microsoft.com/office/powerpoint/2010/main" val="2665708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CB71B-A1DE-1C05-6E17-34D8534BC1E9}"/>
              </a:ext>
            </a:extLst>
          </p:cNvPr>
          <p:cNvSpPr>
            <a:spLocks noGrp="1"/>
          </p:cNvSpPr>
          <p:nvPr>
            <p:ph type="title"/>
          </p:nvPr>
        </p:nvSpPr>
        <p:spPr/>
        <p:txBody>
          <a:bodyPr/>
          <a:lstStyle/>
          <a:p>
            <a:r>
              <a:rPr lang="en-US" dirty="0"/>
              <a:t>NP Constituency – Stand-Alone Test</a:t>
            </a:r>
          </a:p>
        </p:txBody>
      </p:sp>
      <p:sp>
        <p:nvSpPr>
          <p:cNvPr id="3" name="Content Placeholder 2">
            <a:extLst>
              <a:ext uri="{FF2B5EF4-FFF2-40B4-BE49-F238E27FC236}">
                <a16:creationId xmlns:a16="http://schemas.microsoft.com/office/drawing/2014/main" id="{E5F7E912-2685-CBED-857A-103F4A15167E}"/>
              </a:ext>
            </a:extLst>
          </p:cNvPr>
          <p:cNvSpPr>
            <a:spLocks noGrp="1"/>
          </p:cNvSpPr>
          <p:nvPr>
            <p:ph idx="1"/>
          </p:nvPr>
        </p:nvSpPr>
        <p:spPr/>
        <p:txBody>
          <a:bodyPr>
            <a:normAutofit fontScale="92500" lnSpcReduction="20000"/>
          </a:bodyPr>
          <a:lstStyle/>
          <a:p>
            <a:r>
              <a:rPr lang="en-US" dirty="0"/>
              <a:t>Let’s take a sentence like:</a:t>
            </a:r>
          </a:p>
          <a:p>
            <a:pPr marL="0" indent="0">
              <a:buNone/>
            </a:pPr>
            <a:r>
              <a:rPr lang="en-US" dirty="0"/>
              <a:t>The big cozy house of alms in Ft. Lauderdale serves good food to the needy for Thanksgiving.</a:t>
            </a:r>
          </a:p>
          <a:p>
            <a:r>
              <a:rPr lang="en-US" dirty="0"/>
              <a:t>A possible question for this particular sentence would be something like:</a:t>
            </a:r>
          </a:p>
          <a:p>
            <a:r>
              <a:rPr lang="en-US" i="1" dirty="0"/>
              <a:t>What serves good food to the needy for Thanksgiving?</a:t>
            </a:r>
          </a:p>
          <a:p>
            <a:r>
              <a:rPr lang="en-US" dirty="0"/>
              <a:t>Now, let’s think about how we can respond to this particular question:</a:t>
            </a:r>
            <a:endParaRPr lang="en-US" i="1" dirty="0"/>
          </a:p>
          <a:p>
            <a:r>
              <a:rPr lang="en-US" i="1" dirty="0"/>
              <a:t>The big cozy?</a:t>
            </a:r>
          </a:p>
          <a:p>
            <a:r>
              <a:rPr lang="en-US" i="1" dirty="0"/>
              <a:t>The big cozy house?</a:t>
            </a:r>
          </a:p>
          <a:p>
            <a:r>
              <a:rPr lang="en-US" i="1" dirty="0"/>
              <a:t>The big cozy house of alms?</a:t>
            </a:r>
          </a:p>
          <a:p>
            <a:r>
              <a:rPr lang="en-US" i="1" dirty="0"/>
              <a:t>The big cozy house of alms in Ft. Lauderdale?</a:t>
            </a:r>
          </a:p>
          <a:p>
            <a:r>
              <a:rPr lang="en-US" dirty="0"/>
              <a:t>Only the last one gives us the complete set of information provided by the sentence under consideration. That means that it forms the whole constituent.</a:t>
            </a:r>
          </a:p>
        </p:txBody>
      </p:sp>
    </p:spTree>
    <p:extLst>
      <p:ext uri="{BB962C8B-B14F-4D97-AF65-F5344CB8AC3E}">
        <p14:creationId xmlns:p14="http://schemas.microsoft.com/office/powerpoint/2010/main" val="2144710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4964A-CE7A-EA91-B97A-958AD16C2D3C}"/>
              </a:ext>
            </a:extLst>
          </p:cNvPr>
          <p:cNvSpPr>
            <a:spLocks noGrp="1"/>
          </p:cNvSpPr>
          <p:nvPr>
            <p:ph type="title"/>
          </p:nvPr>
        </p:nvSpPr>
        <p:spPr/>
        <p:txBody>
          <a:bodyPr/>
          <a:lstStyle/>
          <a:p>
            <a:r>
              <a:rPr lang="en-US" dirty="0"/>
              <a:t>NP Constituency - Movement</a:t>
            </a:r>
          </a:p>
        </p:txBody>
      </p:sp>
      <p:sp>
        <p:nvSpPr>
          <p:cNvPr id="3" name="Content Placeholder 2">
            <a:extLst>
              <a:ext uri="{FF2B5EF4-FFF2-40B4-BE49-F238E27FC236}">
                <a16:creationId xmlns:a16="http://schemas.microsoft.com/office/drawing/2014/main" id="{9DCFF05A-3515-90D0-23A6-E50312195556}"/>
              </a:ext>
            </a:extLst>
          </p:cNvPr>
          <p:cNvSpPr>
            <a:spLocks noGrp="1"/>
          </p:cNvSpPr>
          <p:nvPr>
            <p:ph idx="1"/>
          </p:nvPr>
        </p:nvSpPr>
        <p:spPr/>
        <p:txBody>
          <a:bodyPr/>
          <a:lstStyle/>
          <a:p>
            <a:r>
              <a:rPr lang="en-US" dirty="0"/>
              <a:t>A quintessential feature of constituents is that they are able to undergo a very important and common operation called </a:t>
            </a:r>
            <a:r>
              <a:rPr lang="en-US" b="1" dirty="0"/>
              <a:t>movement</a:t>
            </a:r>
            <a:r>
              <a:rPr lang="en-US" dirty="0"/>
              <a:t>.</a:t>
            </a:r>
          </a:p>
          <a:p>
            <a:r>
              <a:rPr lang="en-US" dirty="0"/>
              <a:t>As the name implies, this involves taking a constituent and placing it somewhere else in the sentence. </a:t>
            </a:r>
          </a:p>
          <a:p>
            <a:r>
              <a:rPr lang="en-US" dirty="0"/>
              <a:t>As such, the element that is moved occurs as one unit, and therefore constitutes a phrase. </a:t>
            </a:r>
          </a:p>
          <a:p>
            <a:r>
              <a:rPr lang="en-US" dirty="0"/>
              <a:t>There are a number of different kinds of movement that serve a number of different semantic functions.</a:t>
            </a:r>
          </a:p>
          <a:p>
            <a:r>
              <a:rPr lang="en-US" dirty="0"/>
              <a:t>What is certain, however, is that these movement operations do not fundamentally alter the meaning of the original clause.</a:t>
            </a:r>
          </a:p>
          <a:p>
            <a:r>
              <a:rPr lang="en-US" dirty="0"/>
              <a:t>Let’s take a look at a few from English.</a:t>
            </a:r>
          </a:p>
        </p:txBody>
      </p:sp>
    </p:spTree>
    <p:extLst>
      <p:ext uri="{BB962C8B-B14F-4D97-AF65-F5344CB8AC3E}">
        <p14:creationId xmlns:p14="http://schemas.microsoft.com/office/powerpoint/2010/main" val="870956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F3219-E4F3-E308-169A-7F9B89C1CF58}"/>
              </a:ext>
            </a:extLst>
          </p:cNvPr>
          <p:cNvSpPr>
            <a:spLocks noGrp="1"/>
          </p:cNvSpPr>
          <p:nvPr>
            <p:ph type="title"/>
          </p:nvPr>
        </p:nvSpPr>
        <p:spPr/>
        <p:txBody>
          <a:bodyPr/>
          <a:lstStyle/>
          <a:p>
            <a:r>
              <a:rPr lang="en-US" dirty="0"/>
              <a:t>NP Constituency – It-</a:t>
            </a:r>
            <a:r>
              <a:rPr lang="en-US" dirty="0" err="1"/>
              <a:t>Clefting</a:t>
            </a:r>
            <a:endParaRPr lang="en-US" dirty="0"/>
          </a:p>
        </p:txBody>
      </p:sp>
      <p:sp>
        <p:nvSpPr>
          <p:cNvPr id="3" name="Content Placeholder 2">
            <a:extLst>
              <a:ext uri="{FF2B5EF4-FFF2-40B4-BE49-F238E27FC236}">
                <a16:creationId xmlns:a16="http://schemas.microsoft.com/office/drawing/2014/main" id="{1288C15B-55AC-9982-52EA-0092CB5667BF}"/>
              </a:ext>
            </a:extLst>
          </p:cNvPr>
          <p:cNvSpPr>
            <a:spLocks noGrp="1"/>
          </p:cNvSpPr>
          <p:nvPr>
            <p:ph idx="1"/>
          </p:nvPr>
        </p:nvSpPr>
        <p:spPr/>
        <p:txBody>
          <a:bodyPr/>
          <a:lstStyle/>
          <a:p>
            <a:r>
              <a:rPr lang="en-US" dirty="0"/>
              <a:t>Let’s take a look at the following sentence:</a:t>
            </a:r>
          </a:p>
          <a:p>
            <a:pPr marL="0" indent="0">
              <a:buNone/>
            </a:pPr>
            <a:r>
              <a:rPr lang="en-US" dirty="0"/>
              <a:t>John asked Mary to prom.</a:t>
            </a:r>
          </a:p>
          <a:p>
            <a:r>
              <a:rPr lang="en-US" dirty="0"/>
              <a:t>It-</a:t>
            </a:r>
            <a:r>
              <a:rPr lang="en-US" dirty="0" err="1"/>
              <a:t>clefting</a:t>
            </a:r>
            <a:r>
              <a:rPr lang="en-US" dirty="0"/>
              <a:t> involves taking constituents and moving them into an </a:t>
            </a:r>
            <a:r>
              <a:rPr lang="en-US" i="1" dirty="0"/>
              <a:t>it</a:t>
            </a:r>
            <a:r>
              <a:rPr lang="en-US" dirty="0"/>
              <a:t>-clause, which has the formula: </a:t>
            </a:r>
            <a:r>
              <a:rPr lang="en-US" i="1" dirty="0"/>
              <a:t>it </a:t>
            </a:r>
            <a:r>
              <a:rPr lang="en-US" dirty="0"/>
              <a:t>+ BE + CONSTITUENT.</a:t>
            </a:r>
          </a:p>
          <a:p>
            <a:r>
              <a:rPr lang="en-US" dirty="0"/>
              <a:t>It was </a:t>
            </a:r>
            <a:r>
              <a:rPr lang="en-US" i="1" dirty="0"/>
              <a:t>Mary </a:t>
            </a:r>
            <a:r>
              <a:rPr lang="en-US" dirty="0"/>
              <a:t>that John asked to prom.</a:t>
            </a:r>
          </a:p>
          <a:p>
            <a:r>
              <a:rPr lang="en-US" dirty="0"/>
              <a:t>It was </a:t>
            </a:r>
            <a:r>
              <a:rPr lang="en-US" i="1" dirty="0"/>
              <a:t>John </a:t>
            </a:r>
            <a:r>
              <a:rPr lang="en-US" dirty="0"/>
              <a:t>who asked Mary to prom.</a:t>
            </a:r>
          </a:p>
          <a:p>
            <a:r>
              <a:rPr lang="en-US" dirty="0"/>
              <a:t>However:</a:t>
            </a:r>
          </a:p>
          <a:p>
            <a:r>
              <a:rPr lang="en-US" dirty="0"/>
              <a:t>*It was Mary to prom that John asked.</a:t>
            </a:r>
          </a:p>
          <a:p>
            <a:r>
              <a:rPr lang="en-US" dirty="0"/>
              <a:t>The ungrammaticality of this last one showcases explicitly that </a:t>
            </a:r>
            <a:r>
              <a:rPr lang="en-US" i="1" dirty="0"/>
              <a:t>to prom </a:t>
            </a:r>
            <a:r>
              <a:rPr lang="en-US" dirty="0"/>
              <a:t>is NOT part of the NP containing </a:t>
            </a:r>
            <a:r>
              <a:rPr lang="en-US" i="1" dirty="0"/>
              <a:t>Mary</a:t>
            </a:r>
            <a:r>
              <a:rPr lang="en-US" dirty="0"/>
              <a:t>.</a:t>
            </a:r>
          </a:p>
        </p:txBody>
      </p:sp>
    </p:spTree>
    <p:extLst>
      <p:ext uri="{BB962C8B-B14F-4D97-AF65-F5344CB8AC3E}">
        <p14:creationId xmlns:p14="http://schemas.microsoft.com/office/powerpoint/2010/main" val="3646435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2936D-65FD-47DD-6E35-4B97A454DB47}"/>
              </a:ext>
            </a:extLst>
          </p:cNvPr>
          <p:cNvSpPr>
            <a:spLocks noGrp="1"/>
          </p:cNvSpPr>
          <p:nvPr>
            <p:ph type="title"/>
          </p:nvPr>
        </p:nvSpPr>
        <p:spPr/>
        <p:txBody>
          <a:bodyPr/>
          <a:lstStyle/>
          <a:p>
            <a:r>
              <a:rPr lang="en-US" dirty="0"/>
              <a:t>NP Constituency - </a:t>
            </a:r>
            <a:r>
              <a:rPr lang="en-US" dirty="0" err="1"/>
              <a:t>Pseudoclefting</a:t>
            </a:r>
            <a:endParaRPr lang="en-US" dirty="0"/>
          </a:p>
        </p:txBody>
      </p:sp>
      <p:sp>
        <p:nvSpPr>
          <p:cNvPr id="3" name="Content Placeholder 2">
            <a:extLst>
              <a:ext uri="{FF2B5EF4-FFF2-40B4-BE49-F238E27FC236}">
                <a16:creationId xmlns:a16="http://schemas.microsoft.com/office/drawing/2014/main" id="{541BF0B6-8E09-7F48-2FF7-02804F48018C}"/>
              </a:ext>
            </a:extLst>
          </p:cNvPr>
          <p:cNvSpPr>
            <a:spLocks noGrp="1"/>
          </p:cNvSpPr>
          <p:nvPr>
            <p:ph idx="1"/>
          </p:nvPr>
        </p:nvSpPr>
        <p:spPr/>
        <p:txBody>
          <a:bodyPr/>
          <a:lstStyle/>
          <a:p>
            <a:r>
              <a:rPr lang="en-US" dirty="0" err="1"/>
              <a:t>Pseudoclefting</a:t>
            </a:r>
            <a:r>
              <a:rPr lang="en-US" dirty="0"/>
              <a:t> is a process similar to it-</a:t>
            </a:r>
            <a:r>
              <a:rPr lang="en-US" dirty="0" err="1"/>
              <a:t>clefting</a:t>
            </a:r>
            <a:r>
              <a:rPr lang="en-US" dirty="0"/>
              <a:t> in that involves moving the constituent higher up in the sentence.</a:t>
            </a:r>
          </a:p>
          <a:p>
            <a:r>
              <a:rPr lang="en-US" dirty="0" err="1"/>
              <a:t>Pseudoclefting</a:t>
            </a:r>
            <a:r>
              <a:rPr lang="en-US" dirty="0"/>
              <a:t> involves the use of wh-words instead of the pronoun it.</a:t>
            </a:r>
          </a:p>
          <a:p>
            <a:r>
              <a:rPr lang="en-US" dirty="0"/>
              <a:t>The formula for </a:t>
            </a:r>
            <a:r>
              <a:rPr lang="en-US" dirty="0" err="1"/>
              <a:t>pseudoclefting</a:t>
            </a:r>
            <a:r>
              <a:rPr lang="en-US" dirty="0"/>
              <a:t> is as follows: CONSTITUENT + BE + WH-WORD</a:t>
            </a:r>
          </a:p>
          <a:p>
            <a:r>
              <a:rPr lang="en-US" dirty="0"/>
              <a:t>Let’s take the following sentence:</a:t>
            </a:r>
          </a:p>
          <a:p>
            <a:r>
              <a:rPr lang="en-US" dirty="0"/>
              <a:t>John loves goulash.</a:t>
            </a:r>
          </a:p>
          <a:p>
            <a:r>
              <a:rPr lang="en-US" i="1" dirty="0"/>
              <a:t>Goulash </a:t>
            </a:r>
            <a:r>
              <a:rPr lang="en-US" dirty="0"/>
              <a:t>is what John loves.</a:t>
            </a:r>
          </a:p>
          <a:p>
            <a:r>
              <a:rPr lang="en-US" i="1" dirty="0"/>
              <a:t>John </a:t>
            </a:r>
            <a:r>
              <a:rPr lang="en-US" dirty="0"/>
              <a:t>is who loves goulash.</a:t>
            </a:r>
          </a:p>
          <a:p>
            <a:r>
              <a:rPr lang="en-US" dirty="0"/>
              <a:t>We see that since these are possible equivalents, they are very clearly constituents.</a:t>
            </a:r>
          </a:p>
          <a:p>
            <a:endParaRPr lang="en-US" dirty="0"/>
          </a:p>
        </p:txBody>
      </p:sp>
    </p:spTree>
    <p:extLst>
      <p:ext uri="{BB962C8B-B14F-4D97-AF65-F5344CB8AC3E}">
        <p14:creationId xmlns:p14="http://schemas.microsoft.com/office/powerpoint/2010/main" val="4250543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0717E-B7C5-FD5A-4682-0DD8E0D7866A}"/>
              </a:ext>
            </a:extLst>
          </p:cNvPr>
          <p:cNvSpPr>
            <a:spLocks noGrp="1"/>
          </p:cNvSpPr>
          <p:nvPr>
            <p:ph type="title"/>
          </p:nvPr>
        </p:nvSpPr>
        <p:spPr/>
        <p:txBody>
          <a:bodyPr/>
          <a:lstStyle/>
          <a:p>
            <a:r>
              <a:rPr lang="en-US" dirty="0"/>
              <a:t>NP Constituency - </a:t>
            </a:r>
            <a:r>
              <a:rPr lang="en-US" dirty="0" err="1"/>
              <a:t>Passivization</a:t>
            </a:r>
            <a:endParaRPr lang="en-US" dirty="0"/>
          </a:p>
        </p:txBody>
      </p:sp>
      <p:sp>
        <p:nvSpPr>
          <p:cNvPr id="3" name="Content Placeholder 2">
            <a:extLst>
              <a:ext uri="{FF2B5EF4-FFF2-40B4-BE49-F238E27FC236}">
                <a16:creationId xmlns:a16="http://schemas.microsoft.com/office/drawing/2014/main" id="{9386AD17-446F-3828-865A-7A5055DFF0A7}"/>
              </a:ext>
            </a:extLst>
          </p:cNvPr>
          <p:cNvSpPr>
            <a:spLocks noGrp="1"/>
          </p:cNvSpPr>
          <p:nvPr>
            <p:ph idx="1"/>
          </p:nvPr>
        </p:nvSpPr>
        <p:spPr/>
        <p:txBody>
          <a:bodyPr/>
          <a:lstStyle/>
          <a:p>
            <a:r>
              <a:rPr lang="en-US" dirty="0"/>
              <a:t>NP constituents may also be identified via a process called </a:t>
            </a:r>
            <a:r>
              <a:rPr lang="en-US" dirty="0" err="1"/>
              <a:t>passivization</a:t>
            </a:r>
            <a:r>
              <a:rPr lang="en-US" dirty="0"/>
              <a:t>.</a:t>
            </a:r>
          </a:p>
          <a:p>
            <a:r>
              <a:rPr lang="en-US" dirty="0"/>
              <a:t>There are two voices in English: active and passive.</a:t>
            </a:r>
          </a:p>
          <a:p>
            <a:r>
              <a:rPr lang="en-US" dirty="0"/>
              <a:t>NPs that can be passivized are constituents.</a:t>
            </a:r>
          </a:p>
          <a:p>
            <a:r>
              <a:rPr lang="en-US" dirty="0"/>
              <a:t>Let’s take the following sentence:</a:t>
            </a:r>
          </a:p>
          <a:p>
            <a:pPr marL="0" indent="0">
              <a:buNone/>
            </a:pPr>
            <a:r>
              <a:rPr lang="en-US" dirty="0"/>
              <a:t>The famous chef cooked the juicy steak (ACTIVE VOICE)</a:t>
            </a:r>
          </a:p>
          <a:p>
            <a:r>
              <a:rPr lang="en-US" dirty="0"/>
              <a:t>NPs that can be passivized—in this case, NP objects in the active voice that can become the NP </a:t>
            </a:r>
            <a:r>
              <a:rPr lang="en-US" b="1" dirty="0"/>
              <a:t>subject</a:t>
            </a:r>
            <a:r>
              <a:rPr lang="en-US" dirty="0"/>
              <a:t> of the passive voice—are constituents. So:</a:t>
            </a:r>
          </a:p>
          <a:p>
            <a:pPr marL="0" indent="0">
              <a:buNone/>
            </a:pPr>
            <a:r>
              <a:rPr lang="en-US" i="1" dirty="0"/>
              <a:t>The juicy steak </a:t>
            </a:r>
            <a:r>
              <a:rPr lang="en-US" dirty="0"/>
              <a:t>was cooked by the famous chef.</a:t>
            </a:r>
          </a:p>
          <a:p>
            <a:r>
              <a:rPr lang="en-US" dirty="0"/>
              <a:t>Therefore, </a:t>
            </a:r>
            <a:r>
              <a:rPr lang="en-US" i="1" dirty="0"/>
              <a:t>the juicy steak</a:t>
            </a:r>
            <a:r>
              <a:rPr lang="en-US" dirty="0"/>
              <a:t> is a constituent.</a:t>
            </a:r>
          </a:p>
        </p:txBody>
      </p:sp>
    </p:spTree>
    <p:extLst>
      <p:ext uri="{BB962C8B-B14F-4D97-AF65-F5344CB8AC3E}">
        <p14:creationId xmlns:p14="http://schemas.microsoft.com/office/powerpoint/2010/main" val="866249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60E8A-2E29-D163-F07D-25BED749E99B}"/>
              </a:ext>
            </a:extLst>
          </p:cNvPr>
          <p:cNvSpPr>
            <a:spLocks noGrp="1"/>
          </p:cNvSpPr>
          <p:nvPr>
            <p:ph type="title"/>
          </p:nvPr>
        </p:nvSpPr>
        <p:spPr/>
        <p:txBody>
          <a:bodyPr/>
          <a:lstStyle/>
          <a:p>
            <a:r>
              <a:rPr lang="en-US" dirty="0"/>
              <a:t>NP Constituency - Coordination</a:t>
            </a:r>
          </a:p>
        </p:txBody>
      </p:sp>
      <p:sp>
        <p:nvSpPr>
          <p:cNvPr id="3" name="Content Placeholder 2">
            <a:extLst>
              <a:ext uri="{FF2B5EF4-FFF2-40B4-BE49-F238E27FC236}">
                <a16:creationId xmlns:a16="http://schemas.microsoft.com/office/drawing/2014/main" id="{D4CDDCFA-8A3E-9DD4-4728-9009B5214DBC}"/>
              </a:ext>
            </a:extLst>
          </p:cNvPr>
          <p:cNvSpPr>
            <a:spLocks noGrp="1"/>
          </p:cNvSpPr>
          <p:nvPr>
            <p:ph idx="1"/>
          </p:nvPr>
        </p:nvSpPr>
        <p:spPr/>
        <p:txBody>
          <a:bodyPr/>
          <a:lstStyle/>
          <a:p>
            <a:r>
              <a:rPr lang="en-US" dirty="0"/>
              <a:t>Finally, we can use coordination in order to determine the status of constituency in a sentence.</a:t>
            </a:r>
          </a:p>
          <a:p>
            <a:r>
              <a:rPr lang="en-US" dirty="0"/>
              <a:t>Coordination involves using coordinating conjunctions like </a:t>
            </a:r>
            <a:r>
              <a:rPr lang="en-US" i="1" dirty="0"/>
              <a:t>and </a:t>
            </a:r>
            <a:r>
              <a:rPr lang="en-US" dirty="0"/>
              <a:t>or </a:t>
            </a:r>
            <a:r>
              <a:rPr lang="en-US" i="1" dirty="0" err="1"/>
              <a:t>or</a:t>
            </a:r>
            <a:r>
              <a:rPr lang="en-US" i="1" dirty="0"/>
              <a:t> </a:t>
            </a:r>
            <a:r>
              <a:rPr lang="en-US" dirty="0"/>
              <a:t>in order coordinate two phrases </a:t>
            </a:r>
            <a:r>
              <a:rPr lang="en-US" i="1" dirty="0"/>
              <a:t>of the same type</a:t>
            </a:r>
            <a:r>
              <a:rPr lang="en-US" dirty="0"/>
              <a:t>.</a:t>
            </a:r>
          </a:p>
          <a:p>
            <a:r>
              <a:rPr lang="en-US" dirty="0"/>
              <a:t>The phrases that are coordinated are each considered to be constituents in their own right.</a:t>
            </a:r>
          </a:p>
        </p:txBody>
      </p:sp>
    </p:spTree>
    <p:extLst>
      <p:ext uri="{BB962C8B-B14F-4D97-AF65-F5344CB8AC3E}">
        <p14:creationId xmlns:p14="http://schemas.microsoft.com/office/powerpoint/2010/main" val="3787520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DD859-DBC2-34E6-89E2-85B466088717}"/>
              </a:ext>
            </a:extLst>
          </p:cNvPr>
          <p:cNvSpPr>
            <a:spLocks noGrp="1"/>
          </p:cNvSpPr>
          <p:nvPr>
            <p:ph type="title"/>
          </p:nvPr>
        </p:nvSpPr>
        <p:spPr/>
        <p:txBody>
          <a:bodyPr/>
          <a:lstStyle/>
          <a:p>
            <a:r>
              <a:rPr lang="en-US" dirty="0"/>
              <a:t>NP Constituency – Coordination (cont.)</a:t>
            </a:r>
          </a:p>
        </p:txBody>
      </p:sp>
      <p:sp>
        <p:nvSpPr>
          <p:cNvPr id="3" name="Content Placeholder 2">
            <a:extLst>
              <a:ext uri="{FF2B5EF4-FFF2-40B4-BE49-F238E27FC236}">
                <a16:creationId xmlns:a16="http://schemas.microsoft.com/office/drawing/2014/main" id="{5B068C1A-3C9D-DB22-9688-68FA5ACA6FFB}"/>
              </a:ext>
            </a:extLst>
          </p:cNvPr>
          <p:cNvSpPr>
            <a:spLocks noGrp="1"/>
          </p:cNvSpPr>
          <p:nvPr>
            <p:ph idx="1"/>
          </p:nvPr>
        </p:nvSpPr>
        <p:spPr/>
        <p:txBody>
          <a:bodyPr>
            <a:normAutofit fontScale="85000" lnSpcReduction="20000"/>
          </a:bodyPr>
          <a:lstStyle/>
          <a:p>
            <a:r>
              <a:rPr lang="en-US" dirty="0"/>
              <a:t>If we take a simple sentence with the coordinating conjunction </a:t>
            </a:r>
            <a:r>
              <a:rPr lang="en-US" i="1" dirty="0"/>
              <a:t>and </a:t>
            </a:r>
            <a:r>
              <a:rPr lang="en-US" dirty="0"/>
              <a:t>we can see that it takes two like phrases and forms a constituent:</a:t>
            </a:r>
          </a:p>
          <a:p>
            <a:pPr marL="0" indent="0">
              <a:buNone/>
            </a:pPr>
            <a:r>
              <a:rPr lang="en-US" dirty="0"/>
              <a:t>[John and Mary] are holding hands in the park.</a:t>
            </a:r>
          </a:p>
          <a:p>
            <a:pPr marL="0" indent="0">
              <a:buNone/>
            </a:pPr>
            <a:r>
              <a:rPr lang="en-US" dirty="0"/>
              <a:t>John saw [the dog and the cat] in the park.</a:t>
            </a:r>
          </a:p>
          <a:p>
            <a:r>
              <a:rPr lang="en-US" dirty="0"/>
              <a:t>If we try to take two different types of phrases and try to coordinate them, we get ungrammaticality:</a:t>
            </a:r>
          </a:p>
          <a:p>
            <a:pPr marL="0" indent="0">
              <a:buNone/>
            </a:pPr>
            <a:r>
              <a:rPr lang="en-US" dirty="0"/>
              <a:t>*[John and big] are in the park.</a:t>
            </a:r>
          </a:p>
          <a:p>
            <a:pPr marL="0" indent="0">
              <a:buNone/>
            </a:pPr>
            <a:r>
              <a:rPr lang="en-US" dirty="0"/>
              <a:t>*John saw [John and in the house] in the park.</a:t>
            </a:r>
          </a:p>
          <a:p>
            <a:pPr marL="0" indent="0">
              <a:buNone/>
            </a:pPr>
            <a:r>
              <a:rPr lang="en-US" dirty="0"/>
              <a:t>*[John and eats goulash] are holding hands in the park.</a:t>
            </a:r>
          </a:p>
          <a:p>
            <a:r>
              <a:rPr lang="en-US" dirty="0"/>
              <a:t>What is important to note is that the result of coordination is a complex NP structure where the entire coordinated structure forms a constituent. In addition, each of the components are constituents in their own right.</a:t>
            </a:r>
          </a:p>
          <a:p>
            <a:pPr marL="0" indent="0">
              <a:buNone/>
            </a:pPr>
            <a:r>
              <a:rPr lang="en-US" dirty="0"/>
              <a:t>[She and John] were holding hands in the park.</a:t>
            </a:r>
          </a:p>
          <a:p>
            <a:pPr marL="0" indent="0">
              <a:buNone/>
            </a:pPr>
            <a:r>
              <a:rPr lang="en-US" dirty="0"/>
              <a:t>[They] were holding hands in the park.</a:t>
            </a:r>
          </a:p>
        </p:txBody>
      </p:sp>
    </p:spTree>
    <p:extLst>
      <p:ext uri="{BB962C8B-B14F-4D97-AF65-F5344CB8AC3E}">
        <p14:creationId xmlns:p14="http://schemas.microsoft.com/office/powerpoint/2010/main" val="1898842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E060E-FD54-2169-890C-2AB7534D4B49}"/>
              </a:ext>
            </a:extLst>
          </p:cNvPr>
          <p:cNvSpPr>
            <a:spLocks noGrp="1"/>
          </p:cNvSpPr>
          <p:nvPr>
            <p:ph type="title"/>
          </p:nvPr>
        </p:nvSpPr>
        <p:spPr/>
        <p:txBody>
          <a:bodyPr/>
          <a:lstStyle/>
          <a:p>
            <a:r>
              <a:rPr lang="en-US" dirty="0"/>
              <a:t>VP Constituency</a:t>
            </a:r>
          </a:p>
        </p:txBody>
      </p:sp>
      <p:sp>
        <p:nvSpPr>
          <p:cNvPr id="3" name="Content Placeholder 2">
            <a:extLst>
              <a:ext uri="{FF2B5EF4-FFF2-40B4-BE49-F238E27FC236}">
                <a16:creationId xmlns:a16="http://schemas.microsoft.com/office/drawing/2014/main" id="{85F15348-9F43-75CA-4609-9B95555DF88D}"/>
              </a:ext>
            </a:extLst>
          </p:cNvPr>
          <p:cNvSpPr>
            <a:spLocks noGrp="1"/>
          </p:cNvSpPr>
          <p:nvPr>
            <p:ph idx="1"/>
          </p:nvPr>
        </p:nvSpPr>
        <p:spPr/>
        <p:txBody>
          <a:bodyPr/>
          <a:lstStyle/>
          <a:p>
            <a:r>
              <a:rPr lang="en-US" dirty="0"/>
              <a:t>Obviously, NPs do not have a monopoly on forming constituents.</a:t>
            </a:r>
          </a:p>
          <a:p>
            <a:r>
              <a:rPr lang="en-US" dirty="0"/>
              <a:t>Other phrases can form constituents as well. For the moment, let us take the next biggest category of phrases, verb phrases, and see how we can determine constituency with them</a:t>
            </a:r>
          </a:p>
          <a:p>
            <a:r>
              <a:rPr lang="en-US" dirty="0"/>
              <a:t>In general, many of the same processes that determine constituency in the NP, can also be used to determine constituency for VPs, with some slight modifications.</a:t>
            </a:r>
          </a:p>
        </p:txBody>
      </p:sp>
    </p:spTree>
    <p:extLst>
      <p:ext uri="{BB962C8B-B14F-4D97-AF65-F5344CB8AC3E}">
        <p14:creationId xmlns:p14="http://schemas.microsoft.com/office/powerpoint/2010/main" val="3834184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F4EB7-A0D7-2E6D-9E6B-C1029FDE35FA}"/>
              </a:ext>
            </a:extLst>
          </p:cNvPr>
          <p:cNvSpPr>
            <a:spLocks noGrp="1"/>
          </p:cNvSpPr>
          <p:nvPr>
            <p:ph type="title"/>
          </p:nvPr>
        </p:nvSpPr>
        <p:spPr/>
        <p:txBody>
          <a:bodyPr/>
          <a:lstStyle/>
          <a:p>
            <a:r>
              <a:rPr lang="en-US" dirty="0"/>
              <a:t>VP Constituency - Replacement</a:t>
            </a:r>
          </a:p>
        </p:txBody>
      </p:sp>
      <p:sp>
        <p:nvSpPr>
          <p:cNvPr id="3" name="Content Placeholder 2">
            <a:extLst>
              <a:ext uri="{FF2B5EF4-FFF2-40B4-BE49-F238E27FC236}">
                <a16:creationId xmlns:a16="http://schemas.microsoft.com/office/drawing/2014/main" id="{A75EEB3F-C96D-E07A-5716-3DE612B1042D}"/>
              </a:ext>
            </a:extLst>
          </p:cNvPr>
          <p:cNvSpPr>
            <a:spLocks noGrp="1"/>
          </p:cNvSpPr>
          <p:nvPr>
            <p:ph idx="1"/>
          </p:nvPr>
        </p:nvSpPr>
        <p:spPr/>
        <p:txBody>
          <a:bodyPr/>
          <a:lstStyle/>
          <a:p>
            <a:r>
              <a:rPr lang="en-US" dirty="0"/>
              <a:t>VPs may also undergo a process of replacement.</a:t>
            </a:r>
          </a:p>
          <a:p>
            <a:r>
              <a:rPr lang="en-US" dirty="0"/>
              <a:t>Obviously, they cannot undergo the same process as NPs in that they cannot be replaced by pronouns:</a:t>
            </a:r>
          </a:p>
          <a:p>
            <a:pPr marL="0" indent="0">
              <a:buNone/>
            </a:pPr>
            <a:r>
              <a:rPr lang="en-US" dirty="0"/>
              <a:t>John eats goulash with a spork.</a:t>
            </a:r>
          </a:p>
          <a:p>
            <a:pPr marL="0" indent="0">
              <a:buNone/>
            </a:pPr>
            <a:r>
              <a:rPr lang="en-US" dirty="0"/>
              <a:t>But:</a:t>
            </a:r>
          </a:p>
          <a:p>
            <a:pPr marL="0" indent="0">
              <a:buNone/>
            </a:pPr>
            <a:r>
              <a:rPr lang="en-US" dirty="0"/>
              <a:t>*John </a:t>
            </a:r>
            <a:r>
              <a:rPr lang="en-US" i="1" dirty="0"/>
              <a:t>it </a:t>
            </a:r>
            <a:r>
              <a:rPr lang="en-US" dirty="0"/>
              <a:t>goulash with a spork.</a:t>
            </a:r>
          </a:p>
          <a:p>
            <a:pPr marL="0" indent="0">
              <a:buNone/>
            </a:pPr>
            <a:r>
              <a:rPr lang="en-US" dirty="0"/>
              <a:t>*John </a:t>
            </a:r>
            <a:r>
              <a:rPr lang="en-US" i="1" dirty="0"/>
              <a:t>it.</a:t>
            </a:r>
            <a:endParaRPr lang="en-US" dirty="0"/>
          </a:p>
          <a:p>
            <a:r>
              <a:rPr lang="en-US" dirty="0"/>
              <a:t>We can, however, apply a different kind of replacement in order to replace a VP.</a:t>
            </a:r>
          </a:p>
        </p:txBody>
      </p:sp>
    </p:spTree>
    <p:extLst>
      <p:ext uri="{BB962C8B-B14F-4D97-AF65-F5344CB8AC3E}">
        <p14:creationId xmlns:p14="http://schemas.microsoft.com/office/powerpoint/2010/main" val="964043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91271-14D0-BAFA-3696-2C18758B74AF}"/>
              </a:ext>
            </a:extLst>
          </p:cNvPr>
          <p:cNvSpPr>
            <a:spLocks noGrp="1"/>
          </p:cNvSpPr>
          <p:nvPr>
            <p:ph type="title"/>
          </p:nvPr>
        </p:nvSpPr>
        <p:spPr/>
        <p:txBody>
          <a:bodyPr/>
          <a:lstStyle/>
          <a:p>
            <a:r>
              <a:rPr lang="en-US" dirty="0"/>
              <a:t>VP Constituency – Replacement (cont.)</a:t>
            </a:r>
          </a:p>
        </p:txBody>
      </p:sp>
      <p:sp>
        <p:nvSpPr>
          <p:cNvPr id="3" name="Content Placeholder 2">
            <a:extLst>
              <a:ext uri="{FF2B5EF4-FFF2-40B4-BE49-F238E27FC236}">
                <a16:creationId xmlns:a16="http://schemas.microsoft.com/office/drawing/2014/main" id="{5F1C2C4A-A250-F60F-D364-12202E3704D0}"/>
              </a:ext>
            </a:extLst>
          </p:cNvPr>
          <p:cNvSpPr>
            <a:spLocks noGrp="1"/>
          </p:cNvSpPr>
          <p:nvPr>
            <p:ph idx="1"/>
          </p:nvPr>
        </p:nvSpPr>
        <p:spPr/>
        <p:txBody>
          <a:bodyPr/>
          <a:lstStyle/>
          <a:p>
            <a:r>
              <a:rPr lang="en-US" dirty="0"/>
              <a:t>VPs can be replaced in a pronoun-like manner with something called </a:t>
            </a:r>
            <a:r>
              <a:rPr lang="en-US" i="1" dirty="0"/>
              <a:t>do so-replacement.</a:t>
            </a:r>
          </a:p>
          <a:p>
            <a:r>
              <a:rPr lang="en-US" dirty="0"/>
              <a:t>In this kind of replacement, we target the VP and replace it with </a:t>
            </a:r>
            <a:r>
              <a:rPr lang="en-US" i="1" dirty="0"/>
              <a:t>do/does so</a:t>
            </a:r>
            <a:r>
              <a:rPr lang="en-US" dirty="0"/>
              <a:t>.</a:t>
            </a:r>
          </a:p>
          <a:p>
            <a:r>
              <a:rPr lang="en-US" dirty="0"/>
              <a:t>Where this is possible, a constituent within the VP is identifiable.</a:t>
            </a:r>
          </a:p>
          <a:p>
            <a:r>
              <a:rPr lang="en-US" dirty="0"/>
              <a:t>Confer:</a:t>
            </a:r>
          </a:p>
          <a:p>
            <a:pPr marL="0" indent="0">
              <a:buNone/>
            </a:pPr>
            <a:r>
              <a:rPr lang="en-US" dirty="0"/>
              <a:t>John eats goulash with a spork, but Mary </a:t>
            </a:r>
            <a:r>
              <a:rPr lang="en-US" i="1" dirty="0"/>
              <a:t>does so </a:t>
            </a:r>
            <a:r>
              <a:rPr lang="en-US" dirty="0"/>
              <a:t>with a spoon.</a:t>
            </a:r>
          </a:p>
          <a:p>
            <a:pPr marL="0" indent="0">
              <a:buNone/>
            </a:pPr>
            <a:r>
              <a:rPr lang="en-US" dirty="0"/>
              <a:t>John does not eat goulash with a spoon, but Mary </a:t>
            </a:r>
            <a:r>
              <a:rPr lang="en-US" i="1" dirty="0"/>
              <a:t>does (so)</a:t>
            </a:r>
            <a:r>
              <a:rPr lang="en-US" dirty="0"/>
              <a:t>.</a:t>
            </a:r>
          </a:p>
          <a:p>
            <a:r>
              <a:rPr lang="en-US" dirty="0"/>
              <a:t>We can see, therefore, that </a:t>
            </a:r>
            <a:r>
              <a:rPr lang="en-US" i="1" dirty="0"/>
              <a:t>do so </a:t>
            </a:r>
            <a:r>
              <a:rPr lang="en-US" dirty="0"/>
              <a:t>replacement targets either part of the VP or the entire VP in a manner similar to </a:t>
            </a:r>
            <a:r>
              <a:rPr lang="en-US" i="1" dirty="0"/>
              <a:t>one </a:t>
            </a:r>
            <a:r>
              <a:rPr lang="en-US" dirty="0"/>
              <a:t>replacement does for NPs.</a:t>
            </a:r>
          </a:p>
        </p:txBody>
      </p:sp>
    </p:spTree>
    <p:extLst>
      <p:ext uri="{BB962C8B-B14F-4D97-AF65-F5344CB8AC3E}">
        <p14:creationId xmlns:p14="http://schemas.microsoft.com/office/powerpoint/2010/main" val="210949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3C3D5-15B5-088A-B875-2524336CFA24}"/>
              </a:ext>
            </a:extLst>
          </p:cNvPr>
          <p:cNvSpPr>
            <a:spLocks noGrp="1"/>
          </p:cNvSpPr>
          <p:nvPr>
            <p:ph type="title"/>
          </p:nvPr>
        </p:nvSpPr>
        <p:spPr/>
        <p:txBody>
          <a:bodyPr/>
          <a:lstStyle/>
          <a:p>
            <a:r>
              <a:rPr lang="en-US" dirty="0"/>
              <a:t>Constituency and (brief) Review</a:t>
            </a:r>
          </a:p>
        </p:txBody>
      </p:sp>
      <p:sp>
        <p:nvSpPr>
          <p:cNvPr id="3" name="Content Placeholder 2">
            <a:extLst>
              <a:ext uri="{FF2B5EF4-FFF2-40B4-BE49-F238E27FC236}">
                <a16:creationId xmlns:a16="http://schemas.microsoft.com/office/drawing/2014/main" id="{597C0A84-0499-AE45-FAE6-F7EC34E6CFAC}"/>
              </a:ext>
            </a:extLst>
          </p:cNvPr>
          <p:cNvSpPr>
            <a:spLocks noGrp="1"/>
          </p:cNvSpPr>
          <p:nvPr>
            <p:ph idx="1"/>
          </p:nvPr>
        </p:nvSpPr>
        <p:spPr/>
        <p:txBody>
          <a:bodyPr/>
          <a:lstStyle/>
          <a:p>
            <a:r>
              <a:rPr lang="en-US" dirty="0"/>
              <a:t>So far, we have looked at all the different kinds of grammatical categories and phrases.</a:t>
            </a:r>
          </a:p>
          <a:p>
            <a:r>
              <a:rPr lang="en-US" dirty="0"/>
              <a:t>We have built each of these phrases up from their base units (the </a:t>
            </a:r>
            <a:r>
              <a:rPr lang="en-US" b="1" dirty="0"/>
              <a:t>head</a:t>
            </a:r>
            <a:r>
              <a:rPr lang="en-US" dirty="0"/>
              <a:t>) of the phrase and added all kinds of descriptive words and phrases.</a:t>
            </a:r>
          </a:p>
          <a:p>
            <a:r>
              <a:rPr lang="en-US" dirty="0"/>
              <a:t>Quick Review: What are the different types of phrases we have?</a:t>
            </a:r>
          </a:p>
          <a:p>
            <a:r>
              <a:rPr lang="en-US" dirty="0"/>
              <a:t>We will now take a look at how we know these units make up phrases in unison.</a:t>
            </a:r>
          </a:p>
        </p:txBody>
      </p:sp>
    </p:spTree>
    <p:extLst>
      <p:ext uri="{BB962C8B-B14F-4D97-AF65-F5344CB8AC3E}">
        <p14:creationId xmlns:p14="http://schemas.microsoft.com/office/powerpoint/2010/main" val="3233098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2E181-1268-C68D-3441-4E444882CACA}"/>
              </a:ext>
            </a:extLst>
          </p:cNvPr>
          <p:cNvSpPr>
            <a:spLocks noGrp="1"/>
          </p:cNvSpPr>
          <p:nvPr>
            <p:ph type="title"/>
          </p:nvPr>
        </p:nvSpPr>
        <p:spPr/>
        <p:txBody>
          <a:bodyPr/>
          <a:lstStyle/>
          <a:p>
            <a:r>
              <a:rPr lang="en-US" dirty="0"/>
              <a:t>VP Constituency – Stand-Alone Answers</a:t>
            </a:r>
          </a:p>
        </p:txBody>
      </p:sp>
      <p:sp>
        <p:nvSpPr>
          <p:cNvPr id="3" name="Content Placeholder 2">
            <a:extLst>
              <a:ext uri="{FF2B5EF4-FFF2-40B4-BE49-F238E27FC236}">
                <a16:creationId xmlns:a16="http://schemas.microsoft.com/office/drawing/2014/main" id="{6543FD1F-AD8C-5012-4158-53AD5488C7F8}"/>
              </a:ext>
            </a:extLst>
          </p:cNvPr>
          <p:cNvSpPr>
            <a:spLocks noGrp="1"/>
          </p:cNvSpPr>
          <p:nvPr>
            <p:ph idx="1"/>
          </p:nvPr>
        </p:nvSpPr>
        <p:spPr/>
        <p:txBody>
          <a:bodyPr>
            <a:normAutofit lnSpcReduction="10000"/>
          </a:bodyPr>
          <a:lstStyle/>
          <a:p>
            <a:r>
              <a:rPr lang="en-US" dirty="0"/>
              <a:t>Like NPs so too can VPs be used to answer questions from any given sentence.</a:t>
            </a:r>
          </a:p>
          <a:p>
            <a:r>
              <a:rPr lang="en-US" dirty="0"/>
              <a:t>Let’s take our previous example:</a:t>
            </a:r>
          </a:p>
          <a:p>
            <a:pPr marL="0" indent="0">
              <a:buNone/>
            </a:pPr>
            <a:r>
              <a:rPr lang="en-US" dirty="0"/>
              <a:t>The big cozy house of alms in Ft. Lauderdale serves good food to the needy for Thanksgiving.</a:t>
            </a:r>
          </a:p>
          <a:p>
            <a:r>
              <a:rPr lang="en-US" dirty="0"/>
              <a:t>The question here is not what does the serving, but rather what it is the </a:t>
            </a:r>
            <a:r>
              <a:rPr lang="en-US" i="1" dirty="0" err="1"/>
              <a:t>the</a:t>
            </a:r>
            <a:r>
              <a:rPr lang="en-US" i="1" dirty="0"/>
              <a:t> big cozy house of alms in Ft. Lauderdale </a:t>
            </a:r>
            <a:r>
              <a:rPr lang="en-US" b="1" dirty="0"/>
              <a:t>does.</a:t>
            </a:r>
          </a:p>
          <a:p>
            <a:r>
              <a:rPr lang="en-US" dirty="0"/>
              <a:t>So: What does the big cozy house of alms in Ft. Lauderdale do?</a:t>
            </a:r>
          </a:p>
          <a:p>
            <a:r>
              <a:rPr lang="en-US" dirty="0"/>
              <a:t>Answer 1: Serves good food to the needy for Thanksgiving.</a:t>
            </a:r>
          </a:p>
          <a:p>
            <a:r>
              <a:rPr lang="en-US" dirty="0"/>
              <a:t>Answer 2: Serves good food.</a:t>
            </a:r>
          </a:p>
          <a:p>
            <a:r>
              <a:rPr lang="en-US" dirty="0"/>
              <a:t>And so in this example we can see that within the VP we have two constituents, one within the other in this case.</a:t>
            </a:r>
          </a:p>
          <a:p>
            <a:endParaRPr lang="en-US" dirty="0"/>
          </a:p>
        </p:txBody>
      </p:sp>
    </p:spTree>
    <p:extLst>
      <p:ext uri="{BB962C8B-B14F-4D97-AF65-F5344CB8AC3E}">
        <p14:creationId xmlns:p14="http://schemas.microsoft.com/office/powerpoint/2010/main" val="889356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92165-B668-42B2-E951-D26BD6D67237}"/>
              </a:ext>
            </a:extLst>
          </p:cNvPr>
          <p:cNvSpPr>
            <a:spLocks noGrp="1"/>
          </p:cNvSpPr>
          <p:nvPr>
            <p:ph type="title"/>
          </p:nvPr>
        </p:nvSpPr>
        <p:spPr/>
        <p:txBody>
          <a:bodyPr/>
          <a:lstStyle/>
          <a:p>
            <a:r>
              <a:rPr lang="en-US" dirty="0"/>
              <a:t>VP Constituency - Coordination</a:t>
            </a:r>
          </a:p>
        </p:txBody>
      </p:sp>
      <p:sp>
        <p:nvSpPr>
          <p:cNvPr id="3" name="Content Placeholder 2">
            <a:extLst>
              <a:ext uri="{FF2B5EF4-FFF2-40B4-BE49-F238E27FC236}">
                <a16:creationId xmlns:a16="http://schemas.microsoft.com/office/drawing/2014/main" id="{F53F5F2C-2B77-4E89-949B-F48141451A37}"/>
              </a:ext>
            </a:extLst>
          </p:cNvPr>
          <p:cNvSpPr>
            <a:spLocks noGrp="1"/>
          </p:cNvSpPr>
          <p:nvPr>
            <p:ph idx="1"/>
          </p:nvPr>
        </p:nvSpPr>
        <p:spPr/>
        <p:txBody>
          <a:bodyPr>
            <a:normAutofit fontScale="92500" lnSpcReduction="20000"/>
          </a:bodyPr>
          <a:lstStyle/>
          <a:p>
            <a:r>
              <a:rPr lang="en-US" dirty="0"/>
              <a:t>Finally, we can obviously coordinate VPs in a manner similar to what we saw for NPs.</a:t>
            </a:r>
          </a:p>
          <a:p>
            <a:pPr marL="0" indent="0">
              <a:buNone/>
            </a:pPr>
            <a:r>
              <a:rPr lang="en-US" dirty="0"/>
              <a:t>John [ate goulash and drank Baileys hot chocolate] for Thanksgiving.</a:t>
            </a:r>
          </a:p>
          <a:p>
            <a:r>
              <a:rPr lang="en-US" dirty="0"/>
              <a:t>Here we can see that the entire coordinated structure is a VP and that it functions as one larger VP.</a:t>
            </a:r>
          </a:p>
          <a:p>
            <a:r>
              <a:rPr lang="en-US" dirty="0"/>
              <a:t>Like NPs, we can see that each one of the coordinated VPs can also act as a smaller constituent. Confer:</a:t>
            </a:r>
          </a:p>
          <a:p>
            <a:pPr marL="0" indent="0">
              <a:buNone/>
            </a:pPr>
            <a:r>
              <a:rPr lang="en-US" dirty="0"/>
              <a:t>Bill [did that and drank wine] for Thanksgiving.</a:t>
            </a:r>
          </a:p>
          <a:p>
            <a:pPr marL="0" indent="0">
              <a:buNone/>
            </a:pPr>
            <a:r>
              <a:rPr lang="en-US" dirty="0"/>
              <a:t>Bill [ate turkey and did that] also for Thanksgiving.</a:t>
            </a:r>
          </a:p>
          <a:p>
            <a:r>
              <a:rPr lang="en-US" dirty="0"/>
              <a:t>Here, again, we see a form of </a:t>
            </a:r>
            <a:r>
              <a:rPr lang="en-US" i="1" dirty="0"/>
              <a:t>do so </a:t>
            </a:r>
            <a:r>
              <a:rPr lang="en-US" dirty="0"/>
              <a:t>replacement even with the larger coordinated VP structure. (Just instead of the </a:t>
            </a:r>
            <a:r>
              <a:rPr lang="en-US" i="1" dirty="0"/>
              <a:t>so </a:t>
            </a:r>
            <a:r>
              <a:rPr lang="en-US" dirty="0"/>
              <a:t>we are also replacing the NP object with a pronoun; so, here we see two kinds of replacement showcasing all sorts of constituency.)</a:t>
            </a:r>
          </a:p>
        </p:txBody>
      </p:sp>
    </p:spTree>
    <p:extLst>
      <p:ext uri="{BB962C8B-B14F-4D97-AF65-F5344CB8AC3E}">
        <p14:creationId xmlns:p14="http://schemas.microsoft.com/office/powerpoint/2010/main" val="17536889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3D45A-DC3B-1865-F54C-76FD37DB595E}"/>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a16="http://schemas.microsoft.com/office/drawing/2014/main" id="{E2408EC5-748E-AB5E-6962-902868276E5B}"/>
              </a:ext>
            </a:extLst>
          </p:cNvPr>
          <p:cNvSpPr>
            <a:spLocks noGrp="1"/>
          </p:cNvSpPr>
          <p:nvPr>
            <p:ph idx="1"/>
          </p:nvPr>
        </p:nvSpPr>
        <p:spPr/>
        <p:txBody>
          <a:bodyPr/>
          <a:lstStyle/>
          <a:p>
            <a:r>
              <a:rPr lang="en-US" dirty="0"/>
              <a:t>Determine the NP and VP constituents for the following (ignore the stuff with prepositions for now):</a:t>
            </a:r>
          </a:p>
          <a:p>
            <a:r>
              <a:rPr lang="en-US" dirty="0"/>
              <a:t>The spooky house of horrors by the side of the river</a:t>
            </a:r>
          </a:p>
          <a:p>
            <a:r>
              <a:rPr lang="en-US" dirty="0"/>
              <a:t>John saw Mary at the park.</a:t>
            </a:r>
          </a:p>
          <a:p>
            <a:r>
              <a:rPr lang="en-US" dirty="0"/>
              <a:t>The dog bit the toy and the bone.</a:t>
            </a:r>
          </a:p>
          <a:p>
            <a:r>
              <a:rPr lang="en-US" dirty="0"/>
              <a:t>John observes insects and leaves with a magnifying glass. </a:t>
            </a:r>
          </a:p>
          <a:p>
            <a:r>
              <a:rPr lang="en-US" dirty="0"/>
              <a:t>Mary hits the softball and runs </a:t>
            </a:r>
            <a:r>
              <a:rPr lang="en-US"/>
              <a:t>the bases during the game.</a:t>
            </a:r>
            <a:endParaRPr lang="en-US" dirty="0"/>
          </a:p>
        </p:txBody>
      </p:sp>
    </p:spTree>
    <p:extLst>
      <p:ext uri="{BB962C8B-B14F-4D97-AF65-F5344CB8AC3E}">
        <p14:creationId xmlns:p14="http://schemas.microsoft.com/office/powerpoint/2010/main" val="2863780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30BEF-2591-852E-1F1F-30A71AE5F3E3}"/>
              </a:ext>
            </a:extLst>
          </p:cNvPr>
          <p:cNvSpPr>
            <a:spLocks noGrp="1"/>
          </p:cNvSpPr>
          <p:nvPr>
            <p:ph type="title"/>
          </p:nvPr>
        </p:nvSpPr>
        <p:spPr/>
        <p:txBody>
          <a:bodyPr/>
          <a:lstStyle/>
          <a:p>
            <a:r>
              <a:rPr lang="en-US" dirty="0"/>
              <a:t>Constituents	</a:t>
            </a:r>
          </a:p>
        </p:txBody>
      </p:sp>
      <p:sp>
        <p:nvSpPr>
          <p:cNvPr id="3" name="Content Placeholder 2">
            <a:extLst>
              <a:ext uri="{FF2B5EF4-FFF2-40B4-BE49-F238E27FC236}">
                <a16:creationId xmlns:a16="http://schemas.microsoft.com/office/drawing/2014/main" id="{7FD5B39F-7AC0-62E4-A4E3-FC32326CF4A9}"/>
              </a:ext>
            </a:extLst>
          </p:cNvPr>
          <p:cNvSpPr>
            <a:spLocks noGrp="1"/>
          </p:cNvSpPr>
          <p:nvPr>
            <p:ph idx="1"/>
          </p:nvPr>
        </p:nvSpPr>
        <p:spPr/>
        <p:txBody>
          <a:bodyPr/>
          <a:lstStyle/>
          <a:p>
            <a:r>
              <a:rPr lang="en-US" dirty="0"/>
              <a:t>The basic underlying principle with respect to </a:t>
            </a:r>
            <a:r>
              <a:rPr lang="en-US" b="1" dirty="0"/>
              <a:t>constituency</a:t>
            </a:r>
            <a:r>
              <a:rPr lang="en-US" dirty="0"/>
              <a:t> is that the phrases that make up sentences come together in units, or rather, building blocks.</a:t>
            </a:r>
          </a:p>
          <a:p>
            <a:r>
              <a:rPr lang="en-US" dirty="0"/>
              <a:t>These blocks can undergo various processes that allow one to determine exactly what the blocks that compose the phrases are.</a:t>
            </a:r>
          </a:p>
          <a:p>
            <a:r>
              <a:rPr lang="en-US" dirty="0"/>
              <a:t>In this lecture, we will break down each of the phrases that we have discussed and determine what the most important components of the phrase are and the specific syntactic processes that affect them are.</a:t>
            </a:r>
          </a:p>
        </p:txBody>
      </p:sp>
    </p:spTree>
    <p:extLst>
      <p:ext uri="{BB962C8B-B14F-4D97-AF65-F5344CB8AC3E}">
        <p14:creationId xmlns:p14="http://schemas.microsoft.com/office/powerpoint/2010/main" val="2908428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66193-F1E5-CDF4-5B99-BB477CA7F205}"/>
              </a:ext>
            </a:extLst>
          </p:cNvPr>
          <p:cNvSpPr>
            <a:spLocks noGrp="1"/>
          </p:cNvSpPr>
          <p:nvPr>
            <p:ph type="title"/>
          </p:nvPr>
        </p:nvSpPr>
        <p:spPr/>
        <p:txBody>
          <a:bodyPr/>
          <a:lstStyle/>
          <a:p>
            <a:r>
              <a:rPr lang="en-US" dirty="0"/>
              <a:t>Constituency in the Noun Phrase</a:t>
            </a:r>
          </a:p>
        </p:txBody>
      </p:sp>
      <p:sp>
        <p:nvSpPr>
          <p:cNvPr id="3" name="Content Placeholder 2">
            <a:extLst>
              <a:ext uri="{FF2B5EF4-FFF2-40B4-BE49-F238E27FC236}">
                <a16:creationId xmlns:a16="http://schemas.microsoft.com/office/drawing/2014/main" id="{86BC37E9-CCFD-6919-2066-781C6925514F}"/>
              </a:ext>
            </a:extLst>
          </p:cNvPr>
          <p:cNvSpPr>
            <a:spLocks noGrp="1"/>
          </p:cNvSpPr>
          <p:nvPr>
            <p:ph idx="1"/>
          </p:nvPr>
        </p:nvSpPr>
        <p:spPr/>
        <p:txBody>
          <a:bodyPr/>
          <a:lstStyle/>
          <a:p>
            <a:r>
              <a:rPr lang="en-US" dirty="0"/>
              <a:t>Noun Phrases (NPs) can undergo a number of different processes that allow one to determine constituency.</a:t>
            </a:r>
          </a:p>
          <a:p>
            <a:r>
              <a:rPr lang="en-US" dirty="0"/>
              <a:t>One of the easiest and most common ways to determine constituency in the NP is an operation known as </a:t>
            </a:r>
            <a:r>
              <a:rPr lang="en-US" b="1" dirty="0"/>
              <a:t>substitution</a:t>
            </a:r>
            <a:r>
              <a:rPr lang="en-US" dirty="0"/>
              <a:t>, or </a:t>
            </a:r>
            <a:r>
              <a:rPr lang="en-US" b="1" dirty="0"/>
              <a:t>replacement</a:t>
            </a:r>
            <a:r>
              <a:rPr lang="en-US" dirty="0"/>
              <a:t>.</a:t>
            </a:r>
          </a:p>
          <a:p>
            <a:r>
              <a:rPr lang="en-US" dirty="0"/>
              <a:t>This operation involves taking the NP and replacing it with a </a:t>
            </a:r>
            <a:r>
              <a:rPr lang="en-US" b="1" dirty="0"/>
              <a:t>pronoun</a:t>
            </a:r>
            <a:r>
              <a:rPr lang="en-US" dirty="0"/>
              <a:t>.</a:t>
            </a:r>
          </a:p>
          <a:p>
            <a:r>
              <a:rPr lang="en-US" dirty="0"/>
              <a:t>The underlying principle here is that if the phrase can be fully replaced by a pronoun, then it forms a constituent.</a:t>
            </a:r>
          </a:p>
          <a:p>
            <a:r>
              <a:rPr lang="en-US" dirty="0"/>
              <a:t>Let’s look at some examples.</a:t>
            </a:r>
          </a:p>
        </p:txBody>
      </p:sp>
    </p:spTree>
    <p:extLst>
      <p:ext uri="{BB962C8B-B14F-4D97-AF65-F5344CB8AC3E}">
        <p14:creationId xmlns:p14="http://schemas.microsoft.com/office/powerpoint/2010/main" val="748415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DB504-E2D5-3CEB-9D2B-908BE9492D8E}"/>
              </a:ext>
            </a:extLst>
          </p:cNvPr>
          <p:cNvSpPr>
            <a:spLocks noGrp="1"/>
          </p:cNvSpPr>
          <p:nvPr>
            <p:ph type="title"/>
          </p:nvPr>
        </p:nvSpPr>
        <p:spPr/>
        <p:txBody>
          <a:bodyPr/>
          <a:lstStyle/>
          <a:p>
            <a:r>
              <a:rPr lang="en-US" dirty="0"/>
              <a:t>NP Constituents - Substitution</a:t>
            </a:r>
          </a:p>
        </p:txBody>
      </p:sp>
      <p:sp>
        <p:nvSpPr>
          <p:cNvPr id="3" name="Content Placeholder 2">
            <a:extLst>
              <a:ext uri="{FF2B5EF4-FFF2-40B4-BE49-F238E27FC236}">
                <a16:creationId xmlns:a16="http://schemas.microsoft.com/office/drawing/2014/main" id="{71B6C4DB-1EC3-5949-440F-F962FA8E1D25}"/>
              </a:ext>
            </a:extLst>
          </p:cNvPr>
          <p:cNvSpPr>
            <a:spLocks noGrp="1"/>
          </p:cNvSpPr>
          <p:nvPr>
            <p:ph idx="1"/>
          </p:nvPr>
        </p:nvSpPr>
        <p:spPr/>
        <p:txBody>
          <a:bodyPr/>
          <a:lstStyle/>
          <a:p>
            <a:r>
              <a:rPr lang="en-US" dirty="0"/>
              <a:t>Let’s take a sentence like the following:</a:t>
            </a:r>
          </a:p>
          <a:p>
            <a:pPr marL="0" indent="0">
              <a:buNone/>
            </a:pPr>
            <a:r>
              <a:rPr lang="en-US" dirty="0"/>
              <a:t>John ate the cookie.</a:t>
            </a:r>
          </a:p>
          <a:p>
            <a:r>
              <a:rPr lang="en-US" dirty="0"/>
              <a:t>Let’s now identify what the NPs in this sentence are. Can you identify them?</a:t>
            </a:r>
          </a:p>
          <a:p>
            <a:r>
              <a:rPr lang="en-US" dirty="0"/>
              <a:t>We can see that both </a:t>
            </a:r>
            <a:r>
              <a:rPr lang="en-US" i="1" dirty="0"/>
              <a:t>John </a:t>
            </a:r>
            <a:r>
              <a:rPr lang="en-US" dirty="0"/>
              <a:t>and </a:t>
            </a:r>
            <a:r>
              <a:rPr lang="en-US" i="1" dirty="0"/>
              <a:t>the cookie </a:t>
            </a:r>
            <a:r>
              <a:rPr lang="en-US" dirty="0"/>
              <a:t>can be replaced by pronouns in English (contingent of course on rules governing animacy and gender). So:</a:t>
            </a:r>
          </a:p>
          <a:p>
            <a:pPr marL="0" indent="0">
              <a:buNone/>
            </a:pPr>
            <a:r>
              <a:rPr lang="en-US" b="1" i="1" dirty="0"/>
              <a:t>He </a:t>
            </a:r>
            <a:r>
              <a:rPr lang="en-US" dirty="0"/>
              <a:t>ate the cookie.</a:t>
            </a:r>
          </a:p>
          <a:p>
            <a:pPr marL="0" indent="0">
              <a:buNone/>
            </a:pPr>
            <a:r>
              <a:rPr lang="en-US" dirty="0"/>
              <a:t>Or:</a:t>
            </a:r>
          </a:p>
          <a:p>
            <a:pPr marL="0" indent="0">
              <a:buNone/>
            </a:pPr>
            <a:r>
              <a:rPr lang="en-US" dirty="0"/>
              <a:t>John ate </a:t>
            </a:r>
            <a:r>
              <a:rPr lang="en-US" b="1" i="1" dirty="0"/>
              <a:t>it</a:t>
            </a:r>
            <a:r>
              <a:rPr lang="en-US" dirty="0"/>
              <a:t>.</a:t>
            </a:r>
          </a:p>
          <a:p>
            <a:r>
              <a:rPr lang="en-US" dirty="0"/>
              <a:t>This means that both John and the cookie form constituents.</a:t>
            </a:r>
          </a:p>
        </p:txBody>
      </p:sp>
    </p:spTree>
    <p:extLst>
      <p:ext uri="{BB962C8B-B14F-4D97-AF65-F5344CB8AC3E}">
        <p14:creationId xmlns:p14="http://schemas.microsoft.com/office/powerpoint/2010/main" val="3735699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05D56-B930-CAAB-AEF4-276B539FDCFB}"/>
              </a:ext>
            </a:extLst>
          </p:cNvPr>
          <p:cNvSpPr>
            <a:spLocks noGrp="1"/>
          </p:cNvSpPr>
          <p:nvPr>
            <p:ph type="title"/>
          </p:nvPr>
        </p:nvSpPr>
        <p:spPr/>
        <p:txBody>
          <a:bodyPr/>
          <a:lstStyle/>
          <a:p>
            <a:r>
              <a:rPr lang="en-US" dirty="0"/>
              <a:t>NP Constituency – Substitution (cont.)</a:t>
            </a:r>
          </a:p>
        </p:txBody>
      </p:sp>
      <p:sp>
        <p:nvSpPr>
          <p:cNvPr id="3" name="Content Placeholder 2">
            <a:extLst>
              <a:ext uri="{FF2B5EF4-FFF2-40B4-BE49-F238E27FC236}">
                <a16:creationId xmlns:a16="http://schemas.microsoft.com/office/drawing/2014/main" id="{1B49617D-77F2-78FB-91B4-CBAE62019216}"/>
              </a:ext>
            </a:extLst>
          </p:cNvPr>
          <p:cNvSpPr>
            <a:spLocks noGrp="1"/>
          </p:cNvSpPr>
          <p:nvPr>
            <p:ph idx="1"/>
          </p:nvPr>
        </p:nvSpPr>
        <p:spPr/>
        <p:txBody>
          <a:bodyPr/>
          <a:lstStyle/>
          <a:p>
            <a:r>
              <a:rPr lang="en-US" dirty="0"/>
              <a:t>What happens if we expand the phrase to make it larger?</a:t>
            </a:r>
          </a:p>
          <a:p>
            <a:r>
              <a:rPr lang="en-US" dirty="0"/>
              <a:t>John saw that big old house of antiques by the river.</a:t>
            </a:r>
          </a:p>
          <a:p>
            <a:r>
              <a:rPr lang="en-US" dirty="0"/>
              <a:t>Well, we already know that John is a constituent as he can be replaced by the pronoun </a:t>
            </a:r>
            <a:r>
              <a:rPr lang="en-US" i="1" dirty="0"/>
              <a:t>he</a:t>
            </a:r>
            <a:r>
              <a:rPr lang="en-US" dirty="0"/>
              <a:t>.</a:t>
            </a:r>
          </a:p>
          <a:p>
            <a:r>
              <a:rPr lang="en-US" dirty="0"/>
              <a:t>How about that big old phrase after saw?</a:t>
            </a:r>
          </a:p>
          <a:p>
            <a:r>
              <a:rPr lang="en-US" dirty="0"/>
              <a:t>Well: </a:t>
            </a:r>
            <a:r>
              <a:rPr lang="en-US" i="1" dirty="0"/>
              <a:t>John saw </a:t>
            </a:r>
            <a:r>
              <a:rPr lang="en-US" b="1" i="1" dirty="0"/>
              <a:t>it</a:t>
            </a:r>
            <a:r>
              <a:rPr lang="en-US" dirty="0"/>
              <a:t>. Same thing, but is this the only thing that we can replace with this kind of phrase?</a:t>
            </a:r>
          </a:p>
          <a:p>
            <a:r>
              <a:rPr lang="en-US" dirty="0"/>
              <a:t>Here we can showcase that within larger constituents there may exist smaller constituents.</a:t>
            </a:r>
          </a:p>
        </p:txBody>
      </p:sp>
    </p:spTree>
    <p:extLst>
      <p:ext uri="{BB962C8B-B14F-4D97-AF65-F5344CB8AC3E}">
        <p14:creationId xmlns:p14="http://schemas.microsoft.com/office/powerpoint/2010/main" val="926162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48446-D638-CAD9-DBE0-1BFA9733BFAA}"/>
              </a:ext>
            </a:extLst>
          </p:cNvPr>
          <p:cNvSpPr>
            <a:spLocks noGrp="1"/>
          </p:cNvSpPr>
          <p:nvPr>
            <p:ph type="title"/>
          </p:nvPr>
        </p:nvSpPr>
        <p:spPr/>
        <p:txBody>
          <a:bodyPr/>
          <a:lstStyle/>
          <a:p>
            <a:r>
              <a:rPr lang="en-US" dirty="0"/>
              <a:t>NP Constituency – Substitution (cont.)</a:t>
            </a:r>
          </a:p>
        </p:txBody>
      </p:sp>
      <p:sp>
        <p:nvSpPr>
          <p:cNvPr id="3" name="Content Placeholder 2">
            <a:extLst>
              <a:ext uri="{FF2B5EF4-FFF2-40B4-BE49-F238E27FC236}">
                <a16:creationId xmlns:a16="http://schemas.microsoft.com/office/drawing/2014/main" id="{F767E52A-9D77-402C-7FC3-15E59AB89B09}"/>
              </a:ext>
            </a:extLst>
          </p:cNvPr>
          <p:cNvSpPr>
            <a:spLocks noGrp="1"/>
          </p:cNvSpPr>
          <p:nvPr>
            <p:ph idx="1"/>
          </p:nvPr>
        </p:nvSpPr>
        <p:spPr/>
        <p:txBody>
          <a:bodyPr>
            <a:normAutofit fontScale="92500" lnSpcReduction="20000"/>
          </a:bodyPr>
          <a:lstStyle/>
          <a:p>
            <a:r>
              <a:rPr lang="en-US" dirty="0"/>
              <a:t>We can add a process called </a:t>
            </a:r>
            <a:r>
              <a:rPr lang="en-US" i="1" dirty="0"/>
              <a:t>one-replacement</a:t>
            </a:r>
            <a:r>
              <a:rPr lang="en-US" dirty="0"/>
              <a:t> to our toolkit in order to identify constituency within a larger constituent.</a:t>
            </a:r>
          </a:p>
          <a:p>
            <a:r>
              <a:rPr lang="en-US" dirty="0"/>
              <a:t>Let’s take a look at our example from the last slide.</a:t>
            </a:r>
          </a:p>
          <a:p>
            <a:pPr marL="0" indent="0">
              <a:buNone/>
            </a:pPr>
            <a:r>
              <a:rPr lang="en-US" dirty="0"/>
              <a:t>John saw that big old house of antiques by the river.</a:t>
            </a:r>
          </a:p>
          <a:p>
            <a:r>
              <a:rPr lang="en-US" dirty="0"/>
              <a:t>If we try to replace parts of the NP </a:t>
            </a:r>
            <a:r>
              <a:rPr lang="en-US" i="1" dirty="0"/>
              <a:t>that big old house by the river</a:t>
            </a:r>
            <a:r>
              <a:rPr lang="en-US" dirty="0"/>
              <a:t> we get some interesting results:</a:t>
            </a:r>
          </a:p>
          <a:p>
            <a:r>
              <a:rPr lang="en-US" dirty="0"/>
              <a:t>*John saw [</a:t>
            </a:r>
            <a:r>
              <a:rPr lang="en-US" i="1" dirty="0"/>
              <a:t>it by the river</a:t>
            </a:r>
            <a:r>
              <a:rPr lang="en-US" dirty="0"/>
              <a:t>] (where the </a:t>
            </a:r>
            <a:r>
              <a:rPr lang="en-US" i="1" dirty="0"/>
              <a:t>it </a:t>
            </a:r>
            <a:r>
              <a:rPr lang="en-US" dirty="0"/>
              <a:t>and </a:t>
            </a:r>
            <a:r>
              <a:rPr lang="en-US" i="1" dirty="0"/>
              <a:t>by the river</a:t>
            </a:r>
            <a:r>
              <a:rPr lang="en-US" dirty="0"/>
              <a:t> are not in the same phrase, this is of course, grammatical).</a:t>
            </a:r>
          </a:p>
          <a:p>
            <a:r>
              <a:rPr lang="en-US" dirty="0"/>
              <a:t>*John saw [that big old house </a:t>
            </a:r>
            <a:r>
              <a:rPr lang="en-US" i="1" dirty="0"/>
              <a:t>it</a:t>
            </a:r>
            <a:r>
              <a:rPr lang="en-US" dirty="0"/>
              <a:t>].</a:t>
            </a:r>
          </a:p>
          <a:p>
            <a:r>
              <a:rPr lang="en-US" dirty="0"/>
              <a:t>*John saw [that </a:t>
            </a:r>
            <a:r>
              <a:rPr lang="en-US" i="1" dirty="0"/>
              <a:t>it </a:t>
            </a:r>
            <a:r>
              <a:rPr lang="en-US" dirty="0"/>
              <a:t>by the river].</a:t>
            </a:r>
          </a:p>
          <a:p>
            <a:r>
              <a:rPr lang="en-US" dirty="0"/>
              <a:t>Now let’s try </a:t>
            </a:r>
            <a:r>
              <a:rPr lang="en-US" i="1" dirty="0"/>
              <a:t>one-replacement </a:t>
            </a:r>
            <a:r>
              <a:rPr lang="en-US" dirty="0"/>
              <a:t>which targets the </a:t>
            </a:r>
            <a:r>
              <a:rPr lang="en-US" i="1" dirty="0"/>
              <a:t>head</a:t>
            </a:r>
            <a:r>
              <a:rPr lang="en-US" dirty="0"/>
              <a:t>:</a:t>
            </a:r>
          </a:p>
          <a:p>
            <a:r>
              <a:rPr lang="en-US" dirty="0"/>
              <a:t>John saw that big old house of antiques by the river, but Mary saw that small </a:t>
            </a:r>
            <a:r>
              <a:rPr lang="en-US" b="1" i="1" dirty="0"/>
              <a:t>one</a:t>
            </a:r>
            <a:r>
              <a:rPr lang="en-US" b="1" dirty="0"/>
              <a:t> </a:t>
            </a:r>
            <a:r>
              <a:rPr lang="en-US" dirty="0"/>
              <a:t>in the forest.                           </a:t>
            </a:r>
          </a:p>
        </p:txBody>
      </p:sp>
    </p:spTree>
    <p:extLst>
      <p:ext uri="{BB962C8B-B14F-4D97-AF65-F5344CB8AC3E}">
        <p14:creationId xmlns:p14="http://schemas.microsoft.com/office/powerpoint/2010/main" val="3544238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44943-54F3-9C74-49C6-37D6F13C42FB}"/>
              </a:ext>
            </a:extLst>
          </p:cNvPr>
          <p:cNvSpPr>
            <a:spLocks noGrp="1"/>
          </p:cNvSpPr>
          <p:nvPr>
            <p:ph type="title"/>
          </p:nvPr>
        </p:nvSpPr>
        <p:spPr/>
        <p:txBody>
          <a:bodyPr/>
          <a:lstStyle/>
          <a:p>
            <a:r>
              <a:rPr lang="en-US" dirty="0"/>
              <a:t>NP Constituency – Substitution (cont.)</a:t>
            </a:r>
          </a:p>
        </p:txBody>
      </p:sp>
      <p:sp>
        <p:nvSpPr>
          <p:cNvPr id="3" name="Content Placeholder 2">
            <a:extLst>
              <a:ext uri="{FF2B5EF4-FFF2-40B4-BE49-F238E27FC236}">
                <a16:creationId xmlns:a16="http://schemas.microsoft.com/office/drawing/2014/main" id="{FD784BC6-5184-89E9-D2F5-CB7807E53310}"/>
              </a:ext>
            </a:extLst>
          </p:cNvPr>
          <p:cNvSpPr>
            <a:spLocks noGrp="1"/>
          </p:cNvSpPr>
          <p:nvPr>
            <p:ph idx="1"/>
          </p:nvPr>
        </p:nvSpPr>
        <p:spPr/>
        <p:txBody>
          <a:bodyPr/>
          <a:lstStyle/>
          <a:p>
            <a:r>
              <a:rPr lang="en-US" dirty="0"/>
              <a:t>What was it that was replaced?</a:t>
            </a:r>
          </a:p>
          <a:p>
            <a:r>
              <a:rPr lang="en-US" i="1" dirty="0"/>
              <a:t>House of antiques </a:t>
            </a:r>
            <a:r>
              <a:rPr lang="en-US" dirty="0"/>
              <a:t>was substituted for the pronoun </a:t>
            </a:r>
            <a:r>
              <a:rPr lang="en-US" i="1" dirty="0"/>
              <a:t>one.</a:t>
            </a:r>
          </a:p>
          <a:p>
            <a:r>
              <a:rPr lang="en-US" dirty="0"/>
              <a:t>This specific kind of replacement shows us that the head of a phrase can cooccur with certain information that is integral to its meaning.</a:t>
            </a:r>
          </a:p>
          <a:p>
            <a:r>
              <a:rPr lang="en-US" dirty="0"/>
              <a:t>When this happens, they form a constituent within a larger constituent.</a:t>
            </a:r>
          </a:p>
          <a:p>
            <a:r>
              <a:rPr lang="en-US" dirty="0"/>
              <a:t>With NPs, you will see this specifically every time you have NOUN + of-phrase.</a:t>
            </a:r>
          </a:p>
          <a:p>
            <a:r>
              <a:rPr lang="en-US" dirty="0"/>
              <a:t>Any time you see this combination, it forms a constituent, and sometimes a constituent within a larger constituent, as we have seen.</a:t>
            </a:r>
          </a:p>
        </p:txBody>
      </p:sp>
    </p:spTree>
    <p:extLst>
      <p:ext uri="{BB962C8B-B14F-4D97-AF65-F5344CB8AC3E}">
        <p14:creationId xmlns:p14="http://schemas.microsoft.com/office/powerpoint/2010/main" val="1281169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19F94-4354-AF65-3564-344741E4B804}"/>
              </a:ext>
            </a:extLst>
          </p:cNvPr>
          <p:cNvSpPr>
            <a:spLocks noGrp="1"/>
          </p:cNvSpPr>
          <p:nvPr>
            <p:ph type="title"/>
          </p:nvPr>
        </p:nvSpPr>
        <p:spPr/>
        <p:txBody>
          <a:bodyPr/>
          <a:lstStyle/>
          <a:p>
            <a:r>
              <a:rPr lang="en-US" dirty="0"/>
              <a:t>NP Constituency – The Stand-Alone Test</a:t>
            </a:r>
          </a:p>
        </p:txBody>
      </p:sp>
      <p:sp>
        <p:nvSpPr>
          <p:cNvPr id="3" name="Content Placeholder 2">
            <a:extLst>
              <a:ext uri="{FF2B5EF4-FFF2-40B4-BE49-F238E27FC236}">
                <a16:creationId xmlns:a16="http://schemas.microsoft.com/office/drawing/2014/main" id="{692284A4-6C92-8241-E73E-7F02E9F31A55}"/>
              </a:ext>
            </a:extLst>
          </p:cNvPr>
          <p:cNvSpPr>
            <a:spLocks noGrp="1"/>
          </p:cNvSpPr>
          <p:nvPr>
            <p:ph idx="1"/>
          </p:nvPr>
        </p:nvSpPr>
        <p:spPr/>
        <p:txBody>
          <a:bodyPr/>
          <a:lstStyle/>
          <a:p>
            <a:r>
              <a:rPr lang="en-US" dirty="0"/>
              <a:t>Constituency can also be determined for NPs by use of a test called the </a:t>
            </a:r>
            <a:r>
              <a:rPr lang="en-US" b="1" dirty="0"/>
              <a:t>stand-alone </a:t>
            </a:r>
            <a:r>
              <a:rPr lang="en-US" dirty="0"/>
              <a:t>test.</a:t>
            </a:r>
          </a:p>
          <a:p>
            <a:r>
              <a:rPr lang="en-US" dirty="0"/>
              <a:t>This is a kind of test that tests for constituency by gauging a phrase’s ability to stand alone in response to a question.</a:t>
            </a:r>
          </a:p>
          <a:p>
            <a:r>
              <a:rPr lang="en-US" dirty="0"/>
              <a:t>Essentially, the NP can be used on its own to answer questions like </a:t>
            </a:r>
            <a:r>
              <a:rPr lang="en-US" i="1" dirty="0"/>
              <a:t>what? </a:t>
            </a:r>
            <a:r>
              <a:rPr lang="en-US" dirty="0"/>
              <a:t>or </a:t>
            </a:r>
            <a:r>
              <a:rPr lang="en-US" i="1" dirty="0"/>
              <a:t>who?</a:t>
            </a:r>
            <a:r>
              <a:rPr lang="en-US" dirty="0"/>
              <a:t> </a:t>
            </a:r>
          </a:p>
          <a:p>
            <a:r>
              <a:rPr lang="en-US" dirty="0"/>
              <a:t>Let’s take a look at some examples.</a:t>
            </a:r>
          </a:p>
        </p:txBody>
      </p:sp>
    </p:spTree>
    <p:extLst>
      <p:ext uri="{BB962C8B-B14F-4D97-AF65-F5344CB8AC3E}">
        <p14:creationId xmlns:p14="http://schemas.microsoft.com/office/powerpoint/2010/main" val="3077124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163</TotalTime>
  <Words>2155</Words>
  <Application>Microsoft Office PowerPoint</Application>
  <PresentationFormat>Widescreen</PresentationFormat>
  <Paragraphs>161</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Times New Roman</vt:lpstr>
      <vt:lpstr>Trebuchet MS</vt:lpstr>
      <vt:lpstr>Wingdings 3</vt:lpstr>
      <vt:lpstr>Facet</vt:lpstr>
      <vt:lpstr>Foundations of Syntax: Constituency and Tests</vt:lpstr>
      <vt:lpstr>Constituency and (brief) Review</vt:lpstr>
      <vt:lpstr>Constituents </vt:lpstr>
      <vt:lpstr>Constituency in the Noun Phrase</vt:lpstr>
      <vt:lpstr>NP Constituents - Substitution</vt:lpstr>
      <vt:lpstr>NP Constituency – Substitution (cont.)</vt:lpstr>
      <vt:lpstr>NP Constituency – Substitution (cont.)</vt:lpstr>
      <vt:lpstr>NP Constituency – Substitution (cont.)</vt:lpstr>
      <vt:lpstr>NP Constituency – The Stand-Alone Test</vt:lpstr>
      <vt:lpstr>NP Constituency – Stand-Alone Test</vt:lpstr>
      <vt:lpstr>NP Constituency - Movement</vt:lpstr>
      <vt:lpstr>NP Constituency – It-Clefting</vt:lpstr>
      <vt:lpstr>NP Constituency - Pseudoclefting</vt:lpstr>
      <vt:lpstr>NP Constituency - Passivization</vt:lpstr>
      <vt:lpstr>NP Constituency - Coordination</vt:lpstr>
      <vt:lpstr>NP Constituency – Coordination (cont.)</vt:lpstr>
      <vt:lpstr>VP Constituency</vt:lpstr>
      <vt:lpstr>VP Constituency - Replacement</vt:lpstr>
      <vt:lpstr>VP Constituency – Replacement (cont.)</vt:lpstr>
      <vt:lpstr>VP Constituency – Stand-Alone Answers</vt:lpstr>
      <vt:lpstr>VP Constituency - Coordination</vt:lpstr>
      <vt:lpstr>Exercises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Syntax: Constituency and Tests</dc:title>
  <dc:creator>Nathaniel Torres</dc:creator>
  <cp:lastModifiedBy>Nathaniel Torres</cp:lastModifiedBy>
  <cp:revision>6</cp:revision>
  <dcterms:created xsi:type="dcterms:W3CDTF">2023-11-05T17:02:21Z</dcterms:created>
  <dcterms:modified xsi:type="dcterms:W3CDTF">2023-11-07T12:11:10Z</dcterms:modified>
</cp:coreProperties>
</file>