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60C4A-CA08-4D51-AB51-533F6D430FC7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20456-55AD-470D-8E32-36CC03EEB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369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60C4A-CA08-4D51-AB51-533F6D430FC7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20456-55AD-470D-8E32-36CC03EEB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59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60C4A-CA08-4D51-AB51-533F6D430FC7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20456-55AD-470D-8E32-36CC03EEB70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13775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60C4A-CA08-4D51-AB51-533F6D430FC7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20456-55AD-470D-8E32-36CC03EEB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0733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60C4A-CA08-4D51-AB51-533F6D430FC7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20456-55AD-470D-8E32-36CC03EEB70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677885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60C4A-CA08-4D51-AB51-533F6D430FC7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20456-55AD-470D-8E32-36CC03EEB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4670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60C4A-CA08-4D51-AB51-533F6D430FC7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20456-55AD-470D-8E32-36CC03EEB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7711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60C4A-CA08-4D51-AB51-533F6D430FC7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20456-55AD-470D-8E32-36CC03EEB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303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60C4A-CA08-4D51-AB51-533F6D430FC7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20456-55AD-470D-8E32-36CC03EEB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798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60C4A-CA08-4D51-AB51-533F6D430FC7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20456-55AD-470D-8E32-36CC03EEB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48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60C4A-CA08-4D51-AB51-533F6D430FC7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20456-55AD-470D-8E32-36CC03EEB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371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60C4A-CA08-4D51-AB51-533F6D430FC7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20456-55AD-470D-8E32-36CC03EEB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785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60C4A-CA08-4D51-AB51-533F6D430FC7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20456-55AD-470D-8E32-36CC03EEB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309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60C4A-CA08-4D51-AB51-533F6D430FC7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20456-55AD-470D-8E32-36CC03EEB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652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60C4A-CA08-4D51-AB51-533F6D430FC7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20456-55AD-470D-8E32-36CC03EEB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021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60C4A-CA08-4D51-AB51-533F6D430FC7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20456-55AD-470D-8E32-36CC03EEB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64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60C4A-CA08-4D51-AB51-533F6D430FC7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0E20456-55AD-470D-8E32-36CC03EEB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7596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D4E28-8AB5-986A-F347-B4F77C60FC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Foundations of Syntax: Phrases II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A90062-DB87-9259-1ABC-8B8F9EA376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Nathaniel Torres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BBN-ANG-151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Wednesday, October 25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3598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3B765-BCBA-C260-0E1E-76B6BC75F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VP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D833F-CEC1-239B-AFE3-E0FDA1B4AB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one other kind of VP that we can discuss.</a:t>
            </a:r>
          </a:p>
          <a:p>
            <a:r>
              <a:rPr lang="en-US" dirty="0"/>
              <a:t>These are VPs composed of </a:t>
            </a:r>
            <a:r>
              <a:rPr lang="en-US" b="1" dirty="0"/>
              <a:t>ditransitive </a:t>
            </a:r>
            <a:r>
              <a:rPr lang="en-US" dirty="0"/>
              <a:t>verbs like </a:t>
            </a:r>
            <a:r>
              <a:rPr lang="en-US" i="1" dirty="0"/>
              <a:t>give, send, tell, write</a:t>
            </a:r>
            <a:r>
              <a:rPr lang="en-US" dirty="0"/>
              <a:t>, etc.</a:t>
            </a:r>
          </a:p>
          <a:p>
            <a:r>
              <a:rPr lang="en-US" dirty="0"/>
              <a:t>Consider:</a:t>
            </a:r>
          </a:p>
          <a:p>
            <a:r>
              <a:rPr lang="en-US" i="1" dirty="0"/>
              <a:t>John gave Mary flowers for Valentine’s Day.</a:t>
            </a:r>
          </a:p>
          <a:p>
            <a:r>
              <a:rPr lang="en-US" i="1" dirty="0"/>
              <a:t>John sent Kate a love letter for Valentine’s Day.</a:t>
            </a:r>
          </a:p>
          <a:p>
            <a:r>
              <a:rPr lang="en-US" i="1" dirty="0"/>
              <a:t>John told Erica a love story for Valentine’s Day.</a:t>
            </a:r>
          </a:p>
          <a:p>
            <a:r>
              <a:rPr lang="en-US" i="1" dirty="0"/>
              <a:t>John wrote Kimiko a poem for Valentine’s Day.</a:t>
            </a:r>
          </a:p>
          <a:p>
            <a:r>
              <a:rPr lang="en-US" dirty="0"/>
              <a:t>We notice a pattern in all of these VPs in that unlike their transitive counterparts, these verbs take not one but </a:t>
            </a:r>
            <a:r>
              <a:rPr lang="en-US" b="1" dirty="0"/>
              <a:t>two </a:t>
            </a:r>
            <a:r>
              <a:rPr lang="en-US" dirty="0"/>
              <a:t>objects: the indirect (recipient) object and the direct (patient) object.</a:t>
            </a:r>
          </a:p>
        </p:txBody>
      </p:sp>
    </p:spTree>
    <p:extLst>
      <p:ext uri="{BB962C8B-B14F-4D97-AF65-F5344CB8AC3E}">
        <p14:creationId xmlns:p14="http://schemas.microsoft.com/office/powerpoint/2010/main" val="4309613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F6C87-883C-15A2-50A6-012D316CA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Ditransitive VP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67182C-3716-DA0E-D501-E162D7E50B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ditransitive VP in English is interesting because it shows us that it is possible for verbs to take two objects.</a:t>
            </a:r>
          </a:p>
          <a:p>
            <a:r>
              <a:rPr lang="en-US" dirty="0"/>
              <a:t>Can they take more than that?</a:t>
            </a:r>
          </a:p>
          <a:p>
            <a:r>
              <a:rPr lang="en-US" i="1" dirty="0"/>
              <a:t>*John wrote Jane a letter a dog for Valentine’s Day.</a:t>
            </a:r>
          </a:p>
          <a:p>
            <a:r>
              <a:rPr lang="en-US" dirty="0"/>
              <a:t>We can see that it is impossible to add more noun phrases to the VP in English which tells us that the English VP can take between 0-2 objects, contingent on the transitivity of the verbal predicate.</a:t>
            </a:r>
          </a:p>
          <a:p>
            <a:r>
              <a:rPr lang="en-US" dirty="0"/>
              <a:t>Otherwise, the ditransitive verbal predicate looks like the transitive and intransitive counterparts in that it too can take any number of modifying phrases and place them in any order.</a:t>
            </a:r>
          </a:p>
          <a:p>
            <a:r>
              <a:rPr lang="en-US" i="1" dirty="0"/>
              <a:t>John wrote Jane a letter for Valentine’s Day with a blue pen under a tree by the river near the school.</a:t>
            </a:r>
          </a:p>
        </p:txBody>
      </p:sp>
    </p:spTree>
    <p:extLst>
      <p:ext uri="{BB962C8B-B14F-4D97-AF65-F5344CB8AC3E}">
        <p14:creationId xmlns:p14="http://schemas.microsoft.com/office/powerpoint/2010/main" val="11064579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46012-4CC3-2E26-AE23-C1A74DEF1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Cross-Linguistic VP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58E0EA-928A-E3AF-9B99-C3BEB79B83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English and many other languages are required to express their subjects in addition to their predicates.</a:t>
            </a:r>
          </a:p>
          <a:p>
            <a:r>
              <a:rPr lang="en-US" dirty="0"/>
              <a:t>This is not a property that is shared across languages as expression of the subject is not a necessity for languages that have a more robust morphological inventory.</a:t>
            </a:r>
          </a:p>
          <a:p>
            <a:r>
              <a:rPr lang="en-US" dirty="0"/>
              <a:t>Specifically, so-called </a:t>
            </a:r>
            <a:r>
              <a:rPr lang="en-US" i="1" dirty="0"/>
              <a:t>pro-drop</a:t>
            </a:r>
            <a:r>
              <a:rPr lang="en-US" dirty="0"/>
              <a:t> languages allow for verbs to seemingly appear on their own.</a:t>
            </a:r>
          </a:p>
        </p:txBody>
      </p:sp>
    </p:spTree>
    <p:extLst>
      <p:ext uri="{BB962C8B-B14F-4D97-AF65-F5344CB8AC3E}">
        <p14:creationId xmlns:p14="http://schemas.microsoft.com/office/powerpoint/2010/main" val="38727210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DE466-D954-70A9-9CE3-A13FA5234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Subjectless</a:t>
            </a:r>
            <a:r>
              <a:rPr lang="en-US" dirty="0"/>
              <a:t> VPs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62E893-F7A6-217C-E974-EC65D872BA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Many Indo-European, Uralic, and Turkic languages drop their subjects and simply state a verb.</a:t>
            </a:r>
          </a:p>
          <a:p>
            <a:r>
              <a:rPr lang="en-US" dirty="0"/>
              <a:t>Consider the following:</a:t>
            </a:r>
          </a:p>
          <a:p>
            <a:r>
              <a:rPr lang="en-US" i="1" dirty="0" err="1"/>
              <a:t>Sataa</a:t>
            </a:r>
            <a:r>
              <a:rPr lang="en-US" i="1" dirty="0"/>
              <a:t>.  </a:t>
            </a:r>
            <a:r>
              <a:rPr lang="en-US" dirty="0"/>
              <a:t>[Finnish]</a:t>
            </a:r>
          </a:p>
          <a:p>
            <a:pPr marL="0" indent="0">
              <a:buNone/>
            </a:pPr>
            <a:r>
              <a:rPr lang="en-US" i="1" dirty="0"/>
              <a:t>     </a:t>
            </a:r>
            <a:r>
              <a:rPr lang="en-US" dirty="0"/>
              <a:t>rains.NPST.3SG</a:t>
            </a:r>
          </a:p>
          <a:p>
            <a:pPr marL="0" indent="0">
              <a:buNone/>
            </a:pPr>
            <a:r>
              <a:rPr lang="en-US" i="1" dirty="0"/>
              <a:t>    </a:t>
            </a:r>
            <a:r>
              <a:rPr lang="en-US" dirty="0"/>
              <a:t>‘It’s raining.’</a:t>
            </a:r>
          </a:p>
          <a:p>
            <a:r>
              <a:rPr lang="en-US" i="1" dirty="0" err="1"/>
              <a:t>Látom</a:t>
            </a:r>
            <a:r>
              <a:rPr lang="en-US" i="1" dirty="0"/>
              <a:t>.  </a:t>
            </a:r>
            <a:r>
              <a:rPr lang="en-US" dirty="0"/>
              <a:t>[Hungarian]</a:t>
            </a:r>
          </a:p>
          <a:p>
            <a:pPr marL="0" indent="0">
              <a:buNone/>
            </a:pPr>
            <a:r>
              <a:rPr lang="en-US" dirty="0"/>
              <a:t>     see.NPST.1SG</a:t>
            </a:r>
          </a:p>
          <a:p>
            <a:pPr marL="0" indent="0">
              <a:buNone/>
            </a:pPr>
            <a:r>
              <a:rPr lang="en-US" dirty="0"/>
              <a:t>     ‘I see (it).’</a:t>
            </a:r>
          </a:p>
          <a:p>
            <a:r>
              <a:rPr lang="en-US" i="1" dirty="0" err="1"/>
              <a:t>Biliyorum</a:t>
            </a:r>
            <a:r>
              <a:rPr lang="en-US" i="1" dirty="0"/>
              <a:t>. </a:t>
            </a:r>
            <a:r>
              <a:rPr lang="en-US" dirty="0"/>
              <a:t>[Turkish]</a:t>
            </a:r>
          </a:p>
          <a:p>
            <a:pPr marL="0" indent="0">
              <a:buNone/>
            </a:pPr>
            <a:r>
              <a:rPr lang="en-US" dirty="0"/>
              <a:t>     know.IMPF.1SG</a:t>
            </a:r>
          </a:p>
          <a:p>
            <a:pPr marL="0" indent="0">
              <a:buNone/>
            </a:pPr>
            <a:r>
              <a:rPr lang="en-US" dirty="0"/>
              <a:t>     ‘I know. </a:t>
            </a:r>
          </a:p>
        </p:txBody>
      </p:sp>
    </p:spTree>
    <p:extLst>
      <p:ext uri="{BB962C8B-B14F-4D97-AF65-F5344CB8AC3E}">
        <p14:creationId xmlns:p14="http://schemas.microsoft.com/office/powerpoint/2010/main" val="18428770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44405-6F82-6062-4995-C0D98BF93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Subjectless</a:t>
            </a:r>
            <a:r>
              <a:rPr lang="en-US" dirty="0"/>
              <a:t> VP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B631E-2DAE-96D4-7D90-C0D09A0C35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Although it looks like there is no subject for these VPs, they are actually expressed in the morphology. </a:t>
            </a:r>
          </a:p>
          <a:p>
            <a:r>
              <a:rPr lang="en-US" dirty="0"/>
              <a:t>This is true of all pro-drop languages.</a:t>
            </a:r>
          </a:p>
          <a:p>
            <a:r>
              <a:rPr lang="en-US" dirty="0"/>
              <a:t>The morphemic suffix indicating the agent is placed on the verb, so, expression of the subject is not necessary.</a:t>
            </a:r>
          </a:p>
          <a:p>
            <a:r>
              <a:rPr lang="en-US" dirty="0"/>
              <a:t>If we look at the Finnish example </a:t>
            </a:r>
            <a:r>
              <a:rPr lang="en-US" i="1" dirty="0" err="1"/>
              <a:t>Sataa</a:t>
            </a:r>
            <a:r>
              <a:rPr lang="en-US" i="1" dirty="0"/>
              <a:t> </a:t>
            </a:r>
            <a:r>
              <a:rPr lang="en-US" dirty="0"/>
              <a:t>‘it’s raining’ we can see that in the English a pronoun subject is absolutely necessary in order to complete the meaning of the verb.</a:t>
            </a:r>
          </a:p>
          <a:p>
            <a:r>
              <a:rPr lang="en-US" dirty="0"/>
              <a:t>It is not possible to say *</a:t>
            </a:r>
            <a:r>
              <a:rPr lang="en-US" i="1" dirty="0"/>
              <a:t>Raining.  </a:t>
            </a:r>
            <a:endParaRPr lang="en-US" dirty="0"/>
          </a:p>
          <a:p>
            <a:r>
              <a:rPr lang="en-US" dirty="0"/>
              <a:t>Of course, </a:t>
            </a:r>
            <a:r>
              <a:rPr lang="en-US" i="1" dirty="0"/>
              <a:t>it</a:t>
            </a:r>
            <a:r>
              <a:rPr lang="en-US" dirty="0"/>
              <a:t> in English, does not refer to anything specific. It is simply there to complete the argument structure for the verb.</a:t>
            </a:r>
          </a:p>
          <a:p>
            <a:r>
              <a:rPr lang="en-US" dirty="0"/>
              <a:t>This is called a </a:t>
            </a:r>
            <a:r>
              <a:rPr lang="en-US" b="1" dirty="0"/>
              <a:t>pleonastic it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242466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85D63-66EF-E17E-5AF0-38C14D026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Phrases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9C21C6-718E-E036-A91C-094D51F134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other thematic categories also project phrases as they constitute heads in their own phrases.</a:t>
            </a:r>
          </a:p>
          <a:p>
            <a:r>
              <a:rPr lang="en-US" dirty="0"/>
              <a:t>Unlike the NP and the VP, the other categorical phrases are not as large. </a:t>
            </a:r>
          </a:p>
          <a:p>
            <a:r>
              <a:rPr lang="en-US" dirty="0"/>
              <a:t>That is to say that these phrases cannot take as many modifiers or objects in the same manner that we have seen for verbs or nouns.</a:t>
            </a:r>
          </a:p>
        </p:txBody>
      </p:sp>
    </p:spTree>
    <p:extLst>
      <p:ext uri="{BB962C8B-B14F-4D97-AF65-F5344CB8AC3E}">
        <p14:creationId xmlns:p14="http://schemas.microsoft.com/office/powerpoint/2010/main" val="30851091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45BAE-7BBE-66A7-2000-52FE52CD8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Adjective Phrase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4813C6-BAF4-20E1-6BFE-161AECA0ED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adjective phrase is one of the phrases that we have seen in a modifying position.</a:t>
            </a:r>
          </a:p>
          <a:p>
            <a:r>
              <a:rPr lang="en-US" dirty="0"/>
              <a:t>Specifically, they occur to modify nouns. They can never modify any other category:</a:t>
            </a:r>
          </a:p>
          <a:p>
            <a:r>
              <a:rPr lang="en-US" i="1" dirty="0"/>
              <a:t>The big old dog</a:t>
            </a:r>
          </a:p>
          <a:p>
            <a:r>
              <a:rPr lang="en-US" i="1" dirty="0"/>
              <a:t>*The dog good walks by his owner.</a:t>
            </a:r>
          </a:p>
          <a:p>
            <a:r>
              <a:rPr lang="en-US" i="1" dirty="0"/>
              <a:t>*good very big</a:t>
            </a:r>
          </a:p>
          <a:p>
            <a:r>
              <a:rPr lang="en-US" i="1" dirty="0"/>
              <a:t>*big good</a:t>
            </a:r>
          </a:p>
          <a:p>
            <a:r>
              <a:rPr lang="en-US" i="1" dirty="0"/>
              <a:t>*big in the house</a:t>
            </a:r>
          </a:p>
        </p:txBody>
      </p:sp>
    </p:spTree>
    <p:extLst>
      <p:ext uri="{BB962C8B-B14F-4D97-AF65-F5344CB8AC3E}">
        <p14:creationId xmlns:p14="http://schemas.microsoft.com/office/powerpoint/2010/main" val="12925443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1528B-BD39-D431-8D22-F60936F3C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AP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34896-26DA-3493-54DE-E029D7FBB6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The adjective projects its own phrase, AP, and it will only appear as a modifier in NP.</a:t>
            </a:r>
          </a:p>
          <a:p>
            <a:r>
              <a:rPr lang="en-US" dirty="0"/>
              <a:t>Can the AP be expanded with other modifiers?</a:t>
            </a:r>
          </a:p>
          <a:p>
            <a:r>
              <a:rPr lang="en-US" dirty="0"/>
              <a:t>Yes. Adverbs can be used to modify adjectives:</a:t>
            </a:r>
          </a:p>
          <a:p>
            <a:r>
              <a:rPr lang="en-US" i="1" dirty="0"/>
              <a:t>The very big dog</a:t>
            </a:r>
          </a:p>
          <a:p>
            <a:r>
              <a:rPr lang="en-US" i="1" dirty="0"/>
              <a:t>Rather opaque </a:t>
            </a:r>
          </a:p>
          <a:p>
            <a:r>
              <a:rPr lang="en-US" i="1" dirty="0"/>
              <a:t>Quite small</a:t>
            </a:r>
          </a:p>
          <a:p>
            <a:r>
              <a:rPr lang="en-US" dirty="0"/>
              <a:t>You will find that only adverbs can occur within the AP. This means that the AP is rather small structurally.</a:t>
            </a:r>
          </a:p>
          <a:p>
            <a:r>
              <a:rPr lang="en-US" dirty="0"/>
              <a:t>So:</a:t>
            </a:r>
          </a:p>
          <a:p>
            <a:r>
              <a:rPr lang="en-US" dirty="0"/>
              <a:t>*</a:t>
            </a:r>
            <a:r>
              <a:rPr lang="en-US" i="1" dirty="0"/>
              <a:t>in the house small</a:t>
            </a:r>
          </a:p>
          <a:p>
            <a:r>
              <a:rPr lang="en-US" dirty="0"/>
              <a:t>*</a:t>
            </a:r>
            <a:r>
              <a:rPr lang="en-US" i="1" dirty="0"/>
              <a:t>goes small</a:t>
            </a:r>
          </a:p>
          <a:p>
            <a:r>
              <a:rPr lang="en-US" i="1" dirty="0"/>
              <a:t>*dogs big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6736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1B034-40B8-88C4-0CD6-A699EE2E1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Adverb Phrase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AF142-983D-2EA3-5E29-4B310147FB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Like adjectives, the adverb phrase is also a rather small phrase structurally.</a:t>
            </a:r>
          </a:p>
          <a:p>
            <a:r>
              <a:rPr lang="en-US" dirty="0"/>
              <a:t>Intuitively, the only thing that modify an adverb is another adverb:</a:t>
            </a:r>
          </a:p>
          <a:p>
            <a:r>
              <a:rPr lang="en-US" i="1" dirty="0"/>
              <a:t>Much too large</a:t>
            </a:r>
          </a:p>
          <a:p>
            <a:r>
              <a:rPr lang="en-US" i="1" dirty="0"/>
              <a:t>Quite too long</a:t>
            </a:r>
          </a:p>
          <a:p>
            <a:r>
              <a:rPr lang="en-US" i="1" dirty="0"/>
              <a:t>Very slowly</a:t>
            </a:r>
          </a:p>
          <a:p>
            <a:r>
              <a:rPr lang="en-US" dirty="0"/>
              <a:t>But:</a:t>
            </a:r>
          </a:p>
          <a:p>
            <a:r>
              <a:rPr lang="en-US" i="1" dirty="0"/>
              <a:t>*Dogs very big</a:t>
            </a:r>
          </a:p>
          <a:p>
            <a:r>
              <a:rPr lang="en-US" i="1" dirty="0"/>
              <a:t>*on the beach slowly</a:t>
            </a:r>
          </a:p>
          <a:p>
            <a:r>
              <a:rPr lang="en-US" i="1" dirty="0"/>
              <a:t>*big quickly</a:t>
            </a: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7622322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CED13-E57A-86D7-6EDA-F22BE483C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37592"/>
            <a:ext cx="8596668" cy="13208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AdvP</a:t>
            </a:r>
            <a:r>
              <a:rPr lang="en-US" dirty="0"/>
              <a:t>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6D6DA-BD5D-0DE1-CBA0-BCD35516A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contrast to APs, which can only be used to modify nouns, </a:t>
            </a:r>
            <a:r>
              <a:rPr lang="en-US" dirty="0" err="1"/>
              <a:t>AdvPs</a:t>
            </a:r>
            <a:r>
              <a:rPr lang="en-US" dirty="0"/>
              <a:t> are more versatile in that they can be used to modify VPs, </a:t>
            </a:r>
            <a:r>
              <a:rPr lang="en-US" dirty="0" err="1"/>
              <a:t>AdvPs</a:t>
            </a:r>
            <a:r>
              <a:rPr lang="en-US" dirty="0"/>
              <a:t>, APs:</a:t>
            </a:r>
          </a:p>
          <a:p>
            <a:r>
              <a:rPr lang="en-US" i="1" dirty="0"/>
              <a:t>Quickly goes</a:t>
            </a:r>
          </a:p>
          <a:p>
            <a:r>
              <a:rPr lang="en-US" i="1" dirty="0"/>
              <a:t>Very large</a:t>
            </a:r>
          </a:p>
          <a:p>
            <a:r>
              <a:rPr lang="en-US" i="1" dirty="0"/>
              <a:t>Too quickly</a:t>
            </a: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992167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02828-D483-FC03-575F-E398EF1A3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3C4F6-69C4-ED1B-F5B8-8D99E4EC9B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Last time we discussed the Noun Phrase, which we have seen is quite robust, and can vary considerably cross-linguistically.</a:t>
            </a:r>
          </a:p>
          <a:p>
            <a:r>
              <a:rPr lang="en-US" dirty="0"/>
              <a:t>We have seen that it is possible to augment the noun phrase with various other phrases, such as adjective phrases and prepositional phrases. </a:t>
            </a:r>
          </a:p>
          <a:p>
            <a:r>
              <a:rPr lang="en-US" dirty="0"/>
              <a:t>We can now expand our overview of phrases by discussing these other phrasal categories so that we have a better idea of phrase structure.</a:t>
            </a:r>
          </a:p>
        </p:txBody>
      </p:sp>
    </p:spTree>
    <p:extLst>
      <p:ext uri="{BB962C8B-B14F-4D97-AF65-F5344CB8AC3E}">
        <p14:creationId xmlns:p14="http://schemas.microsoft.com/office/powerpoint/2010/main" val="38486098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AB7BA-AAAB-0195-B7FF-872AB2C2B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Prepositional Phrase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34AE3-A6E6-90FF-797E-C060E3A2D5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final phrase to consider is the Prepositional Phrase (PP).</a:t>
            </a:r>
          </a:p>
          <a:p>
            <a:r>
              <a:rPr lang="en-US" dirty="0"/>
              <a:t>The PP is a rather small phrase as well as the preposition can only occur with one argument: its </a:t>
            </a:r>
            <a:r>
              <a:rPr lang="en-US" b="1" dirty="0"/>
              <a:t>object</a:t>
            </a:r>
            <a:r>
              <a:rPr lang="en-US" dirty="0"/>
              <a:t>.</a:t>
            </a:r>
          </a:p>
          <a:p>
            <a:r>
              <a:rPr lang="en-US" dirty="0"/>
              <a:t>Consider:</a:t>
            </a:r>
          </a:p>
          <a:p>
            <a:r>
              <a:rPr lang="en-US" i="1" dirty="0"/>
              <a:t>In the house</a:t>
            </a:r>
          </a:p>
          <a:p>
            <a:r>
              <a:rPr lang="en-US" i="1" dirty="0"/>
              <a:t>On the counter</a:t>
            </a:r>
          </a:p>
          <a:p>
            <a:r>
              <a:rPr lang="en-US" i="1" dirty="0"/>
              <a:t>By the window</a:t>
            </a:r>
          </a:p>
          <a:p>
            <a:r>
              <a:rPr lang="en-US" dirty="0"/>
              <a:t>If you consider each of these phrases, the preposition can be thought of as almost “transitive” in the sense that it requires an NP in order to complete its meaning.</a:t>
            </a:r>
          </a:p>
        </p:txBody>
      </p:sp>
    </p:spTree>
    <p:extLst>
      <p:ext uri="{BB962C8B-B14F-4D97-AF65-F5344CB8AC3E}">
        <p14:creationId xmlns:p14="http://schemas.microsoft.com/office/powerpoint/2010/main" val="21903026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6784C-914E-C098-1B35-FD9A26EB7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PP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2A987D-52E5-3ED5-89D3-B25F39D16B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we remove the NP from the PP, then we get ungrammaticality:</a:t>
            </a:r>
          </a:p>
          <a:p>
            <a:r>
              <a:rPr lang="en-US" i="1" dirty="0"/>
              <a:t>*Jessi sat by.</a:t>
            </a:r>
          </a:p>
          <a:p>
            <a:r>
              <a:rPr lang="en-US" i="1" dirty="0"/>
              <a:t>*Jane ate lunch in.</a:t>
            </a:r>
          </a:p>
          <a:p>
            <a:r>
              <a:rPr lang="en-US" i="1" dirty="0"/>
              <a:t>*John is walking at.</a:t>
            </a:r>
          </a:p>
          <a:p>
            <a:r>
              <a:rPr lang="en-US" dirty="0"/>
              <a:t>This showcases that prepositions need a noun phrase to complete their meanings. In addition, no other phrase can be used to achieve this completion of meaning:</a:t>
            </a:r>
          </a:p>
          <a:p>
            <a:r>
              <a:rPr lang="en-US" i="1" dirty="0"/>
              <a:t>*John is walking at good.</a:t>
            </a:r>
          </a:p>
          <a:p>
            <a:r>
              <a:rPr lang="en-US" i="1" dirty="0"/>
              <a:t>*Jane ate lunch in in.</a:t>
            </a:r>
          </a:p>
          <a:p>
            <a:r>
              <a:rPr lang="en-US" i="1" dirty="0"/>
              <a:t>*Jessi sat by goes.</a:t>
            </a:r>
          </a:p>
        </p:txBody>
      </p:sp>
    </p:spTree>
    <p:extLst>
      <p:ext uri="{BB962C8B-B14F-4D97-AF65-F5344CB8AC3E}">
        <p14:creationId xmlns:p14="http://schemas.microsoft.com/office/powerpoint/2010/main" val="39815376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C211D-AE63-BDE9-E392-9C33D9363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PP (cont.)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6B556-EE8B-1EB7-DF72-609A6B778D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So, the PP can only ever occur in the formula P + NP, and nothing else.</a:t>
            </a:r>
          </a:p>
          <a:p>
            <a:r>
              <a:rPr lang="en-US" dirty="0"/>
              <a:t>Of course, within the NP, there can be any number of modifying elements, but it is crucial to remember that these modifiers are within NP and not PP.</a:t>
            </a:r>
          </a:p>
          <a:p>
            <a:r>
              <a:rPr lang="en-US" i="1" dirty="0"/>
              <a:t>In the big old house by the river that John saw on Tuesday</a:t>
            </a:r>
          </a:p>
          <a:p>
            <a:r>
              <a:rPr lang="en-US" dirty="0"/>
              <a:t>Finally, nothing can modify PP in the way that, say, an adjective or an adverb does for other phrases.</a:t>
            </a:r>
          </a:p>
          <a:p>
            <a:r>
              <a:rPr lang="en-US" i="1" dirty="0"/>
              <a:t>*good in the house</a:t>
            </a:r>
          </a:p>
          <a:p>
            <a:r>
              <a:rPr lang="en-US" i="1" dirty="0"/>
              <a:t>*quickly in the house</a:t>
            </a:r>
          </a:p>
          <a:p>
            <a:r>
              <a:rPr lang="en-US" i="1" dirty="0"/>
              <a:t>*dog in the house </a:t>
            </a:r>
            <a:r>
              <a:rPr lang="en-US" dirty="0"/>
              <a:t>(where dog is modifying ‘in’ and the PP </a:t>
            </a:r>
            <a:r>
              <a:rPr lang="en-US" i="1" dirty="0"/>
              <a:t>in the house</a:t>
            </a:r>
            <a:r>
              <a:rPr lang="en-US" dirty="0"/>
              <a:t> is not a part of the NP headed by </a:t>
            </a:r>
            <a:r>
              <a:rPr lang="en-US" i="1" dirty="0"/>
              <a:t>dog</a:t>
            </a:r>
            <a:r>
              <a:rPr lang="en-US" dirty="0"/>
              <a:t>).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2970117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41A5C-2F91-051D-F25F-D962B3604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5B357-E720-B336-F9FF-8830DEC05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Take a look at the following phrases and figure out what the phrases are and what modifies what:</a:t>
            </a:r>
          </a:p>
          <a:p>
            <a:r>
              <a:rPr lang="en-US"/>
              <a:t>Quickly read </a:t>
            </a:r>
            <a:r>
              <a:rPr lang="en-US" dirty="0"/>
              <a:t>the old newspaper in the attic</a:t>
            </a:r>
          </a:p>
          <a:p>
            <a:r>
              <a:rPr lang="en-US" dirty="0"/>
              <a:t>The big old wooden house on the hill in Fredericksburg</a:t>
            </a:r>
          </a:p>
          <a:p>
            <a:r>
              <a:rPr lang="en-US" dirty="0"/>
              <a:t>Rather starkly scolded the guilty child </a:t>
            </a:r>
          </a:p>
          <a:p>
            <a:r>
              <a:rPr lang="en-US" dirty="0"/>
              <a:t>A much too difficult problem on the exam</a:t>
            </a:r>
          </a:p>
          <a:p>
            <a:r>
              <a:rPr lang="en-US" dirty="0"/>
              <a:t>Are there any ambiguities in how one could interpret any of these phrases?</a:t>
            </a:r>
          </a:p>
        </p:txBody>
      </p:sp>
    </p:spTree>
    <p:extLst>
      <p:ext uri="{BB962C8B-B14F-4D97-AF65-F5344CB8AC3E}">
        <p14:creationId xmlns:p14="http://schemas.microsoft.com/office/powerpoint/2010/main" val="1746012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E2282-53C7-54B3-1128-FFDF9B107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The Verb Phrase (VP)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7C3F8-4F06-4B3B-BC14-E26259043C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Like the noun phrase, the verb phrase requires a basic element to </a:t>
            </a:r>
            <a:r>
              <a:rPr lang="de-DE" i="1" dirty="0"/>
              <a:t>project</a:t>
            </a:r>
            <a:r>
              <a:rPr lang="de-DE" dirty="0"/>
              <a:t> the phrase.</a:t>
            </a:r>
          </a:p>
          <a:p>
            <a:r>
              <a:rPr lang="de-DE" dirty="0"/>
              <a:t>This is the </a:t>
            </a:r>
            <a:r>
              <a:rPr lang="de-DE" b="1" dirty="0"/>
              <a:t>verb head</a:t>
            </a:r>
            <a:r>
              <a:rPr lang="de-DE" dirty="0"/>
              <a:t>.</a:t>
            </a:r>
          </a:p>
          <a:p>
            <a:r>
              <a:rPr lang="de-DE" dirty="0"/>
              <a:t>The verb head is minimally needed in order to create a predicate that can be combined with an NP subject in order to create a full clause (sentence).</a:t>
            </a:r>
          </a:p>
          <a:p>
            <a:r>
              <a:rPr lang="de-DE" dirty="0"/>
              <a:t>With this in mind, we can take a look at the various kinds of VP and their structures that you will encounter.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05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250E6-FBD6-A35C-C712-8B570861E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The VP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C7C83F-8BD9-5154-D1EC-C5F5B480CE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As we said on the previous slide, the verb phrase (cross-linguistically) requires at minimum a verb.</a:t>
            </a:r>
          </a:p>
          <a:p>
            <a:r>
              <a:rPr lang="en-US" dirty="0"/>
              <a:t>Let’s consider verbs like </a:t>
            </a:r>
            <a:r>
              <a:rPr lang="en-US" i="1" dirty="0"/>
              <a:t>run, fall, </a:t>
            </a:r>
            <a:r>
              <a:rPr lang="en-US" dirty="0"/>
              <a:t>or </a:t>
            </a:r>
            <a:r>
              <a:rPr lang="en-US" i="1" dirty="0"/>
              <a:t>dance</a:t>
            </a:r>
            <a:r>
              <a:rPr lang="en-US" dirty="0"/>
              <a:t>.</a:t>
            </a:r>
          </a:p>
          <a:p>
            <a:r>
              <a:rPr lang="en-US" dirty="0"/>
              <a:t>This allows us to form sentence in English</a:t>
            </a:r>
          </a:p>
          <a:p>
            <a:r>
              <a:rPr lang="en-US" i="1" dirty="0"/>
              <a:t>John runs.</a:t>
            </a:r>
          </a:p>
          <a:p>
            <a:r>
              <a:rPr lang="en-US" i="1" dirty="0"/>
              <a:t>The rain falls. </a:t>
            </a:r>
          </a:p>
          <a:p>
            <a:r>
              <a:rPr lang="en-US" i="1" dirty="0"/>
              <a:t>Mary dances.</a:t>
            </a:r>
          </a:p>
          <a:p>
            <a:r>
              <a:rPr lang="en-US" dirty="0"/>
              <a:t>These are all full sentences in English which are composed of two parts: the subject NP and the VP predicate.</a:t>
            </a:r>
          </a:p>
          <a:p>
            <a:r>
              <a:rPr lang="en-US" dirty="0"/>
              <a:t>The VP in predicate is, in these cases, simple in that it is just the verb.</a:t>
            </a:r>
          </a:p>
          <a:p>
            <a:r>
              <a:rPr lang="en-US" dirty="0"/>
              <a:t>Verbs like the ones above are called </a:t>
            </a:r>
            <a:r>
              <a:rPr lang="en-US" b="1" dirty="0"/>
              <a:t>intransitive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56941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C4550-AE91-B748-6DAA-8F97B8CAE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The VP (cont.)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3DF66-45F0-D77C-B067-9F908671C6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/>
              <a:t>Is this the full extent to which intransitive VPs can be expanded?</a:t>
            </a:r>
          </a:p>
          <a:p>
            <a:r>
              <a:rPr lang="de-DE" dirty="0"/>
              <a:t>We can modify intransitive VPs with other elements.</a:t>
            </a:r>
          </a:p>
          <a:p>
            <a:r>
              <a:rPr lang="de-DE" dirty="0"/>
              <a:t>Consider:</a:t>
            </a:r>
          </a:p>
          <a:p>
            <a:r>
              <a:rPr lang="de-DE" i="1" dirty="0"/>
              <a:t>Mary dances poorly.</a:t>
            </a:r>
          </a:p>
          <a:p>
            <a:r>
              <a:rPr lang="de-DE" dirty="0"/>
              <a:t>In this sentence we can see that we can add an adverb into the intransitive verbal domain in order to give us information about how the action is done.</a:t>
            </a:r>
          </a:p>
          <a:p>
            <a:r>
              <a:rPr lang="de-DE" dirty="0"/>
              <a:t>Is this all we can add to the intransitive verbal domain?</a:t>
            </a:r>
          </a:p>
          <a:p>
            <a:r>
              <a:rPr lang="de-DE" dirty="0"/>
              <a:t>Consider now:</a:t>
            </a:r>
          </a:p>
          <a:p>
            <a:r>
              <a:rPr lang="de-DE" i="1" dirty="0"/>
              <a:t>Mary danced poorly at the fair in August.</a:t>
            </a:r>
          </a:p>
          <a:p>
            <a:r>
              <a:rPr lang="de-DE" dirty="0"/>
              <a:t>This sentence showcases clearly that in addition to adverbs, we can also modify our intransitive verb with prepositional phrases and temporal adverbials in order to further describe the event.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073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EC2A5-EB50-75C7-AAD8-43B4FAB32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The VP (cont.)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21F190-CA12-3783-9A38-81ED6F718C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The VP may of course be expanded to include a number of other elements.</a:t>
            </a:r>
          </a:p>
          <a:p>
            <a:r>
              <a:rPr lang="de-DE" dirty="0"/>
              <a:t>We can look at exmaples like we have seen before:</a:t>
            </a:r>
          </a:p>
          <a:p>
            <a:r>
              <a:rPr lang="de-DE" i="1" dirty="0"/>
              <a:t>The dog bit the man.</a:t>
            </a:r>
          </a:p>
          <a:p>
            <a:r>
              <a:rPr lang="de-DE" i="1" dirty="0"/>
              <a:t>John kicked the ball.</a:t>
            </a:r>
          </a:p>
          <a:p>
            <a:r>
              <a:rPr lang="de-DE" i="1" dirty="0"/>
              <a:t>John hit the baseball.</a:t>
            </a:r>
          </a:p>
          <a:p>
            <a:r>
              <a:rPr lang="de-DE" dirty="0"/>
              <a:t>Verbs like </a:t>
            </a:r>
            <a:r>
              <a:rPr lang="de-DE" i="1" dirty="0"/>
              <a:t>bite, kick and hit </a:t>
            </a:r>
            <a:r>
              <a:rPr lang="de-DE" dirty="0"/>
              <a:t>are called </a:t>
            </a:r>
            <a:r>
              <a:rPr lang="de-DE" b="1" dirty="0"/>
              <a:t>transitive </a:t>
            </a:r>
            <a:r>
              <a:rPr lang="de-DE" dirty="0"/>
              <a:t>verbs because they take direct objects.</a:t>
            </a:r>
          </a:p>
          <a:p>
            <a:r>
              <a:rPr lang="de-DE" dirty="0"/>
              <a:t>So, we can see in these examples that the VP can be expanded to include nominal elements in their domains.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510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31B37-C79D-11E0-5D0C-CF2B5012D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VP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21C63A-E2A5-B7E6-1ED1-77977B9863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transitive verb can also be modified in a manner just like that of the intransitive verb. </a:t>
            </a:r>
          </a:p>
          <a:p>
            <a:r>
              <a:rPr lang="en-US" dirty="0"/>
              <a:t>We can expand the VP to include other elements like adverbs and prepositional verbs.</a:t>
            </a:r>
          </a:p>
          <a:p>
            <a:r>
              <a:rPr lang="en-US" i="1" dirty="0"/>
              <a:t>Mary hit the volleyball hard at the state championship.</a:t>
            </a:r>
          </a:p>
          <a:p>
            <a:r>
              <a:rPr lang="en-US" i="1" dirty="0"/>
              <a:t>John very often visits his grandparents in Tallahassee for Thanksgiving.</a:t>
            </a:r>
          </a:p>
          <a:p>
            <a:r>
              <a:rPr lang="en-US" dirty="0"/>
              <a:t>Placement of these elements is contingent on the phrase in question because word order does matter. </a:t>
            </a:r>
          </a:p>
          <a:p>
            <a:r>
              <a:rPr lang="en-US" dirty="0"/>
              <a:t>You will notice that placement of adverbs is typically fine </a:t>
            </a:r>
            <a:r>
              <a:rPr lang="en-US" i="1" dirty="0"/>
              <a:t>before </a:t>
            </a:r>
            <a:r>
              <a:rPr lang="en-US" dirty="0"/>
              <a:t>the verb in English, but it is not ok to place prepositional phrases before them:</a:t>
            </a:r>
          </a:p>
          <a:p>
            <a:r>
              <a:rPr lang="en-US" i="1" dirty="0"/>
              <a:t>*John for Thanksgiving visits his grandparents in Tallahassee very often.</a:t>
            </a:r>
          </a:p>
        </p:txBody>
      </p:sp>
    </p:spTree>
    <p:extLst>
      <p:ext uri="{BB962C8B-B14F-4D97-AF65-F5344CB8AC3E}">
        <p14:creationId xmlns:p14="http://schemas.microsoft.com/office/powerpoint/2010/main" val="3470327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3D05D-8E77-6CF9-B7E7-C94A81607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Transitive VP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BAD4F-E6C8-C572-89C4-BD9697C9F5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addition to the fact that one cannot play around with the order of elements in the English VP, there is another stark word order rule.</a:t>
            </a:r>
          </a:p>
          <a:p>
            <a:r>
              <a:rPr lang="en-US" dirty="0"/>
              <a:t>Nothing can come between the verb and its direct object in English. Consider:</a:t>
            </a:r>
          </a:p>
          <a:p>
            <a:r>
              <a:rPr lang="en-US" i="1" dirty="0"/>
              <a:t>John usually visits his grandparents for Thanksgiving in Tallahassee.</a:t>
            </a:r>
          </a:p>
          <a:p>
            <a:r>
              <a:rPr lang="en-US" dirty="0"/>
              <a:t>But now consider:</a:t>
            </a:r>
          </a:p>
          <a:p>
            <a:r>
              <a:rPr lang="en-US" i="1" dirty="0"/>
              <a:t>*John usually visits for Thanksgiving his grandparents in Tallahassee.</a:t>
            </a:r>
          </a:p>
          <a:p>
            <a:r>
              <a:rPr lang="en-US" i="1" dirty="0"/>
              <a:t>*John visits usually his grandparents for Thanksgiving in Tallahassee.</a:t>
            </a:r>
          </a:p>
          <a:p>
            <a:r>
              <a:rPr lang="en-US" dirty="0"/>
              <a:t>So, placement of some other phrase in between the verb and its object results in a stark ungrammaticality in English.</a:t>
            </a:r>
          </a:p>
        </p:txBody>
      </p:sp>
    </p:spTree>
    <p:extLst>
      <p:ext uri="{BB962C8B-B14F-4D97-AF65-F5344CB8AC3E}">
        <p14:creationId xmlns:p14="http://schemas.microsoft.com/office/powerpoint/2010/main" val="756435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A3CFA-EC92-46CE-9FC3-068339CCC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Transitive VP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E4C982-5853-6BE0-CB6C-1F00CB9D2F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further observation in the transitive VP is that the elements modifying (or describing) the verb can come in any order.</a:t>
            </a:r>
          </a:p>
          <a:p>
            <a:r>
              <a:rPr lang="en-US" dirty="0"/>
              <a:t>Consider the following sentences:</a:t>
            </a:r>
          </a:p>
          <a:p>
            <a:r>
              <a:rPr lang="en-US" i="1" dirty="0"/>
              <a:t>Mary eats goulash very frequently at restaurants in Hungary.</a:t>
            </a:r>
          </a:p>
          <a:p>
            <a:r>
              <a:rPr lang="en-US" i="1" dirty="0"/>
              <a:t>Mary very frequently eats goulash at restaurants in Hungary.</a:t>
            </a:r>
          </a:p>
          <a:p>
            <a:r>
              <a:rPr lang="en-US" i="1" dirty="0"/>
              <a:t>Mary eats goulash in Hungary at restaurants very frequently.</a:t>
            </a:r>
          </a:p>
          <a:p>
            <a:r>
              <a:rPr lang="en-US" dirty="0"/>
              <a:t>There are a number of possible permutations that increase contingent on the number of modifying phrases one can find in the VP.</a:t>
            </a:r>
          </a:p>
        </p:txBody>
      </p:sp>
    </p:spTree>
    <p:extLst>
      <p:ext uri="{BB962C8B-B14F-4D97-AF65-F5344CB8AC3E}">
        <p14:creationId xmlns:p14="http://schemas.microsoft.com/office/powerpoint/2010/main" val="306897020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912</TotalTime>
  <Words>1972</Words>
  <Application>Microsoft Office PowerPoint</Application>
  <PresentationFormat>Widescreen</PresentationFormat>
  <Paragraphs>175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Times New Roman</vt:lpstr>
      <vt:lpstr>Trebuchet MS</vt:lpstr>
      <vt:lpstr>Wingdings 3</vt:lpstr>
      <vt:lpstr>Facet</vt:lpstr>
      <vt:lpstr>Foundations of Syntax: Phrases II</vt:lpstr>
      <vt:lpstr>Review </vt:lpstr>
      <vt:lpstr>The Verb Phrase (VP)</vt:lpstr>
      <vt:lpstr>The VP </vt:lpstr>
      <vt:lpstr>The VP (cont.)</vt:lpstr>
      <vt:lpstr>The VP (cont.)</vt:lpstr>
      <vt:lpstr>The VP (cont.)</vt:lpstr>
      <vt:lpstr>The Transitive VP</vt:lpstr>
      <vt:lpstr>The Transitive VP (cont.)</vt:lpstr>
      <vt:lpstr>The VP (cont.)</vt:lpstr>
      <vt:lpstr>The Ditransitive VP</vt:lpstr>
      <vt:lpstr>The Cross-Linguistic VP</vt:lpstr>
      <vt:lpstr>Subjectless VPs</vt:lpstr>
      <vt:lpstr>Subjectless VP (cont.)</vt:lpstr>
      <vt:lpstr>Other Phrases</vt:lpstr>
      <vt:lpstr>The Adjective Phrase</vt:lpstr>
      <vt:lpstr>The AP (cont.)</vt:lpstr>
      <vt:lpstr>The Adverb Phrase</vt:lpstr>
      <vt:lpstr>The AdvP (cont.)</vt:lpstr>
      <vt:lpstr>The Prepositional Phrase</vt:lpstr>
      <vt:lpstr>The PP (cont.)</vt:lpstr>
      <vt:lpstr>The PP (cont.) </vt:lpstr>
      <vt:lpstr>Exercises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Foundations of Syntax: Phrases II</dc:title>
  <dc:creator>Nathaniel Torres</dc:creator>
  <cp:lastModifiedBy>Nathaniel Torres</cp:lastModifiedBy>
  <cp:revision>5</cp:revision>
  <dcterms:created xsi:type="dcterms:W3CDTF">2023-10-22T19:13:30Z</dcterms:created>
  <dcterms:modified xsi:type="dcterms:W3CDTF">2023-10-23T10:25:40Z</dcterms:modified>
</cp:coreProperties>
</file>