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0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999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221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0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9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1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4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8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63E4-85DF-4DF6-A917-FEB9872BF8A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4C5BC6-4AE0-4EDC-91BE-DC7E7CD3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726F-F486-9877-D7BC-3A8579A82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Foundations of Syntax: Words and Categories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DAEAD-10D9-4C69-E794-B344C2DBE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Nathaniel Torres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BBN-ANG-151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September 20</a:t>
            </a:r>
          </a:p>
        </p:txBody>
      </p:sp>
    </p:spTree>
    <p:extLst>
      <p:ext uri="{BB962C8B-B14F-4D97-AF65-F5344CB8AC3E}">
        <p14:creationId xmlns:p14="http://schemas.microsoft.com/office/powerpoint/2010/main" val="228298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18C3-9DF9-5F24-30C0-589C7F0B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C577-4B03-3903-62D0-14CAC4B98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carefully consider the idea of distribution because the sentence we have considered would seem to indicate that the categorical distribution of words in English is noun-verb-noun.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not the case: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*John grins the sky.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would force us to posit that certain words require certain constructions and word orders.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now posit that words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subcategorize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other word categories which will lead to constructions that are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distribution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15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DC61-9A87-A991-5262-46C89703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9024-1634-1B44-5934-BA6D624D0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Subcategorization refers to a process by which a given category can </a:t>
            </a:r>
            <a:r>
              <a:rPr lang="en-US" b="1" dirty="0"/>
              <a:t>select </a:t>
            </a:r>
            <a:r>
              <a:rPr lang="en-US" dirty="0"/>
              <a:t>for another kind of word category.</a:t>
            </a:r>
          </a:p>
          <a:p>
            <a:r>
              <a:rPr lang="en-US" dirty="0"/>
              <a:t>Let’s start with verbs. Consider the verb </a:t>
            </a:r>
            <a:r>
              <a:rPr lang="en-US" i="1" dirty="0"/>
              <a:t>hit. </a:t>
            </a:r>
            <a:r>
              <a:rPr lang="en-US" dirty="0"/>
              <a:t>When taking words into account, we have to think about how they are used. So, the first question is, can we say:</a:t>
            </a:r>
          </a:p>
          <a:p>
            <a:r>
              <a:rPr lang="en-US" i="1" dirty="0"/>
              <a:t>I hit</a:t>
            </a:r>
            <a:r>
              <a:rPr lang="en-US" dirty="0"/>
              <a:t>.</a:t>
            </a:r>
          </a:p>
          <a:p>
            <a:r>
              <a:rPr lang="en-US" dirty="0"/>
              <a:t>No. Can we say the following:</a:t>
            </a:r>
          </a:p>
          <a:p>
            <a:r>
              <a:rPr lang="en-US" i="1" dirty="0"/>
              <a:t>I hit the ball</a:t>
            </a:r>
            <a:r>
              <a:rPr lang="en-US" dirty="0"/>
              <a:t>.</a:t>
            </a:r>
          </a:p>
          <a:p>
            <a:r>
              <a:rPr lang="en-US" dirty="0"/>
              <a:t>Yes. This means that the verb </a:t>
            </a:r>
            <a:r>
              <a:rPr lang="en-US" i="1" dirty="0"/>
              <a:t>hit </a:t>
            </a:r>
            <a:r>
              <a:rPr lang="en-US" dirty="0"/>
              <a:t>subcategorizes for a noun object:</a:t>
            </a:r>
          </a:p>
          <a:p>
            <a:r>
              <a:rPr lang="en-US" dirty="0"/>
              <a:t>Hit &lt;</a:t>
            </a:r>
            <a:r>
              <a:rPr lang="en-US" b="1" dirty="0"/>
              <a:t>noun</a:t>
            </a:r>
            <a:r>
              <a:rPr lang="en-US" dirty="0"/>
              <a:t>&gt;</a:t>
            </a:r>
          </a:p>
          <a:p>
            <a:r>
              <a:rPr lang="en-US" dirty="0"/>
              <a:t>Verbs like </a:t>
            </a:r>
            <a:r>
              <a:rPr lang="en-US" i="1" dirty="0"/>
              <a:t>hit</a:t>
            </a:r>
            <a:r>
              <a:rPr lang="en-US" dirty="0"/>
              <a:t> form a class of verb called </a:t>
            </a:r>
            <a:r>
              <a:rPr lang="en-US" b="1" dirty="0"/>
              <a:t>transitive verbs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5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5A43F-C7C1-84D6-C651-26DF15D5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Subcategorization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4E4F2-3B20-572C-789E-AD5D7F191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about verbs like </a:t>
            </a:r>
            <a:r>
              <a:rPr lang="en-US" i="1" dirty="0"/>
              <a:t>fall, arise, come, go</a:t>
            </a:r>
            <a:r>
              <a:rPr lang="en-US" dirty="0"/>
              <a:t>?</a:t>
            </a:r>
          </a:p>
          <a:p>
            <a:r>
              <a:rPr lang="en-US" dirty="0"/>
              <a:t>These do not necessarily select for particular words in order to complete their meanings in the same way that </a:t>
            </a:r>
            <a:r>
              <a:rPr lang="en-US" i="1" dirty="0"/>
              <a:t>hit </a:t>
            </a:r>
            <a:r>
              <a:rPr lang="en-US" dirty="0"/>
              <a:t>does. Consider:</a:t>
            </a:r>
          </a:p>
          <a:p>
            <a:r>
              <a:rPr lang="en-US" i="1" dirty="0"/>
              <a:t>I’m falling. </a:t>
            </a:r>
            <a:r>
              <a:rPr lang="en-US" dirty="0"/>
              <a:t>BUT </a:t>
            </a:r>
            <a:r>
              <a:rPr lang="en-US" i="1" dirty="0"/>
              <a:t>*I’m falling a dog.</a:t>
            </a:r>
          </a:p>
          <a:p>
            <a:r>
              <a:rPr lang="en-US" i="1" dirty="0"/>
              <a:t>I’m going. </a:t>
            </a:r>
            <a:r>
              <a:rPr lang="en-US" dirty="0"/>
              <a:t>BUT </a:t>
            </a:r>
            <a:r>
              <a:rPr lang="en-US" i="1" dirty="0"/>
              <a:t>*I’m going market. </a:t>
            </a:r>
            <a:r>
              <a:rPr lang="en-US" dirty="0"/>
              <a:t>(Although cross-linguistically, </a:t>
            </a:r>
            <a:r>
              <a:rPr lang="en-US" i="1" dirty="0"/>
              <a:t>go </a:t>
            </a:r>
            <a:r>
              <a:rPr lang="en-US" dirty="0"/>
              <a:t>can be transitive indicating the goal of movement.)</a:t>
            </a:r>
          </a:p>
          <a:p>
            <a:r>
              <a:rPr lang="en-US" i="1" dirty="0"/>
              <a:t>I’m coming. </a:t>
            </a:r>
            <a:r>
              <a:rPr lang="en-US" dirty="0"/>
              <a:t>BUT </a:t>
            </a:r>
            <a:r>
              <a:rPr lang="en-US" i="1" dirty="0"/>
              <a:t>*I’m coming the cat.</a:t>
            </a:r>
          </a:p>
          <a:p>
            <a:r>
              <a:rPr lang="en-US" i="1" dirty="0"/>
              <a:t>I have arisen. </a:t>
            </a:r>
            <a:r>
              <a:rPr lang="en-US" dirty="0"/>
              <a:t>BUT </a:t>
            </a:r>
            <a:r>
              <a:rPr lang="en-US" i="1" dirty="0"/>
              <a:t>*I have arisen the mummy.</a:t>
            </a:r>
          </a:p>
          <a:p>
            <a:r>
              <a:rPr lang="en-US" dirty="0"/>
              <a:t>This means that these verbs form a fundamentally different class of verbs from the ones like </a:t>
            </a:r>
            <a:r>
              <a:rPr lang="en-US" i="1" dirty="0"/>
              <a:t>hit.</a:t>
            </a:r>
          </a:p>
          <a:p>
            <a:r>
              <a:rPr lang="en-US" dirty="0"/>
              <a:t>These are </a:t>
            </a:r>
            <a:r>
              <a:rPr lang="en-US" b="1" dirty="0"/>
              <a:t>intransitive </a:t>
            </a:r>
            <a:r>
              <a:rPr lang="en-US" dirty="0"/>
              <a:t>verbs, and these do not subcategorize for a noun </a:t>
            </a:r>
            <a:r>
              <a:rPr lang="en-US" b="1" dirty="0"/>
              <a:t>direct object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45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E59E-82FE-D624-DD6E-422B9153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Subcategorization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8570-6BDF-7B9E-DD6E-71BB7A4E2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Verbs are not the only words that subcategorize. </a:t>
            </a:r>
          </a:p>
          <a:p>
            <a:r>
              <a:rPr lang="en-US" dirty="0"/>
              <a:t>Of the other thematic categories, all the others also subcategorize.</a:t>
            </a:r>
          </a:p>
          <a:p>
            <a:r>
              <a:rPr lang="en-US" dirty="0"/>
              <a:t>Consider English prepositions: </a:t>
            </a:r>
            <a:r>
              <a:rPr lang="en-US" i="1" dirty="0"/>
              <a:t>in, on, at, with, by, </a:t>
            </a:r>
            <a:r>
              <a:rPr lang="en-US" dirty="0"/>
              <a:t>etc.</a:t>
            </a:r>
          </a:p>
          <a:p>
            <a:r>
              <a:rPr lang="en-US" dirty="0"/>
              <a:t>Compare the following:</a:t>
            </a:r>
          </a:p>
          <a:p>
            <a:r>
              <a:rPr lang="en-US" i="1" dirty="0"/>
              <a:t>*John is at. </a:t>
            </a:r>
            <a:r>
              <a:rPr lang="en-US" dirty="0"/>
              <a:t>BUT </a:t>
            </a:r>
            <a:r>
              <a:rPr lang="en-US" i="1" dirty="0"/>
              <a:t>John is at the store.</a:t>
            </a:r>
          </a:p>
          <a:p>
            <a:r>
              <a:rPr lang="en-US" i="1" dirty="0"/>
              <a:t>*Mary is eating in. </a:t>
            </a:r>
            <a:r>
              <a:rPr lang="en-US" dirty="0"/>
              <a:t>BUT </a:t>
            </a:r>
            <a:r>
              <a:rPr lang="en-US" i="1" dirty="0"/>
              <a:t>Mary is eating in the restaurant.</a:t>
            </a:r>
          </a:p>
          <a:p>
            <a:r>
              <a:rPr lang="en-US" i="1" dirty="0"/>
              <a:t>*Kate is in the park with. </a:t>
            </a:r>
            <a:r>
              <a:rPr lang="en-US" dirty="0"/>
              <a:t>BUT </a:t>
            </a:r>
            <a:r>
              <a:rPr lang="en-US" i="1" dirty="0"/>
              <a:t>Kate is in the park with Steve.</a:t>
            </a:r>
          </a:p>
          <a:p>
            <a:r>
              <a:rPr lang="en-US" dirty="0"/>
              <a:t>The case of English prepositions therefore requires an analysis in which the preposition subcategorizes for a noun in order to complete its meaning.</a:t>
            </a:r>
          </a:p>
          <a:p>
            <a:r>
              <a:rPr lang="en-US" dirty="0"/>
              <a:t>If not, the structure collapses and the sentence we get are ungrammatical as a result.</a:t>
            </a:r>
          </a:p>
          <a:p>
            <a:r>
              <a:rPr lang="en-US" dirty="0"/>
              <a:t>So, PREP &lt;</a:t>
            </a:r>
            <a:r>
              <a:rPr lang="en-US" b="1" dirty="0"/>
              <a:t>noun</a:t>
            </a:r>
            <a:r>
              <a:rPr lang="en-US" dirty="0"/>
              <a:t>&gt;.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F3D0-6EB1-B5E1-9965-5FDB812D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and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EB05-6EA5-E55D-0EB1-0C88DF84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nouns and adjectives also require a subcategorization feature?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John is happy.</a:t>
            </a:r>
          </a:p>
          <a:p>
            <a:r>
              <a:rPr lang="en-US" i="1" dirty="0"/>
              <a:t>John is happy about his grade.</a:t>
            </a:r>
          </a:p>
          <a:p>
            <a:r>
              <a:rPr lang="en-US" i="1" dirty="0"/>
              <a:t>Mary saw the picture.</a:t>
            </a:r>
          </a:p>
          <a:p>
            <a:r>
              <a:rPr lang="en-US" i="1" dirty="0"/>
              <a:t>Mary saw the picture of the puppies.</a:t>
            </a:r>
          </a:p>
          <a:p>
            <a:r>
              <a:rPr lang="en-US" i="1" dirty="0"/>
              <a:t>Kate is proud.</a:t>
            </a:r>
          </a:p>
          <a:p>
            <a:r>
              <a:rPr lang="en-US" i="1" dirty="0"/>
              <a:t>Kate is proud of her son.</a:t>
            </a:r>
          </a:p>
          <a:p>
            <a:r>
              <a:rPr lang="en-US" i="1" dirty="0"/>
              <a:t>I abhor the assumption.</a:t>
            </a:r>
          </a:p>
          <a:p>
            <a:r>
              <a:rPr lang="en-US" i="1" dirty="0"/>
              <a:t>I abhor the assumption that I ate the last </a:t>
            </a:r>
            <a:r>
              <a:rPr lang="en-US" i="1"/>
              <a:t>piece of cake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3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C6E29-D945-978F-3C5A-2AD1BF31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and Adjectives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8BEB-5796-13E7-2609-E51C2476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all of the examples on the previous slide, we can clearly see that the sentences are grammatical.</a:t>
            </a:r>
          </a:p>
          <a:p>
            <a:r>
              <a:rPr lang="en-US" dirty="0"/>
              <a:t>We also notice that the adjectives and the nouns can come with optional information that is not needed.</a:t>
            </a:r>
          </a:p>
          <a:p>
            <a:r>
              <a:rPr lang="en-US" dirty="0"/>
              <a:t>This information comes in the form of prepositional phrases, or as in the last case, an embedded clause.</a:t>
            </a:r>
          </a:p>
          <a:p>
            <a:r>
              <a:rPr lang="en-US" dirty="0"/>
              <a:t>Because this information is considered optional, and the nouns and adjectives can occur on their own, we can say that they do not subcategorize for anything.</a:t>
            </a:r>
          </a:p>
          <a:p>
            <a:r>
              <a:rPr lang="en-US" dirty="0"/>
              <a:t>This means that they can stand on their own without the aid of another category to help complete their meanings lexically.</a:t>
            </a:r>
          </a:p>
        </p:txBody>
      </p:sp>
    </p:spTree>
    <p:extLst>
      <p:ext uri="{BB962C8B-B14F-4D97-AF65-F5344CB8AC3E}">
        <p14:creationId xmlns:p14="http://schemas.microsoft.com/office/powerpoint/2010/main" val="3306925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8F88-4DF0-73ED-59ED-6F3C761B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57A4-F339-42C5-231B-FB1292677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</a:t>
            </a:r>
            <a:r>
              <a:rPr lang="en-US" b="1" dirty="0"/>
              <a:t>thematic</a:t>
            </a:r>
            <a:r>
              <a:rPr lang="en-US" dirty="0"/>
              <a:t> categories, we can say the following:</a:t>
            </a:r>
          </a:p>
          <a:p>
            <a:pPr lvl="1"/>
            <a:r>
              <a:rPr lang="en-US" dirty="0"/>
              <a:t>Certain verbs and all prepositions require subcategorization in order to complete their lexical meanings and be properly saturated syntactically. </a:t>
            </a:r>
          </a:p>
          <a:p>
            <a:pPr lvl="1"/>
            <a:r>
              <a:rPr lang="en-US" dirty="0"/>
              <a:t>Nouns and adjectives do not require any form of subcategorization to complete their meanings and can therefore appear in a clause on their own.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0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3DA5-1855-0307-3608-2A23B7E1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B665C-2966-5EFF-B340-205B97276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lexicon splits word categories into two major groups: </a:t>
            </a:r>
            <a:r>
              <a:rPr lang="en-US" b="1" dirty="0"/>
              <a:t>thematic</a:t>
            </a:r>
            <a:r>
              <a:rPr lang="en-US" dirty="0"/>
              <a:t> and </a:t>
            </a:r>
            <a:r>
              <a:rPr lang="en-US" b="1" dirty="0"/>
              <a:t>functional</a:t>
            </a:r>
            <a:r>
              <a:rPr lang="en-US" dirty="0"/>
              <a:t>.</a:t>
            </a:r>
          </a:p>
          <a:p>
            <a:r>
              <a:rPr lang="en-US" dirty="0"/>
              <a:t>Let’s start with thematic categories.</a:t>
            </a:r>
          </a:p>
          <a:p>
            <a:r>
              <a:rPr lang="en-US" dirty="0"/>
              <a:t>These include the ones we have already mentioned, i.e., noun, adjective, verb, and preposition.</a:t>
            </a:r>
          </a:p>
          <a:p>
            <a:r>
              <a:rPr lang="en-US" dirty="0"/>
              <a:t>One way we can define each of these categories is through something called </a:t>
            </a:r>
            <a:r>
              <a:rPr lang="en-US" b="1" dirty="0"/>
              <a:t>features</a:t>
            </a:r>
            <a:r>
              <a:rPr lang="en-US" dirty="0"/>
              <a:t>.</a:t>
            </a:r>
          </a:p>
          <a:p>
            <a:r>
              <a:rPr lang="en-US" b="1" dirty="0"/>
              <a:t>Features </a:t>
            </a:r>
            <a:r>
              <a:rPr lang="en-US" dirty="0"/>
              <a:t>are a set of properties that are inherent to a specific word, or in this case, category.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9023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65C74-D696-6C8F-1A4D-3434E074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7C1E5-B8DF-A2A9-1BAE-C37A9949E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are given with brackets and a value + or -.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category of thematic words, we can postulate that they lack a feature that would otherwise define them as functional, that is, [-F].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extension, we can also posit a feature [+N] (for nouns) or [+V] for verbs.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36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046A-8188-20EB-E57E-9AA4CC24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0D18-E545-89C5-592A-6433A8471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can be combined to create feature inventories for categories, for example, X = [+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+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Come up with the feature inventories for nouns and verbs based on that model.</a:t>
            </a:r>
          </a:p>
        </p:txBody>
      </p:sp>
    </p:spTree>
    <p:extLst>
      <p:ext uri="{BB962C8B-B14F-4D97-AF65-F5344CB8AC3E}">
        <p14:creationId xmlns:p14="http://schemas.microsoft.com/office/powerpoint/2010/main" val="39028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0120-B567-A3F9-E204-F9047679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5596F-1BC0-E42B-70DF-B003D609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about a language is specific to the language in question.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speaker of any language has a mental inventory of words with allotted sounds to pronounce them and specific meanings tied to them.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reservoir of words is called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5925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BBCC-9BBB-44B8-DE2A-D408C563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8A9E-EFA6-26C0-BFCA-68ECFFE11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about adjectives and prepositions?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is tall/sweating.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tall/sweating man.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both sentences, the distribution of adjectives seems to overlap with the distribution of both nouns and verbs, which means that adjectives must have the following features: Adj = [-F, +N, +V].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extension, we can now posit the features for the remaining category, prepositions.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Prepositions do not share any properties with any of the other categories and as such we can effectively posit the following features: Prep = [-F, -N, -V].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9D24-7F45-1ACE-7BE2-BEDCCDDA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8FEB-B3C2-9F7E-C8F3-25D0703A9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words from Finnish: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‘cat’		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‘houses’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hyvä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‘good’	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kissat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‘cats’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‘to say’	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‘you say’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‘house’	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hyväksyt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‘you accept’</a:t>
            </a:r>
          </a:p>
          <a:p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hyväksyä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‘to accept’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punainen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‘red’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sininen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‘blue’			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väsynyt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‘tired’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of the words, categorize them into the relevant thematic categories. Justify your categorizations based on morphemic evidence and meaning.</a:t>
            </a:r>
          </a:p>
        </p:txBody>
      </p:sp>
    </p:spTree>
    <p:extLst>
      <p:ext uri="{BB962C8B-B14F-4D97-AF65-F5344CB8AC3E}">
        <p14:creationId xmlns:p14="http://schemas.microsoft.com/office/powerpoint/2010/main" val="372683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262D-DCDD-9085-3F40-83DCD3A7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Lexicon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096E4-D324-9CAF-7A6D-E90BAF15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English, we have the word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in the lexicon of native English speakers refers to a 4-legged canid.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languages do not represent or pronounce this idea with the same word, cf.: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Hungarian: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kutya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Spanish: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perro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Galician: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Russian: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sobaka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Japanese: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o-KR" altLang="en-US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犬</a:t>
            </a:r>
            <a:r>
              <a:rPr lang="en-US" altLang="ko-KR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1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3476-A6AF-06AE-D8E6-52255249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86B14-D492-2C21-F3A4-245FF56E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items that compose our lexical inventories are very specific in their use, that is, they typically cannot occur just anywhere. Consider: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*The cat dog the man.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*Dog eat the bone.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*The cat sleeps the dog.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can, however, say: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fed the dog.</a:t>
            </a:r>
          </a:p>
        </p:txBody>
      </p:sp>
    </p:spTree>
    <p:extLst>
      <p:ext uri="{BB962C8B-B14F-4D97-AF65-F5344CB8AC3E}">
        <p14:creationId xmlns:p14="http://schemas.microsoft.com/office/powerpoint/2010/main" val="138266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96BF-4924-398D-B442-9CE25B2F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E7E1-EF47-79F4-A169-106B31E7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grammatical examples: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dog chewed on the bone.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fed the dog.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Sadie went to the park with her dog.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see that the position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relation to the words around it now affects the grammaticality of the sentence.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always the case?</a:t>
            </a:r>
          </a:p>
        </p:txBody>
      </p:sp>
    </p:spTree>
    <p:extLst>
      <p:ext uri="{BB962C8B-B14F-4D97-AF65-F5344CB8AC3E}">
        <p14:creationId xmlns:p14="http://schemas.microsoft.com/office/powerpoint/2010/main" val="87018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10DC-3570-DA7F-7AC9-21DF8F6F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15171-ACD3-6BE4-7266-621D0CE6F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examples: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Furious green dreams sleep furiously.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tripped over the freedom.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Sally watered my liberty.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these sentences are syntactically grammatical, but they are semantically nonsensical.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 therefore construct sentences that rely on not just words, but also their meanings and their ability to complement the meanings of other words through various semantic and syntactic relations.</a:t>
            </a:r>
          </a:p>
        </p:txBody>
      </p:sp>
    </p:spTree>
    <p:extLst>
      <p:ext uri="{BB962C8B-B14F-4D97-AF65-F5344CB8AC3E}">
        <p14:creationId xmlns:p14="http://schemas.microsoft.com/office/powerpoint/2010/main" val="275024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30794-7147-C199-CD80-FD183E76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719E2-BCDB-7566-CEE3-27ABDABF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now categorize the words in our lexicon as the following: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6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4F3E-E6D1-DB55-93B1-1ACFB68D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Categories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FD183-1A94-488C-4669-09C00B582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now determine how we can identify each of the word categories and distinguish them from each other.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diagnostics that allow us to be able to determine the category of a word. Let’s look at one.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Morphology. Consider the plural morpheme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cat – cats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dog – dogs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*happily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happilies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*warm - warms</a:t>
            </a:r>
          </a:p>
        </p:txBody>
      </p:sp>
    </p:spTree>
    <p:extLst>
      <p:ext uri="{BB962C8B-B14F-4D97-AF65-F5344CB8AC3E}">
        <p14:creationId xmlns:p14="http://schemas.microsoft.com/office/powerpoint/2010/main" val="121414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A544-BCF3-5DA6-5046-2F5F519E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F3E3-DC6A-735C-C6D7-BC7E3F73D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plural morpheme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only be affixed to words of the category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(Not to be confused with the 3SG verb agreement marker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categories allow us to define the number of possible positions words of 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category can occupy in a sentence.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 will differ on this point, so we’ll look at just English for now.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consider English permits only words of the category noun to precede a verb. This allows us sentences like: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cat ate the food.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*Ate the food.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possible positions that a particular word category can take is known as its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810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1251</TotalTime>
  <Words>1671</Words>
  <Application>Microsoft Office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Facet</vt:lpstr>
      <vt:lpstr>Foundations of Syntax: Words and Categories</vt:lpstr>
      <vt:lpstr>Basic Overview</vt:lpstr>
      <vt:lpstr>The Lexicon</vt:lpstr>
      <vt:lpstr>Lexicon (cont.)</vt:lpstr>
      <vt:lpstr>Lexicon (cont.)</vt:lpstr>
      <vt:lpstr>Grammaticality?</vt:lpstr>
      <vt:lpstr>Word Categories</vt:lpstr>
      <vt:lpstr>Word Categories (cont.)</vt:lpstr>
      <vt:lpstr>Categories (cont.)</vt:lpstr>
      <vt:lpstr>Distribution</vt:lpstr>
      <vt:lpstr>Subcategorization</vt:lpstr>
      <vt:lpstr>Subcategorization (cont.)</vt:lpstr>
      <vt:lpstr>Subcategorization (cont.)</vt:lpstr>
      <vt:lpstr>Nouns and Adjectives</vt:lpstr>
      <vt:lpstr>Nouns and Adjectives (cont.)</vt:lpstr>
      <vt:lpstr>Summary</vt:lpstr>
      <vt:lpstr>Typology</vt:lpstr>
      <vt:lpstr>Typology (cont.)</vt:lpstr>
      <vt:lpstr>Exercise</vt:lpstr>
      <vt:lpstr>Typology (cont.)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Syntax: Words and Categories</dc:title>
  <dc:creator>Nathaniel Torres</dc:creator>
  <cp:lastModifiedBy>Nathaniel Torres</cp:lastModifiedBy>
  <cp:revision>10</cp:revision>
  <dcterms:created xsi:type="dcterms:W3CDTF">2023-09-11T13:08:09Z</dcterms:created>
  <dcterms:modified xsi:type="dcterms:W3CDTF">2023-09-20T11:15:32Z</dcterms:modified>
</cp:coreProperties>
</file>