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04"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912C73-F38E-B592-8BEE-EB7E384D24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9442FE9-03E5-732F-6153-2181A78FFD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96ED1F-E241-4CD9-BA53-74D9A18BB3B3}" type="datetimeFigureOut">
              <a:rPr lang="en-US" smtClean="0"/>
              <a:t>9/13/2023</a:t>
            </a:fld>
            <a:endParaRPr lang="en-US"/>
          </a:p>
        </p:txBody>
      </p:sp>
      <p:sp>
        <p:nvSpPr>
          <p:cNvPr id="4" name="Footer Placeholder 3">
            <a:extLst>
              <a:ext uri="{FF2B5EF4-FFF2-40B4-BE49-F238E27FC236}">
                <a16:creationId xmlns:a16="http://schemas.microsoft.com/office/drawing/2014/main" id="{8D0BFC77-942C-BCDE-E871-4F3F98DB483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Foundations of Syntax</a:t>
            </a:r>
          </a:p>
        </p:txBody>
      </p:sp>
      <p:sp>
        <p:nvSpPr>
          <p:cNvPr id="5" name="Slide Number Placeholder 4">
            <a:extLst>
              <a:ext uri="{FF2B5EF4-FFF2-40B4-BE49-F238E27FC236}">
                <a16:creationId xmlns:a16="http://schemas.microsoft.com/office/drawing/2014/main" id="{8796BCF0-1D27-D60E-BF24-EBCDD08C66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B99B7B-BE7D-4946-BB0C-CF5E868F1613}" type="slidenum">
              <a:rPr lang="en-US" smtClean="0"/>
              <a:t>‹#›</a:t>
            </a:fld>
            <a:endParaRPr lang="en-US"/>
          </a:p>
        </p:txBody>
      </p:sp>
    </p:spTree>
    <p:extLst>
      <p:ext uri="{BB962C8B-B14F-4D97-AF65-F5344CB8AC3E}">
        <p14:creationId xmlns:p14="http://schemas.microsoft.com/office/powerpoint/2010/main" val="39408821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BEA50-5E62-4CB8-9F57-7A409BF7088C}" type="datetimeFigureOut">
              <a:rPr lang="en-US" smtClean="0"/>
              <a:t>9/13/2023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Foundations of Syntax</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4210CB-3FF3-4865-A1B5-E63AC02F6C16}" type="slidenum">
              <a:rPr lang="en-US" smtClean="0"/>
              <a:t>‹#›</a:t>
            </a:fld>
            <a:endParaRPr lang="en-US"/>
          </a:p>
        </p:txBody>
      </p:sp>
    </p:spTree>
    <p:extLst>
      <p:ext uri="{BB962C8B-B14F-4D97-AF65-F5344CB8AC3E}">
        <p14:creationId xmlns:p14="http://schemas.microsoft.com/office/powerpoint/2010/main" val="31971377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0F39A1-AEE9-4C95-8C98-BB3A011EE888}" type="datetime1">
              <a:rPr lang="en-US" smtClean="0"/>
              <a:t>9/13/2023</a:t>
            </a:fld>
            <a:endParaRPr lang="en-US"/>
          </a:p>
        </p:txBody>
      </p:sp>
      <p:sp>
        <p:nvSpPr>
          <p:cNvPr id="5" name="Footer Placeholder 4"/>
          <p:cNvSpPr>
            <a:spLocks noGrp="1"/>
          </p:cNvSpPr>
          <p:nvPr>
            <p:ph type="ftr" sz="quarter" idx="11"/>
          </p:nvPr>
        </p:nvSpPr>
        <p:spPr/>
        <p:txBody>
          <a:bodyPr/>
          <a:lstStyle/>
          <a:p>
            <a:r>
              <a:rPr lang="en-US"/>
              <a:t>Foundations of Syntax </a:t>
            </a:r>
          </a:p>
        </p:txBody>
      </p:sp>
      <p:sp>
        <p:nvSpPr>
          <p:cNvPr id="6" name="Slide Number Placeholder 5"/>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1018596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2587E-C0C1-4790-8B34-751622B537B4}" type="datetime1">
              <a:rPr lang="en-US" smtClean="0"/>
              <a:t>9/13/2023</a:t>
            </a:fld>
            <a:endParaRPr lang="en-US"/>
          </a:p>
        </p:txBody>
      </p:sp>
      <p:sp>
        <p:nvSpPr>
          <p:cNvPr id="5" name="Footer Placeholder 4"/>
          <p:cNvSpPr>
            <a:spLocks noGrp="1"/>
          </p:cNvSpPr>
          <p:nvPr>
            <p:ph type="ftr" sz="quarter" idx="11"/>
          </p:nvPr>
        </p:nvSpPr>
        <p:spPr/>
        <p:txBody>
          <a:bodyPr/>
          <a:lstStyle/>
          <a:p>
            <a:r>
              <a:rPr lang="en-US"/>
              <a:t>Foundations of Syntax </a:t>
            </a:r>
          </a:p>
        </p:txBody>
      </p:sp>
      <p:sp>
        <p:nvSpPr>
          <p:cNvPr id="6" name="Slide Number Placeholder 5"/>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190862490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2587E-C0C1-4790-8B34-751622B537B4}" type="datetime1">
              <a:rPr lang="en-US" smtClean="0"/>
              <a:t>9/13/2023</a:t>
            </a:fld>
            <a:endParaRPr lang="en-US"/>
          </a:p>
        </p:txBody>
      </p:sp>
      <p:sp>
        <p:nvSpPr>
          <p:cNvPr id="5" name="Footer Placeholder 4"/>
          <p:cNvSpPr>
            <a:spLocks noGrp="1"/>
          </p:cNvSpPr>
          <p:nvPr>
            <p:ph type="ftr" sz="quarter" idx="11"/>
          </p:nvPr>
        </p:nvSpPr>
        <p:spPr/>
        <p:txBody>
          <a:bodyPr/>
          <a:lstStyle/>
          <a:p>
            <a:r>
              <a:rPr lang="en-US"/>
              <a:t>Foundations of Syntax </a:t>
            </a:r>
          </a:p>
        </p:txBody>
      </p:sp>
      <p:sp>
        <p:nvSpPr>
          <p:cNvPr id="6" name="Slide Number Placeholder 5"/>
          <p:cNvSpPr>
            <a:spLocks noGrp="1"/>
          </p:cNvSpPr>
          <p:nvPr>
            <p:ph type="sldNum" sz="quarter" idx="12"/>
          </p:nvPr>
        </p:nvSpPr>
        <p:spPr/>
        <p:txBody>
          <a:bodyPr/>
          <a:lstStyle/>
          <a:p>
            <a:fld id="{329F9551-5BD3-422E-B62C-A865560DDD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30844703"/>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2587E-C0C1-4790-8B34-751622B537B4}" type="datetime1">
              <a:rPr lang="en-US" smtClean="0"/>
              <a:t>9/13/2023</a:t>
            </a:fld>
            <a:endParaRPr lang="en-US"/>
          </a:p>
        </p:txBody>
      </p:sp>
      <p:sp>
        <p:nvSpPr>
          <p:cNvPr id="5" name="Footer Placeholder 4"/>
          <p:cNvSpPr>
            <a:spLocks noGrp="1"/>
          </p:cNvSpPr>
          <p:nvPr>
            <p:ph type="ftr" sz="quarter" idx="11"/>
          </p:nvPr>
        </p:nvSpPr>
        <p:spPr/>
        <p:txBody>
          <a:bodyPr/>
          <a:lstStyle/>
          <a:p>
            <a:r>
              <a:rPr lang="en-US"/>
              <a:t>Foundations of Syntax </a:t>
            </a:r>
          </a:p>
        </p:txBody>
      </p:sp>
      <p:sp>
        <p:nvSpPr>
          <p:cNvPr id="6" name="Slide Number Placeholder 5"/>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353188787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2587E-C0C1-4790-8B34-751622B537B4}" type="datetime1">
              <a:rPr lang="en-US" smtClean="0"/>
              <a:t>9/13/2023</a:t>
            </a:fld>
            <a:endParaRPr lang="en-US"/>
          </a:p>
        </p:txBody>
      </p:sp>
      <p:sp>
        <p:nvSpPr>
          <p:cNvPr id="5" name="Footer Placeholder 4"/>
          <p:cNvSpPr>
            <a:spLocks noGrp="1"/>
          </p:cNvSpPr>
          <p:nvPr>
            <p:ph type="ftr" sz="quarter" idx="11"/>
          </p:nvPr>
        </p:nvSpPr>
        <p:spPr/>
        <p:txBody>
          <a:bodyPr/>
          <a:lstStyle/>
          <a:p>
            <a:r>
              <a:rPr lang="en-US"/>
              <a:t>Foundations of Syntax </a:t>
            </a:r>
          </a:p>
        </p:txBody>
      </p:sp>
      <p:sp>
        <p:nvSpPr>
          <p:cNvPr id="6" name="Slide Number Placeholder 5"/>
          <p:cNvSpPr>
            <a:spLocks noGrp="1"/>
          </p:cNvSpPr>
          <p:nvPr>
            <p:ph type="sldNum" sz="quarter" idx="12"/>
          </p:nvPr>
        </p:nvSpPr>
        <p:spPr/>
        <p:txBody>
          <a:bodyPr/>
          <a:lstStyle/>
          <a:p>
            <a:fld id="{329F9551-5BD3-422E-B62C-A865560DDD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0657489"/>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32587E-C0C1-4790-8B34-751622B537B4}" type="datetime1">
              <a:rPr lang="en-US" smtClean="0"/>
              <a:t>9/13/2023</a:t>
            </a:fld>
            <a:endParaRPr lang="en-US"/>
          </a:p>
        </p:txBody>
      </p:sp>
      <p:sp>
        <p:nvSpPr>
          <p:cNvPr id="5" name="Footer Placeholder 4"/>
          <p:cNvSpPr>
            <a:spLocks noGrp="1"/>
          </p:cNvSpPr>
          <p:nvPr>
            <p:ph type="ftr" sz="quarter" idx="11"/>
          </p:nvPr>
        </p:nvSpPr>
        <p:spPr/>
        <p:txBody>
          <a:bodyPr/>
          <a:lstStyle/>
          <a:p>
            <a:r>
              <a:rPr lang="en-US"/>
              <a:t>Foundations of Syntax </a:t>
            </a:r>
          </a:p>
        </p:txBody>
      </p:sp>
      <p:sp>
        <p:nvSpPr>
          <p:cNvPr id="6" name="Slide Number Placeholder 5"/>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70038389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32587E-C0C1-4790-8B34-751622B537B4}" type="datetime1">
              <a:rPr lang="en-US" smtClean="0"/>
              <a:t>9/13/2023</a:t>
            </a:fld>
            <a:endParaRPr lang="en-US"/>
          </a:p>
        </p:txBody>
      </p:sp>
      <p:sp>
        <p:nvSpPr>
          <p:cNvPr id="5" name="Footer Placeholder 4"/>
          <p:cNvSpPr>
            <a:spLocks noGrp="1"/>
          </p:cNvSpPr>
          <p:nvPr>
            <p:ph type="ftr" sz="quarter" idx="11"/>
          </p:nvPr>
        </p:nvSpPr>
        <p:spPr/>
        <p:txBody>
          <a:bodyPr/>
          <a:lstStyle/>
          <a:p>
            <a:r>
              <a:rPr lang="en-US"/>
              <a:t>Foundations of Syntax </a:t>
            </a:r>
          </a:p>
        </p:txBody>
      </p:sp>
      <p:sp>
        <p:nvSpPr>
          <p:cNvPr id="6" name="Slide Number Placeholder 5"/>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408916960"/>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32587E-C0C1-4790-8B34-751622B537B4}" type="datetime1">
              <a:rPr lang="en-US" smtClean="0"/>
              <a:t>9/13/2023</a:t>
            </a:fld>
            <a:endParaRPr lang="en-US"/>
          </a:p>
        </p:txBody>
      </p:sp>
      <p:sp>
        <p:nvSpPr>
          <p:cNvPr id="5" name="Footer Placeholder 4"/>
          <p:cNvSpPr>
            <a:spLocks noGrp="1"/>
          </p:cNvSpPr>
          <p:nvPr>
            <p:ph type="ftr" sz="quarter" idx="11"/>
          </p:nvPr>
        </p:nvSpPr>
        <p:spPr/>
        <p:txBody>
          <a:bodyPr/>
          <a:lstStyle/>
          <a:p>
            <a:r>
              <a:rPr lang="en-US"/>
              <a:t>Foundations of Syntax </a:t>
            </a:r>
          </a:p>
        </p:txBody>
      </p:sp>
      <p:sp>
        <p:nvSpPr>
          <p:cNvPr id="6" name="Slide Number Placeholder 5"/>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256510075"/>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32587E-C0C1-4790-8B34-751622B537B4}" type="datetime1">
              <a:rPr lang="en-US" smtClean="0"/>
              <a:t>9/13/2023</a:t>
            </a:fld>
            <a:endParaRPr lang="en-US"/>
          </a:p>
        </p:txBody>
      </p:sp>
      <p:sp>
        <p:nvSpPr>
          <p:cNvPr id="5" name="Footer Placeholder 4"/>
          <p:cNvSpPr>
            <a:spLocks noGrp="1"/>
          </p:cNvSpPr>
          <p:nvPr>
            <p:ph type="ftr" sz="quarter" idx="11"/>
          </p:nvPr>
        </p:nvSpPr>
        <p:spPr/>
        <p:txBody>
          <a:bodyPr/>
          <a:lstStyle/>
          <a:p>
            <a:r>
              <a:rPr lang="en-US"/>
              <a:t>Foundations of Syntax </a:t>
            </a:r>
          </a:p>
        </p:txBody>
      </p:sp>
      <p:sp>
        <p:nvSpPr>
          <p:cNvPr id="6" name="Slide Number Placeholder 5"/>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2069474006"/>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AD6647-BABA-4CD6-B010-96CD5D828675}" type="datetime1">
              <a:rPr lang="en-US" smtClean="0"/>
              <a:t>9/13/2023</a:t>
            </a:fld>
            <a:endParaRPr lang="en-US"/>
          </a:p>
        </p:txBody>
      </p:sp>
      <p:sp>
        <p:nvSpPr>
          <p:cNvPr id="5" name="Footer Placeholder 4"/>
          <p:cNvSpPr>
            <a:spLocks noGrp="1"/>
          </p:cNvSpPr>
          <p:nvPr>
            <p:ph type="ftr" sz="quarter" idx="11"/>
          </p:nvPr>
        </p:nvSpPr>
        <p:spPr/>
        <p:txBody>
          <a:bodyPr/>
          <a:lstStyle/>
          <a:p>
            <a:r>
              <a:rPr lang="en-US"/>
              <a:t>Foundations of Syntax </a:t>
            </a:r>
          </a:p>
        </p:txBody>
      </p:sp>
      <p:sp>
        <p:nvSpPr>
          <p:cNvPr id="6" name="Slide Number Placeholder 5"/>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391295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32587E-C0C1-4790-8B34-751622B537B4}" type="datetime1">
              <a:rPr lang="en-US" smtClean="0"/>
              <a:t>9/13/2023</a:t>
            </a:fld>
            <a:endParaRPr lang="en-US"/>
          </a:p>
        </p:txBody>
      </p:sp>
      <p:sp>
        <p:nvSpPr>
          <p:cNvPr id="6" name="Footer Placeholder 5"/>
          <p:cNvSpPr>
            <a:spLocks noGrp="1"/>
          </p:cNvSpPr>
          <p:nvPr>
            <p:ph type="ftr" sz="quarter" idx="11"/>
          </p:nvPr>
        </p:nvSpPr>
        <p:spPr/>
        <p:txBody>
          <a:bodyPr/>
          <a:lstStyle/>
          <a:p>
            <a:r>
              <a:rPr lang="en-US"/>
              <a:t>Foundations of Syntax </a:t>
            </a:r>
          </a:p>
        </p:txBody>
      </p:sp>
      <p:sp>
        <p:nvSpPr>
          <p:cNvPr id="7" name="Slide Number Placeholder 6"/>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3813257282"/>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32587E-C0C1-4790-8B34-751622B537B4}" type="datetime1">
              <a:rPr lang="en-US" smtClean="0"/>
              <a:t>9/13/2023</a:t>
            </a:fld>
            <a:endParaRPr lang="en-US"/>
          </a:p>
        </p:txBody>
      </p:sp>
      <p:sp>
        <p:nvSpPr>
          <p:cNvPr id="8" name="Footer Placeholder 7"/>
          <p:cNvSpPr>
            <a:spLocks noGrp="1"/>
          </p:cNvSpPr>
          <p:nvPr>
            <p:ph type="ftr" sz="quarter" idx="11"/>
          </p:nvPr>
        </p:nvSpPr>
        <p:spPr/>
        <p:txBody>
          <a:bodyPr/>
          <a:lstStyle/>
          <a:p>
            <a:r>
              <a:rPr lang="en-US"/>
              <a:t>Foundations of Syntax </a:t>
            </a:r>
          </a:p>
        </p:txBody>
      </p:sp>
      <p:sp>
        <p:nvSpPr>
          <p:cNvPr id="9" name="Slide Number Placeholder 8"/>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310259270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BABBC3-D572-4C52-AB1D-3CA9360AC13B}" type="datetime1">
              <a:rPr lang="en-US" smtClean="0"/>
              <a:t>9/13/2023</a:t>
            </a:fld>
            <a:endParaRPr lang="en-US"/>
          </a:p>
        </p:txBody>
      </p:sp>
      <p:sp>
        <p:nvSpPr>
          <p:cNvPr id="4" name="Footer Placeholder 3"/>
          <p:cNvSpPr>
            <a:spLocks noGrp="1"/>
          </p:cNvSpPr>
          <p:nvPr>
            <p:ph type="ftr" sz="quarter" idx="11"/>
          </p:nvPr>
        </p:nvSpPr>
        <p:spPr/>
        <p:txBody>
          <a:bodyPr/>
          <a:lstStyle/>
          <a:p>
            <a:r>
              <a:rPr lang="en-US"/>
              <a:t>Foundations of Syntax </a:t>
            </a:r>
          </a:p>
        </p:txBody>
      </p:sp>
      <p:sp>
        <p:nvSpPr>
          <p:cNvPr id="5" name="Slide Number Placeholder 4"/>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44596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9EB95-5770-448B-BD8C-5F49D5DA7E52}" type="datetime1">
              <a:rPr lang="en-US" smtClean="0"/>
              <a:t>9/13/2023</a:t>
            </a:fld>
            <a:endParaRPr lang="en-US"/>
          </a:p>
        </p:txBody>
      </p:sp>
      <p:sp>
        <p:nvSpPr>
          <p:cNvPr id="3" name="Footer Placeholder 2"/>
          <p:cNvSpPr>
            <a:spLocks noGrp="1"/>
          </p:cNvSpPr>
          <p:nvPr>
            <p:ph type="ftr" sz="quarter" idx="11"/>
          </p:nvPr>
        </p:nvSpPr>
        <p:spPr/>
        <p:txBody>
          <a:bodyPr/>
          <a:lstStyle/>
          <a:p>
            <a:r>
              <a:rPr lang="en-US"/>
              <a:t>Foundations of Syntax </a:t>
            </a:r>
          </a:p>
        </p:txBody>
      </p:sp>
      <p:sp>
        <p:nvSpPr>
          <p:cNvPr id="4" name="Slide Number Placeholder 3"/>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43371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32587E-C0C1-4790-8B34-751622B537B4}" type="datetime1">
              <a:rPr lang="en-US" smtClean="0"/>
              <a:t>9/13/2023</a:t>
            </a:fld>
            <a:endParaRPr lang="en-US"/>
          </a:p>
        </p:txBody>
      </p:sp>
      <p:sp>
        <p:nvSpPr>
          <p:cNvPr id="6" name="Footer Placeholder 5"/>
          <p:cNvSpPr>
            <a:spLocks noGrp="1"/>
          </p:cNvSpPr>
          <p:nvPr>
            <p:ph type="ftr" sz="quarter" idx="11"/>
          </p:nvPr>
        </p:nvSpPr>
        <p:spPr/>
        <p:txBody>
          <a:bodyPr/>
          <a:lstStyle/>
          <a:p>
            <a:r>
              <a:rPr lang="en-US"/>
              <a:t>Foundations of Syntax </a:t>
            </a:r>
          </a:p>
        </p:txBody>
      </p:sp>
      <p:sp>
        <p:nvSpPr>
          <p:cNvPr id="7" name="Slide Number Placeholder 6"/>
          <p:cNvSpPr>
            <a:spLocks noGrp="1"/>
          </p:cNvSpPr>
          <p:nvPr>
            <p:ph type="sldNum" sz="quarter" idx="12"/>
          </p:nvPr>
        </p:nvSpPr>
        <p:spPr/>
        <p:txBody>
          <a:bodyPr/>
          <a:lstStyle/>
          <a:p>
            <a:fld id="{329F9551-5BD3-422E-B62C-A865560DDDD0}" type="slidenum">
              <a:rPr lang="en-US" smtClean="0"/>
              <a:t>‹#›</a:t>
            </a:fld>
            <a:endParaRPr lang="en-US"/>
          </a:p>
        </p:txBody>
      </p:sp>
    </p:spTree>
    <p:extLst>
      <p:ext uri="{BB962C8B-B14F-4D97-AF65-F5344CB8AC3E}">
        <p14:creationId xmlns:p14="http://schemas.microsoft.com/office/powerpoint/2010/main" val="2357828805"/>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Foundations of Syntax </a:t>
            </a:r>
          </a:p>
        </p:txBody>
      </p:sp>
      <p:sp>
        <p:nvSpPr>
          <p:cNvPr id="7" name="Slide Number Placeholder 6"/>
          <p:cNvSpPr>
            <a:spLocks noGrp="1"/>
          </p:cNvSpPr>
          <p:nvPr>
            <p:ph type="sldNum" sz="quarter" idx="12"/>
          </p:nvPr>
        </p:nvSpPr>
        <p:spPr/>
        <p:txBody>
          <a:bodyPr/>
          <a:lstStyle/>
          <a:p>
            <a:fld id="{329F9551-5BD3-422E-B62C-A865560DDDD0}" type="slidenum">
              <a:rPr lang="en-US" smtClean="0"/>
              <a:t>‹#›</a:t>
            </a:fld>
            <a:endParaRPr lang="en-US"/>
          </a:p>
        </p:txBody>
      </p:sp>
      <p:sp>
        <p:nvSpPr>
          <p:cNvPr id="5" name="Date Placeholder 4"/>
          <p:cNvSpPr>
            <a:spLocks noGrp="1"/>
          </p:cNvSpPr>
          <p:nvPr>
            <p:ph type="dt" sz="half" idx="10"/>
          </p:nvPr>
        </p:nvSpPr>
        <p:spPr/>
        <p:txBody>
          <a:bodyPr/>
          <a:lstStyle/>
          <a:p>
            <a:fld id="{E032587E-C0C1-4790-8B34-751622B537B4}" type="datetime1">
              <a:rPr lang="en-US" smtClean="0"/>
              <a:t>9/13/2023</a:t>
            </a:fld>
            <a:endParaRPr lang="en-US"/>
          </a:p>
        </p:txBody>
      </p:sp>
    </p:spTree>
    <p:extLst>
      <p:ext uri="{BB962C8B-B14F-4D97-AF65-F5344CB8AC3E}">
        <p14:creationId xmlns:p14="http://schemas.microsoft.com/office/powerpoint/2010/main" val="2574180601"/>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32587E-C0C1-4790-8B34-751622B537B4}" type="datetime1">
              <a:rPr lang="en-US" smtClean="0"/>
              <a:t>9/13/2023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Foundations of Syntax </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29F9551-5BD3-422E-B62C-A865560DDDD0}" type="slidenum">
              <a:rPr lang="en-US" smtClean="0"/>
              <a:t>‹#›</a:t>
            </a:fld>
            <a:endParaRPr lang="en-US"/>
          </a:p>
        </p:txBody>
      </p:sp>
    </p:spTree>
    <p:extLst>
      <p:ext uri="{BB962C8B-B14F-4D97-AF65-F5344CB8AC3E}">
        <p14:creationId xmlns:p14="http://schemas.microsoft.com/office/powerpoint/2010/main" val="2078594689"/>
      </p:ext>
    </p:extLst>
  </p:cSld>
  <p:clrMap bg1="lt1" tx1="dk1" bg2="lt2" tx2="dk2" accent1="accent1" accent2="accent2" accent3="accent3" accent4="accent4" accent5="accent5" accent6="accent6" hlink="hlink" folHlink="folHlink"/>
  <p:sldLayoutIdLst>
    <p:sldLayoutId id="2147484605" r:id="rId1"/>
    <p:sldLayoutId id="2147484606" r:id="rId2"/>
    <p:sldLayoutId id="2147484607" r:id="rId3"/>
    <p:sldLayoutId id="2147484608" r:id="rId4"/>
    <p:sldLayoutId id="2147484609" r:id="rId5"/>
    <p:sldLayoutId id="2147484610" r:id="rId6"/>
    <p:sldLayoutId id="2147484611" r:id="rId7"/>
    <p:sldLayoutId id="2147484612" r:id="rId8"/>
    <p:sldLayoutId id="2147484613" r:id="rId9"/>
    <p:sldLayoutId id="2147484614" r:id="rId10"/>
    <p:sldLayoutId id="2147484615" r:id="rId11"/>
    <p:sldLayoutId id="2147484616" r:id="rId12"/>
    <p:sldLayoutId id="2147484617" r:id="rId13"/>
    <p:sldLayoutId id="2147484618" r:id="rId14"/>
    <p:sldLayoutId id="2147484619" r:id="rId15"/>
    <p:sldLayoutId id="2147484620"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4BC0F-6F3A-C936-B918-54713FD6D2E3}"/>
              </a:ext>
            </a:extLst>
          </p:cNvPr>
          <p:cNvSpPr>
            <a:spLocks noGrp="1"/>
          </p:cNvSpPr>
          <p:nvPr>
            <p:ph type="ctrTitle"/>
          </p:nvPr>
        </p:nvSpPr>
        <p:spPr>
          <a:xfrm>
            <a:off x="1165396" y="1663991"/>
            <a:ext cx="7766936" cy="1646302"/>
          </a:xfrm>
        </p:spPr>
        <p:txBody>
          <a:bodyPr>
            <a:normAutofit fontScale="90000"/>
          </a:bodyPr>
          <a:lstStyle/>
          <a:p>
            <a:r>
              <a:rPr lang="en-US" dirty="0">
                <a:latin typeface="Times New Roman" panose="02020603050405020304" pitchFamily="18" charset="0"/>
                <a:cs typeface="Times New Roman" panose="02020603050405020304" pitchFamily="18" charset="0"/>
              </a:rPr>
              <a:t>Foundations of Syntax</a:t>
            </a:r>
            <a:br>
              <a:rPr lang="en-US" dirty="0">
                <a:latin typeface="Times New Roman" panose="02020603050405020304" pitchFamily="18" charset="0"/>
                <a:cs typeface="Times New Roman" panose="02020603050405020304" pitchFamily="18" charset="0"/>
              </a:rPr>
            </a:br>
            <a:r>
              <a:rPr lang="en-US" sz="4800" dirty="0">
                <a:latin typeface="Times New Roman" panose="02020603050405020304" pitchFamily="18" charset="0"/>
                <a:cs typeface="Times New Roman" panose="02020603050405020304" pitchFamily="18" charset="0"/>
              </a:rPr>
              <a:t>Introduction: Syntax and Grammar</a:t>
            </a:r>
            <a:endParaRPr lang="en-US"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8568E7EE-A14B-49E1-1AED-17CCE3F64E90}"/>
              </a:ext>
            </a:extLst>
          </p:cNvPr>
          <p:cNvSpPr>
            <a:spLocks noGrp="1"/>
          </p:cNvSpPr>
          <p:nvPr>
            <p:ph type="subTitle" idx="1"/>
          </p:nvPr>
        </p:nvSpPr>
        <p:spPr>
          <a:xfrm>
            <a:off x="1524000" y="3547707"/>
            <a:ext cx="9144000" cy="1655762"/>
          </a:xfrm>
        </p:spPr>
        <p:txBody>
          <a:bodyPr/>
          <a:lstStyle/>
          <a:p>
            <a:r>
              <a:rPr lang="en-US" dirty="0">
                <a:latin typeface="Times New Roman" panose="02020603050405020304" pitchFamily="18" charset="0"/>
                <a:cs typeface="Times New Roman" panose="02020603050405020304" pitchFamily="18" charset="0"/>
              </a:rPr>
              <a:t>Nathaniel Torres</a:t>
            </a:r>
          </a:p>
          <a:p>
            <a:r>
              <a:rPr lang="en-US" dirty="0">
                <a:latin typeface="Times New Roman" panose="02020603050405020304" pitchFamily="18" charset="0"/>
                <a:cs typeface="Times New Roman" panose="02020603050405020304" pitchFamily="18" charset="0"/>
              </a:rPr>
              <a:t>BBN-ANG-151</a:t>
            </a:r>
          </a:p>
          <a:p>
            <a:r>
              <a:rPr lang="en-US" dirty="0">
                <a:latin typeface="Times New Roman" panose="02020603050405020304" pitchFamily="18" charset="0"/>
                <a:cs typeface="Times New Roman" panose="02020603050405020304" pitchFamily="18" charset="0"/>
              </a:rPr>
              <a:t>Wednesday</a:t>
            </a:r>
            <a:r>
              <a:rPr lang="en-US">
                <a:latin typeface="Times New Roman" panose="02020603050405020304" pitchFamily="18" charset="0"/>
                <a:cs typeface="Times New Roman" panose="02020603050405020304" pitchFamily="18" charset="0"/>
              </a:rPr>
              <a:t>, September 13</a:t>
            </a:r>
            <a:endParaRPr lang="en-US"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5C59A185-72D9-88A9-26F4-054B3FDD97FC}"/>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58667B7C-35DB-81A2-0E94-192470D20F02}"/>
              </a:ext>
            </a:extLst>
          </p:cNvPr>
          <p:cNvSpPr>
            <a:spLocks noGrp="1"/>
          </p:cNvSpPr>
          <p:nvPr>
            <p:ph type="sldNum" sz="quarter" idx="12"/>
          </p:nvPr>
        </p:nvSpPr>
        <p:spPr/>
        <p:txBody>
          <a:bodyPr>
            <a:normAutofit/>
          </a:bodyPr>
          <a:lstStyle/>
          <a:p>
            <a:fld id="{329F9551-5BD3-422E-B62C-A865560DDDD0}" type="slidenum">
              <a:rPr lang="en-US" smtClean="0"/>
              <a:t>1</a:t>
            </a:fld>
            <a:endParaRPr lang="en-US"/>
          </a:p>
        </p:txBody>
      </p:sp>
    </p:spTree>
    <p:extLst>
      <p:ext uri="{BB962C8B-B14F-4D97-AF65-F5344CB8AC3E}">
        <p14:creationId xmlns:p14="http://schemas.microsoft.com/office/powerpoint/2010/main" val="63709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83E26-1341-04E1-9ACE-E835638E7F2C}"/>
              </a:ext>
            </a:extLst>
          </p:cNvPr>
          <p:cNvSpPr>
            <a:spLocks noGrp="1"/>
          </p:cNvSpPr>
          <p:nvPr>
            <p:ph type="title"/>
          </p:nvPr>
        </p:nvSpPr>
        <p:spPr/>
        <p:txBody>
          <a:bodyPr/>
          <a:lstStyle/>
          <a:p>
            <a:r>
              <a:rPr lang="en-US" dirty="0"/>
              <a:t>A Little Practice</a:t>
            </a:r>
          </a:p>
        </p:txBody>
      </p:sp>
      <p:sp>
        <p:nvSpPr>
          <p:cNvPr id="3" name="Content Placeholder 2">
            <a:extLst>
              <a:ext uri="{FF2B5EF4-FFF2-40B4-BE49-F238E27FC236}">
                <a16:creationId xmlns:a16="http://schemas.microsoft.com/office/drawing/2014/main" id="{E823CC3F-71C1-4C20-D13D-949AD6490228}"/>
              </a:ext>
            </a:extLst>
          </p:cNvPr>
          <p:cNvSpPr>
            <a:spLocks noGrp="1"/>
          </p:cNvSpPr>
          <p:nvPr>
            <p:ph idx="1"/>
          </p:nvPr>
        </p:nvSpPr>
        <p:spPr/>
        <p:txBody>
          <a:bodyPr/>
          <a:lstStyle/>
          <a:p>
            <a:r>
              <a:rPr lang="en-US" dirty="0"/>
              <a:t>Decompose the following signs into their parts and compose meanings for them.</a:t>
            </a:r>
          </a:p>
          <a:p>
            <a:r>
              <a:rPr lang="en-US" i="1" dirty="0"/>
              <a:t>Irreplaceable</a:t>
            </a:r>
          </a:p>
          <a:p>
            <a:r>
              <a:rPr lang="en-US" i="1" dirty="0"/>
              <a:t>Anticoagulation</a:t>
            </a:r>
          </a:p>
        </p:txBody>
      </p:sp>
      <p:sp>
        <p:nvSpPr>
          <p:cNvPr id="4" name="Footer Placeholder 3">
            <a:extLst>
              <a:ext uri="{FF2B5EF4-FFF2-40B4-BE49-F238E27FC236}">
                <a16:creationId xmlns:a16="http://schemas.microsoft.com/office/drawing/2014/main" id="{FCDA03F4-BFEA-B5C5-F886-E80BD89D4D28}"/>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40541975-C492-F2C2-BB2E-415A37B79B73}"/>
              </a:ext>
            </a:extLst>
          </p:cNvPr>
          <p:cNvSpPr>
            <a:spLocks noGrp="1"/>
          </p:cNvSpPr>
          <p:nvPr>
            <p:ph type="sldNum" sz="quarter" idx="12"/>
          </p:nvPr>
        </p:nvSpPr>
        <p:spPr/>
        <p:txBody>
          <a:bodyPr/>
          <a:lstStyle/>
          <a:p>
            <a:fld id="{329F9551-5BD3-422E-B62C-A865560DDDD0}" type="slidenum">
              <a:rPr lang="en-US" smtClean="0"/>
              <a:t>10</a:t>
            </a:fld>
            <a:endParaRPr lang="en-US"/>
          </a:p>
        </p:txBody>
      </p:sp>
    </p:spTree>
    <p:extLst>
      <p:ext uri="{BB962C8B-B14F-4D97-AF65-F5344CB8AC3E}">
        <p14:creationId xmlns:p14="http://schemas.microsoft.com/office/powerpoint/2010/main" val="73924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34336-6FAD-303C-730F-D83698E40769}"/>
              </a:ext>
            </a:extLst>
          </p:cNvPr>
          <p:cNvSpPr>
            <a:spLocks noGrp="1"/>
          </p:cNvSpPr>
          <p:nvPr>
            <p:ph type="title"/>
          </p:nvPr>
        </p:nvSpPr>
        <p:spPr/>
        <p:txBody>
          <a:bodyPr/>
          <a:lstStyle/>
          <a:p>
            <a:r>
              <a:rPr lang="en-US" dirty="0"/>
              <a:t>Answers	</a:t>
            </a:r>
          </a:p>
        </p:txBody>
      </p:sp>
      <p:sp>
        <p:nvSpPr>
          <p:cNvPr id="3" name="Content Placeholder 2">
            <a:extLst>
              <a:ext uri="{FF2B5EF4-FFF2-40B4-BE49-F238E27FC236}">
                <a16:creationId xmlns:a16="http://schemas.microsoft.com/office/drawing/2014/main" id="{A3BF80BB-F36A-B615-6740-3C57FD641BC3}"/>
              </a:ext>
            </a:extLst>
          </p:cNvPr>
          <p:cNvSpPr>
            <a:spLocks noGrp="1"/>
          </p:cNvSpPr>
          <p:nvPr>
            <p:ph idx="1"/>
          </p:nvPr>
        </p:nvSpPr>
        <p:spPr/>
        <p:txBody>
          <a:bodyPr/>
          <a:lstStyle/>
          <a:p>
            <a:r>
              <a:rPr lang="en-US" i="1" dirty="0" err="1"/>
              <a:t>Ir</a:t>
            </a:r>
            <a:r>
              <a:rPr lang="en-US" i="1" dirty="0"/>
              <a:t>-replace-able</a:t>
            </a:r>
          </a:p>
          <a:p>
            <a:r>
              <a:rPr lang="en-US" dirty="0"/>
              <a:t>Not-replace-able to be = “not able to be replaced”</a:t>
            </a:r>
          </a:p>
          <a:p>
            <a:r>
              <a:rPr lang="en-US" i="1" dirty="0"/>
              <a:t>Anti-coagulant-</a:t>
            </a:r>
            <a:r>
              <a:rPr lang="en-US" i="1" dirty="0" err="1"/>
              <a:t>tion</a:t>
            </a:r>
            <a:endParaRPr lang="en-US" i="1" dirty="0"/>
          </a:p>
          <a:p>
            <a:r>
              <a:rPr lang="en-US" dirty="0"/>
              <a:t>Against-coagulant-process of = “the process of preventing a coagulant from working”</a:t>
            </a:r>
          </a:p>
        </p:txBody>
      </p:sp>
      <p:sp>
        <p:nvSpPr>
          <p:cNvPr id="4" name="Footer Placeholder 3">
            <a:extLst>
              <a:ext uri="{FF2B5EF4-FFF2-40B4-BE49-F238E27FC236}">
                <a16:creationId xmlns:a16="http://schemas.microsoft.com/office/drawing/2014/main" id="{0573F488-4C3A-F6A2-C2EA-E0E69BDAB93C}"/>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098DCB16-76C3-E983-2A70-3EED876BA50A}"/>
              </a:ext>
            </a:extLst>
          </p:cNvPr>
          <p:cNvSpPr>
            <a:spLocks noGrp="1"/>
          </p:cNvSpPr>
          <p:nvPr>
            <p:ph type="sldNum" sz="quarter" idx="12"/>
          </p:nvPr>
        </p:nvSpPr>
        <p:spPr/>
        <p:txBody>
          <a:bodyPr/>
          <a:lstStyle/>
          <a:p>
            <a:fld id="{329F9551-5BD3-422E-B62C-A865560DDDD0}" type="slidenum">
              <a:rPr lang="en-US" smtClean="0"/>
              <a:t>11</a:t>
            </a:fld>
            <a:endParaRPr lang="en-US"/>
          </a:p>
        </p:txBody>
      </p:sp>
    </p:spTree>
    <p:extLst>
      <p:ext uri="{BB962C8B-B14F-4D97-AF65-F5344CB8AC3E}">
        <p14:creationId xmlns:p14="http://schemas.microsoft.com/office/powerpoint/2010/main" val="1667029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2F68C-33DD-858F-5BFF-2DB6D67CD7AB}"/>
              </a:ext>
            </a:extLst>
          </p:cNvPr>
          <p:cNvSpPr>
            <a:spLocks noGrp="1"/>
          </p:cNvSpPr>
          <p:nvPr>
            <p:ph type="title"/>
          </p:nvPr>
        </p:nvSpPr>
        <p:spPr/>
        <p:txBody>
          <a:bodyPr/>
          <a:lstStyle/>
          <a:p>
            <a:r>
              <a:rPr lang="en-US" dirty="0"/>
              <a:t>Compositionality</a:t>
            </a:r>
          </a:p>
        </p:txBody>
      </p:sp>
      <p:sp>
        <p:nvSpPr>
          <p:cNvPr id="3" name="Content Placeholder 2">
            <a:extLst>
              <a:ext uri="{FF2B5EF4-FFF2-40B4-BE49-F238E27FC236}">
                <a16:creationId xmlns:a16="http://schemas.microsoft.com/office/drawing/2014/main" id="{70E89579-D99D-E4A4-7AA2-69BB4CA2F438}"/>
              </a:ext>
            </a:extLst>
          </p:cNvPr>
          <p:cNvSpPr>
            <a:spLocks noGrp="1"/>
          </p:cNvSpPr>
          <p:nvPr>
            <p:ph idx="1"/>
          </p:nvPr>
        </p:nvSpPr>
        <p:spPr/>
        <p:txBody>
          <a:bodyPr/>
          <a:lstStyle/>
          <a:p>
            <a:r>
              <a:rPr lang="en-US" dirty="0"/>
              <a:t>All of these morphemes, which in turn create signs (via words and morphemes that cannot stand alone) can be used to construct larger ideas. </a:t>
            </a:r>
          </a:p>
          <a:p>
            <a:r>
              <a:rPr lang="en-US" b="1" dirty="0"/>
              <a:t>Compositionality</a:t>
            </a:r>
            <a:r>
              <a:rPr lang="en-US" dirty="0"/>
              <a:t> refers to the idea that signs can be put together in order to create more complex meanings.</a:t>
            </a:r>
          </a:p>
          <a:p>
            <a:r>
              <a:rPr lang="en-US" dirty="0"/>
              <a:t>For natural (human) languages, this means an infinite number of compositions for an infinite number of plausible meanings.</a:t>
            </a:r>
          </a:p>
          <a:p>
            <a:r>
              <a:rPr lang="en-US" dirty="0"/>
              <a:t>Language is thus the signs that make up the language, and the rules that govern how they are put together. (Recall our example:</a:t>
            </a:r>
            <a:r>
              <a:rPr lang="en-US" i="1" dirty="0"/>
              <a:t> Mary is in the green park with the dog</a:t>
            </a:r>
            <a:r>
              <a:rPr lang="en-US" dirty="0"/>
              <a:t>.) </a:t>
            </a:r>
          </a:p>
        </p:txBody>
      </p:sp>
      <p:sp>
        <p:nvSpPr>
          <p:cNvPr id="4" name="Footer Placeholder 3">
            <a:extLst>
              <a:ext uri="{FF2B5EF4-FFF2-40B4-BE49-F238E27FC236}">
                <a16:creationId xmlns:a16="http://schemas.microsoft.com/office/drawing/2014/main" id="{1D83877A-A56E-9A90-D67B-CB44FC9B34C3}"/>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41437EE0-5082-699B-757D-BB133ACF9E38}"/>
              </a:ext>
            </a:extLst>
          </p:cNvPr>
          <p:cNvSpPr>
            <a:spLocks noGrp="1"/>
          </p:cNvSpPr>
          <p:nvPr>
            <p:ph type="sldNum" sz="quarter" idx="12"/>
          </p:nvPr>
        </p:nvSpPr>
        <p:spPr/>
        <p:txBody>
          <a:bodyPr/>
          <a:lstStyle/>
          <a:p>
            <a:fld id="{329F9551-5BD3-422E-B62C-A865560DDDD0}" type="slidenum">
              <a:rPr lang="en-US" smtClean="0"/>
              <a:t>12</a:t>
            </a:fld>
            <a:endParaRPr lang="en-US"/>
          </a:p>
        </p:txBody>
      </p:sp>
    </p:spTree>
    <p:extLst>
      <p:ext uri="{BB962C8B-B14F-4D97-AF65-F5344CB8AC3E}">
        <p14:creationId xmlns:p14="http://schemas.microsoft.com/office/powerpoint/2010/main" val="2346044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CF396-C489-1B19-B2D4-82C37E6CF697}"/>
              </a:ext>
            </a:extLst>
          </p:cNvPr>
          <p:cNvSpPr>
            <a:spLocks noGrp="1"/>
          </p:cNvSpPr>
          <p:nvPr>
            <p:ph type="title"/>
          </p:nvPr>
        </p:nvSpPr>
        <p:spPr/>
        <p:txBody>
          <a:bodyPr/>
          <a:lstStyle/>
          <a:p>
            <a:r>
              <a:rPr lang="en-US" dirty="0"/>
              <a:t>Compositionality (Cont.)</a:t>
            </a:r>
          </a:p>
        </p:txBody>
      </p:sp>
      <p:sp>
        <p:nvSpPr>
          <p:cNvPr id="3" name="Content Placeholder 2">
            <a:extLst>
              <a:ext uri="{FF2B5EF4-FFF2-40B4-BE49-F238E27FC236}">
                <a16:creationId xmlns:a16="http://schemas.microsoft.com/office/drawing/2014/main" id="{3FCF0086-A64D-8009-3DED-591CC730E9E1}"/>
              </a:ext>
            </a:extLst>
          </p:cNvPr>
          <p:cNvSpPr>
            <a:spLocks noGrp="1"/>
          </p:cNvSpPr>
          <p:nvPr>
            <p:ph idx="1"/>
          </p:nvPr>
        </p:nvSpPr>
        <p:spPr/>
        <p:txBody>
          <a:bodyPr>
            <a:normAutofit lnSpcReduction="10000"/>
          </a:bodyPr>
          <a:lstStyle/>
          <a:p>
            <a:r>
              <a:rPr lang="en-US" dirty="0"/>
              <a:t>Without rules to govern the way in which we construct sentences, any output is possible, and that is of course, not the case if we want to achieve sensical interpretations in our utterances.</a:t>
            </a:r>
          </a:p>
          <a:p>
            <a:r>
              <a:rPr lang="en-US" dirty="0"/>
              <a:t>These rules that govern the signs, or our </a:t>
            </a:r>
            <a:r>
              <a:rPr lang="en-US" b="1" dirty="0"/>
              <a:t>lexicon</a:t>
            </a:r>
            <a:r>
              <a:rPr lang="en-US" b="1" i="1" dirty="0"/>
              <a:t>, </a:t>
            </a:r>
            <a:r>
              <a:rPr lang="en-US" dirty="0"/>
              <a:t>are collectively known as </a:t>
            </a:r>
            <a:r>
              <a:rPr lang="en-US" b="1" dirty="0"/>
              <a:t>syntax</a:t>
            </a:r>
            <a:r>
              <a:rPr lang="en-US" dirty="0"/>
              <a:t>.</a:t>
            </a:r>
          </a:p>
          <a:p>
            <a:r>
              <a:rPr lang="en-US" dirty="0"/>
              <a:t>A language’s syntax is idiosyncratic, that is to say, languages do not all have (on the surface) the same syntactic rules.</a:t>
            </a:r>
          </a:p>
          <a:p>
            <a:r>
              <a:rPr lang="en-US" dirty="0"/>
              <a:t>Work towards a </a:t>
            </a:r>
            <a:r>
              <a:rPr lang="en-US" b="1" dirty="0"/>
              <a:t>Universal Grammar (UG) </a:t>
            </a:r>
            <a:r>
              <a:rPr lang="en-US" dirty="0"/>
              <a:t>would, however, argue that all syntax is underlyingly the same cross-linguistically.</a:t>
            </a:r>
          </a:p>
          <a:p>
            <a:r>
              <a:rPr lang="en-US" dirty="0"/>
              <a:t>Controversial, as linguistic diversity would seem to indicate that language differentiation is indicative that a UG would be difficult to prove, if it all possible.</a:t>
            </a:r>
          </a:p>
        </p:txBody>
      </p:sp>
      <p:sp>
        <p:nvSpPr>
          <p:cNvPr id="4" name="Footer Placeholder 3">
            <a:extLst>
              <a:ext uri="{FF2B5EF4-FFF2-40B4-BE49-F238E27FC236}">
                <a16:creationId xmlns:a16="http://schemas.microsoft.com/office/drawing/2014/main" id="{9DDBA752-39C0-D97C-BD41-EC3A9DC42073}"/>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0FE06051-ED26-DF77-8260-E54FE7BB5FD9}"/>
              </a:ext>
            </a:extLst>
          </p:cNvPr>
          <p:cNvSpPr>
            <a:spLocks noGrp="1"/>
          </p:cNvSpPr>
          <p:nvPr>
            <p:ph type="sldNum" sz="quarter" idx="12"/>
          </p:nvPr>
        </p:nvSpPr>
        <p:spPr/>
        <p:txBody>
          <a:bodyPr/>
          <a:lstStyle/>
          <a:p>
            <a:fld id="{329F9551-5BD3-422E-B62C-A865560DDDD0}" type="slidenum">
              <a:rPr lang="en-US" smtClean="0"/>
              <a:t>13</a:t>
            </a:fld>
            <a:endParaRPr lang="en-US"/>
          </a:p>
        </p:txBody>
      </p:sp>
    </p:spTree>
    <p:extLst>
      <p:ext uri="{BB962C8B-B14F-4D97-AF65-F5344CB8AC3E}">
        <p14:creationId xmlns:p14="http://schemas.microsoft.com/office/powerpoint/2010/main" val="1511700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11613-1F7E-5A57-34F1-3E9D934F4787}"/>
              </a:ext>
            </a:extLst>
          </p:cNvPr>
          <p:cNvSpPr>
            <a:spLocks noGrp="1"/>
          </p:cNvSpPr>
          <p:nvPr>
            <p:ph type="title"/>
          </p:nvPr>
        </p:nvSpPr>
        <p:spPr/>
        <p:txBody>
          <a:bodyPr/>
          <a:lstStyle/>
          <a:p>
            <a:r>
              <a:rPr lang="en-US" dirty="0"/>
              <a:t>Idiosyncrasy </a:t>
            </a:r>
          </a:p>
        </p:txBody>
      </p:sp>
      <p:sp>
        <p:nvSpPr>
          <p:cNvPr id="3" name="Content Placeholder 2">
            <a:extLst>
              <a:ext uri="{FF2B5EF4-FFF2-40B4-BE49-F238E27FC236}">
                <a16:creationId xmlns:a16="http://schemas.microsoft.com/office/drawing/2014/main" id="{A6C8329A-F0F4-2B59-7CF6-F856ECDBB58E}"/>
              </a:ext>
            </a:extLst>
          </p:cNvPr>
          <p:cNvSpPr>
            <a:spLocks noGrp="1"/>
          </p:cNvSpPr>
          <p:nvPr>
            <p:ph idx="1"/>
          </p:nvPr>
        </p:nvSpPr>
        <p:spPr/>
        <p:txBody>
          <a:bodyPr>
            <a:normAutofit/>
          </a:bodyPr>
          <a:lstStyle/>
          <a:p>
            <a:r>
              <a:rPr lang="en-US" dirty="0"/>
              <a:t>Without into getting into the minutiae of UG, we will take a surface level approach and showcase how syntactic rules seemingly differ cross-linguistically on the surface.</a:t>
            </a:r>
          </a:p>
          <a:p>
            <a:r>
              <a:rPr lang="en-US" dirty="0"/>
              <a:t>Consider English versus a language like Korean which differs in the rules governing </a:t>
            </a:r>
            <a:r>
              <a:rPr lang="en-US" i="1" dirty="0"/>
              <a:t>wh-</a:t>
            </a:r>
            <a:r>
              <a:rPr lang="en-US" dirty="0"/>
              <a:t>words (interrogatives).</a:t>
            </a:r>
          </a:p>
          <a:p>
            <a:r>
              <a:rPr lang="en-US" dirty="0"/>
              <a:t>What did John eat at his friend’s </a:t>
            </a:r>
            <a:r>
              <a:rPr lang="en-US"/>
              <a:t>house?</a:t>
            </a:r>
            <a:endParaRPr lang="en-US" dirty="0"/>
          </a:p>
          <a:p>
            <a:r>
              <a:rPr lang="en-US" i="1" dirty="0"/>
              <a:t>Jon-</a:t>
            </a:r>
            <a:r>
              <a:rPr lang="en-US" i="1" dirty="0" err="1"/>
              <a:t>eun</a:t>
            </a:r>
            <a:r>
              <a:rPr lang="en-US" i="1" dirty="0"/>
              <a:t>    </a:t>
            </a:r>
            <a:r>
              <a:rPr lang="en-US" i="1" dirty="0" err="1"/>
              <a:t>chingu-ui</a:t>
            </a:r>
            <a:r>
              <a:rPr lang="en-US" i="1" dirty="0"/>
              <a:t>     jib-</a:t>
            </a:r>
            <a:r>
              <a:rPr lang="en-US" i="1" dirty="0" err="1"/>
              <a:t>eseo</a:t>
            </a:r>
            <a:r>
              <a:rPr lang="en-US" i="1" dirty="0"/>
              <a:t>     </a:t>
            </a:r>
            <a:r>
              <a:rPr lang="en-US" b="1" i="1" dirty="0" err="1"/>
              <a:t>mwo</a:t>
            </a:r>
            <a:r>
              <a:rPr lang="en-US" i="1" dirty="0"/>
              <a:t>   </a:t>
            </a:r>
            <a:r>
              <a:rPr lang="en-US" i="1" dirty="0" err="1"/>
              <a:t>meogeosseoyo</a:t>
            </a:r>
            <a:r>
              <a:rPr lang="en-US" i="1" dirty="0"/>
              <a:t>?</a:t>
            </a:r>
          </a:p>
          <a:p>
            <a:pPr marL="0" indent="0">
              <a:buNone/>
            </a:pPr>
            <a:r>
              <a:rPr lang="en-US" i="1" dirty="0"/>
              <a:t>     </a:t>
            </a:r>
            <a:r>
              <a:rPr lang="en-US" dirty="0"/>
              <a:t>John-TOP friend-GEN  house-LOC   what   eat.PST (Informal Polite)</a:t>
            </a:r>
          </a:p>
          <a:p>
            <a:pPr marL="0" indent="0">
              <a:buNone/>
            </a:pPr>
            <a:r>
              <a:rPr lang="en-US" dirty="0"/>
              <a:t>     ‘What did John eat at (his) friend’s house?’</a:t>
            </a:r>
          </a:p>
        </p:txBody>
      </p:sp>
      <p:sp>
        <p:nvSpPr>
          <p:cNvPr id="4" name="Footer Placeholder 3">
            <a:extLst>
              <a:ext uri="{FF2B5EF4-FFF2-40B4-BE49-F238E27FC236}">
                <a16:creationId xmlns:a16="http://schemas.microsoft.com/office/drawing/2014/main" id="{87C4360B-4372-9EBD-A092-E194E82CB5D0}"/>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50AA4D39-FC7B-234F-EF97-D58F0E6EB3E8}"/>
              </a:ext>
            </a:extLst>
          </p:cNvPr>
          <p:cNvSpPr>
            <a:spLocks noGrp="1"/>
          </p:cNvSpPr>
          <p:nvPr>
            <p:ph type="sldNum" sz="quarter" idx="12"/>
          </p:nvPr>
        </p:nvSpPr>
        <p:spPr/>
        <p:txBody>
          <a:bodyPr/>
          <a:lstStyle/>
          <a:p>
            <a:fld id="{329F9551-5BD3-422E-B62C-A865560DDDD0}" type="slidenum">
              <a:rPr lang="en-US" smtClean="0"/>
              <a:t>14</a:t>
            </a:fld>
            <a:endParaRPr lang="en-US"/>
          </a:p>
        </p:txBody>
      </p:sp>
    </p:spTree>
    <p:extLst>
      <p:ext uri="{BB962C8B-B14F-4D97-AF65-F5344CB8AC3E}">
        <p14:creationId xmlns:p14="http://schemas.microsoft.com/office/powerpoint/2010/main" val="3777917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FDCD-80B0-1E04-9FCB-7C62921CA4EC}"/>
              </a:ext>
            </a:extLst>
          </p:cNvPr>
          <p:cNvSpPr>
            <a:spLocks noGrp="1"/>
          </p:cNvSpPr>
          <p:nvPr>
            <p:ph type="title"/>
          </p:nvPr>
        </p:nvSpPr>
        <p:spPr/>
        <p:txBody>
          <a:bodyPr/>
          <a:lstStyle/>
          <a:p>
            <a:r>
              <a:rPr lang="en-US" dirty="0"/>
              <a:t>Idiosyncrasy (Cont.)</a:t>
            </a:r>
          </a:p>
        </p:txBody>
      </p:sp>
      <p:sp>
        <p:nvSpPr>
          <p:cNvPr id="3" name="Content Placeholder 2">
            <a:extLst>
              <a:ext uri="{FF2B5EF4-FFF2-40B4-BE49-F238E27FC236}">
                <a16:creationId xmlns:a16="http://schemas.microsoft.com/office/drawing/2014/main" id="{3D2AA062-AAB2-A46E-B66B-9AA58171677E}"/>
              </a:ext>
            </a:extLst>
          </p:cNvPr>
          <p:cNvSpPr>
            <a:spLocks noGrp="1"/>
          </p:cNvSpPr>
          <p:nvPr>
            <p:ph idx="1"/>
          </p:nvPr>
        </p:nvSpPr>
        <p:spPr/>
        <p:txBody>
          <a:bodyPr>
            <a:normAutofit fontScale="92500" lnSpcReduction="10000"/>
          </a:bodyPr>
          <a:lstStyle/>
          <a:p>
            <a:r>
              <a:rPr lang="en-US" dirty="0"/>
              <a:t>As you can see, in Korean, the </a:t>
            </a:r>
            <a:r>
              <a:rPr lang="en-US" i="1" dirty="0"/>
              <a:t>wh-</a:t>
            </a:r>
            <a:r>
              <a:rPr lang="en-US" dirty="0"/>
              <a:t>word does not need to come at the beginning of the sentence as it does in English.</a:t>
            </a:r>
          </a:p>
          <a:p>
            <a:r>
              <a:rPr lang="en-US" dirty="0"/>
              <a:t>If we tried to reproduce the Korean word order in English, then we would get the following:</a:t>
            </a:r>
          </a:p>
          <a:p>
            <a:r>
              <a:rPr lang="en-US" i="1" dirty="0"/>
              <a:t>John at his friend’s house what ate?</a:t>
            </a:r>
          </a:p>
          <a:p>
            <a:r>
              <a:rPr lang="en-US" dirty="0"/>
              <a:t>As we can see, this is very bad English, but perfectly possible in Korean (in fact, the word order of the </a:t>
            </a:r>
            <a:r>
              <a:rPr lang="en-US" i="1" dirty="0"/>
              <a:t>wh-</a:t>
            </a:r>
            <a:r>
              <a:rPr lang="en-US" dirty="0"/>
              <a:t>word is far more flexible in Korean and can appear in other positions as well in that clause—including the start of the sentence like English). </a:t>
            </a:r>
          </a:p>
          <a:p>
            <a:r>
              <a:rPr lang="en-US" dirty="0"/>
              <a:t>English syntax, therefore, requires a rule that obligatorily moves the </a:t>
            </a:r>
            <a:r>
              <a:rPr lang="en-US" i="1" dirty="0"/>
              <a:t>wh</a:t>
            </a:r>
            <a:r>
              <a:rPr lang="en-US" dirty="0"/>
              <a:t>-word to the left periphery of a clause.</a:t>
            </a:r>
          </a:p>
          <a:p>
            <a:r>
              <a:rPr lang="en-US" dirty="0"/>
              <a:t>Languages like Korean (and a number of others, are called </a:t>
            </a:r>
            <a:r>
              <a:rPr lang="en-US" i="1" dirty="0" err="1"/>
              <a:t>wh</a:t>
            </a:r>
            <a:r>
              <a:rPr lang="en-US" i="1" dirty="0"/>
              <a:t>-in situ </a:t>
            </a:r>
            <a:r>
              <a:rPr lang="en-US" dirty="0"/>
              <a:t>languages as a result, since the </a:t>
            </a:r>
            <a:r>
              <a:rPr lang="en-US" i="1" dirty="0"/>
              <a:t>wh</a:t>
            </a:r>
            <a:r>
              <a:rPr lang="en-US" dirty="0"/>
              <a:t>-word does not need to move).</a:t>
            </a:r>
          </a:p>
        </p:txBody>
      </p:sp>
      <p:sp>
        <p:nvSpPr>
          <p:cNvPr id="4" name="Footer Placeholder 3">
            <a:extLst>
              <a:ext uri="{FF2B5EF4-FFF2-40B4-BE49-F238E27FC236}">
                <a16:creationId xmlns:a16="http://schemas.microsoft.com/office/drawing/2014/main" id="{73D52FEA-F28F-D02C-9D36-D0CD281273D2}"/>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058E1BB3-9082-F373-AC10-5F96AA53E8C6}"/>
              </a:ext>
            </a:extLst>
          </p:cNvPr>
          <p:cNvSpPr>
            <a:spLocks noGrp="1"/>
          </p:cNvSpPr>
          <p:nvPr>
            <p:ph type="sldNum" sz="quarter" idx="12"/>
          </p:nvPr>
        </p:nvSpPr>
        <p:spPr/>
        <p:txBody>
          <a:bodyPr/>
          <a:lstStyle/>
          <a:p>
            <a:fld id="{329F9551-5BD3-422E-B62C-A865560DDDD0}" type="slidenum">
              <a:rPr lang="en-US" smtClean="0"/>
              <a:t>15</a:t>
            </a:fld>
            <a:endParaRPr lang="en-US"/>
          </a:p>
        </p:txBody>
      </p:sp>
    </p:spTree>
    <p:extLst>
      <p:ext uri="{BB962C8B-B14F-4D97-AF65-F5344CB8AC3E}">
        <p14:creationId xmlns:p14="http://schemas.microsoft.com/office/powerpoint/2010/main" val="4038520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BF403-8656-F859-BEC0-CD4250B73D83}"/>
              </a:ext>
            </a:extLst>
          </p:cNvPr>
          <p:cNvSpPr>
            <a:spLocks noGrp="1"/>
          </p:cNvSpPr>
          <p:nvPr>
            <p:ph type="title"/>
          </p:nvPr>
        </p:nvSpPr>
        <p:spPr/>
        <p:txBody>
          <a:bodyPr/>
          <a:lstStyle/>
          <a:p>
            <a:r>
              <a:rPr lang="en-US" dirty="0"/>
              <a:t>Syntax	</a:t>
            </a:r>
          </a:p>
        </p:txBody>
      </p:sp>
      <p:sp>
        <p:nvSpPr>
          <p:cNvPr id="3" name="Content Placeholder 2">
            <a:extLst>
              <a:ext uri="{FF2B5EF4-FFF2-40B4-BE49-F238E27FC236}">
                <a16:creationId xmlns:a16="http://schemas.microsoft.com/office/drawing/2014/main" id="{808DE1E4-7DB5-BF5F-46FC-8F7B0E5749CD}"/>
              </a:ext>
            </a:extLst>
          </p:cNvPr>
          <p:cNvSpPr>
            <a:spLocks noGrp="1"/>
          </p:cNvSpPr>
          <p:nvPr>
            <p:ph idx="1"/>
          </p:nvPr>
        </p:nvSpPr>
        <p:spPr/>
        <p:txBody>
          <a:bodyPr/>
          <a:lstStyle/>
          <a:p>
            <a:r>
              <a:rPr lang="en-US" dirty="0"/>
              <a:t>You can think of syntax kind of like the glue that binds together the other aspects of human language. The way in which the different lexical elements come together directly affect their semantic interpretation and even their phonological output. </a:t>
            </a:r>
          </a:p>
          <a:p>
            <a:endParaRPr lang="en-US" dirty="0"/>
          </a:p>
        </p:txBody>
      </p:sp>
      <p:sp>
        <p:nvSpPr>
          <p:cNvPr id="4" name="Footer Placeholder 3">
            <a:extLst>
              <a:ext uri="{FF2B5EF4-FFF2-40B4-BE49-F238E27FC236}">
                <a16:creationId xmlns:a16="http://schemas.microsoft.com/office/drawing/2014/main" id="{2C8CBE42-7DF2-442A-7425-436851B87E01}"/>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01FFF55D-0549-B919-47F1-59D25D866086}"/>
              </a:ext>
            </a:extLst>
          </p:cNvPr>
          <p:cNvSpPr>
            <a:spLocks noGrp="1"/>
          </p:cNvSpPr>
          <p:nvPr>
            <p:ph type="sldNum" sz="quarter" idx="12"/>
          </p:nvPr>
        </p:nvSpPr>
        <p:spPr/>
        <p:txBody>
          <a:bodyPr/>
          <a:lstStyle/>
          <a:p>
            <a:fld id="{329F9551-5BD3-422E-B62C-A865560DDDD0}" type="slidenum">
              <a:rPr lang="en-US" smtClean="0"/>
              <a:t>16</a:t>
            </a:fld>
            <a:endParaRPr lang="en-US"/>
          </a:p>
        </p:txBody>
      </p:sp>
    </p:spTree>
    <p:extLst>
      <p:ext uri="{BB962C8B-B14F-4D97-AF65-F5344CB8AC3E}">
        <p14:creationId xmlns:p14="http://schemas.microsoft.com/office/powerpoint/2010/main" val="468806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7F81D-D385-BBC8-DD98-470D270B3F28}"/>
              </a:ext>
            </a:extLst>
          </p:cNvPr>
          <p:cNvSpPr>
            <a:spLocks noGrp="1"/>
          </p:cNvSpPr>
          <p:nvPr>
            <p:ph type="title"/>
          </p:nvPr>
        </p:nvSpPr>
        <p:spPr/>
        <p:txBody>
          <a:bodyPr/>
          <a:lstStyle/>
          <a:p>
            <a:r>
              <a:rPr lang="en-US" dirty="0"/>
              <a:t>Exercises</a:t>
            </a:r>
          </a:p>
        </p:txBody>
      </p:sp>
      <p:sp>
        <p:nvSpPr>
          <p:cNvPr id="3" name="Content Placeholder 2">
            <a:extLst>
              <a:ext uri="{FF2B5EF4-FFF2-40B4-BE49-F238E27FC236}">
                <a16:creationId xmlns:a16="http://schemas.microsoft.com/office/drawing/2014/main" id="{5CF3ECA9-A2CD-96EB-ED4B-CA9E6476BD65}"/>
              </a:ext>
            </a:extLst>
          </p:cNvPr>
          <p:cNvSpPr>
            <a:spLocks noGrp="1"/>
          </p:cNvSpPr>
          <p:nvPr>
            <p:ph idx="1"/>
          </p:nvPr>
        </p:nvSpPr>
        <p:spPr/>
        <p:txBody>
          <a:bodyPr>
            <a:normAutofit/>
          </a:bodyPr>
          <a:lstStyle/>
          <a:p>
            <a:r>
              <a:rPr lang="en-US" dirty="0"/>
              <a:t>Break the following down into their morphemic parts and assign the morphemes meanings:</a:t>
            </a:r>
          </a:p>
          <a:p>
            <a:r>
              <a:rPr lang="en-US" i="1" dirty="0" err="1"/>
              <a:t>Unsurreptitiously</a:t>
            </a:r>
            <a:r>
              <a:rPr lang="en-US" i="1" dirty="0"/>
              <a:t> </a:t>
            </a:r>
          </a:p>
          <a:p>
            <a:r>
              <a:rPr lang="en-US" i="1" dirty="0"/>
              <a:t>Reverberated</a:t>
            </a:r>
          </a:p>
          <a:p>
            <a:r>
              <a:rPr lang="en-US" i="1" dirty="0"/>
              <a:t>Overarching</a:t>
            </a:r>
          </a:p>
          <a:p>
            <a:r>
              <a:rPr lang="en-US" i="1" dirty="0" err="1"/>
              <a:t>Ihatatlans</a:t>
            </a:r>
            <a:r>
              <a:rPr lang="hu-HU" i="1" dirty="0"/>
              <a:t>ág </a:t>
            </a:r>
            <a:r>
              <a:rPr lang="en-US" dirty="0"/>
              <a:t>(Hungarian, “</a:t>
            </a:r>
            <a:r>
              <a:rPr lang="en-US" dirty="0" err="1"/>
              <a:t>undrinkableness</a:t>
            </a:r>
            <a:r>
              <a:rPr lang="en-US" dirty="0"/>
              <a:t>”)</a:t>
            </a:r>
            <a:endParaRPr lang="en-US" i="1" dirty="0"/>
          </a:p>
          <a:p>
            <a:r>
              <a:rPr lang="az-Latn-AZ" i="1" dirty="0"/>
              <a:t>Krallıksız</a:t>
            </a:r>
            <a:r>
              <a:rPr lang="en-US" i="1" dirty="0"/>
              <a:t> </a:t>
            </a:r>
            <a:r>
              <a:rPr lang="en-US" dirty="0"/>
              <a:t>(Turkish, “without a kingdom” (adjective))</a:t>
            </a:r>
          </a:p>
          <a:p>
            <a:r>
              <a:rPr lang="en-US" i="1" dirty="0" err="1"/>
              <a:t>Evlerdekiler</a:t>
            </a:r>
            <a:r>
              <a:rPr lang="en-US" i="1" dirty="0"/>
              <a:t> </a:t>
            </a:r>
            <a:r>
              <a:rPr lang="en-US" dirty="0"/>
              <a:t>(Turkish, “the ones in the houses”)</a:t>
            </a:r>
          </a:p>
          <a:p>
            <a:r>
              <a:rPr lang="en-US" b="1" dirty="0"/>
              <a:t>Hint: </a:t>
            </a:r>
            <a:r>
              <a:rPr lang="en-US" i="1" dirty="0" err="1"/>
              <a:t>Kral</a:t>
            </a:r>
            <a:r>
              <a:rPr lang="en-US" i="1" dirty="0"/>
              <a:t> </a:t>
            </a:r>
            <a:r>
              <a:rPr lang="en-US" dirty="0"/>
              <a:t>‘king’; </a:t>
            </a:r>
            <a:r>
              <a:rPr lang="en-US" i="1" dirty="0" err="1"/>
              <a:t>ev</a:t>
            </a:r>
            <a:r>
              <a:rPr lang="en-US" i="1" dirty="0"/>
              <a:t> </a:t>
            </a:r>
            <a:r>
              <a:rPr lang="en-US" dirty="0"/>
              <a:t>‘house’. Turkish, like Hungarian, is agglutinative, and stacks its morphemes to the right of the root (noun).</a:t>
            </a:r>
            <a:endParaRPr lang="en-US" b="1" dirty="0"/>
          </a:p>
          <a:p>
            <a:endParaRPr lang="en-US" i="1" dirty="0"/>
          </a:p>
        </p:txBody>
      </p:sp>
      <p:sp>
        <p:nvSpPr>
          <p:cNvPr id="4" name="Footer Placeholder 3">
            <a:extLst>
              <a:ext uri="{FF2B5EF4-FFF2-40B4-BE49-F238E27FC236}">
                <a16:creationId xmlns:a16="http://schemas.microsoft.com/office/drawing/2014/main" id="{61C58545-CF01-4D8A-F2DB-64737F6AE665}"/>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139ACF5A-7932-F81F-1461-22F8C9CAD744}"/>
              </a:ext>
            </a:extLst>
          </p:cNvPr>
          <p:cNvSpPr>
            <a:spLocks noGrp="1"/>
          </p:cNvSpPr>
          <p:nvPr>
            <p:ph type="sldNum" sz="quarter" idx="12"/>
          </p:nvPr>
        </p:nvSpPr>
        <p:spPr/>
        <p:txBody>
          <a:bodyPr/>
          <a:lstStyle/>
          <a:p>
            <a:fld id="{329F9551-5BD3-422E-B62C-A865560DDDD0}" type="slidenum">
              <a:rPr lang="en-US" smtClean="0"/>
              <a:t>17</a:t>
            </a:fld>
            <a:endParaRPr lang="en-US"/>
          </a:p>
        </p:txBody>
      </p:sp>
    </p:spTree>
    <p:extLst>
      <p:ext uri="{BB962C8B-B14F-4D97-AF65-F5344CB8AC3E}">
        <p14:creationId xmlns:p14="http://schemas.microsoft.com/office/powerpoint/2010/main" val="300898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F8976-BDE7-8F13-0672-7FDC63CCADBE}"/>
              </a:ext>
            </a:extLst>
          </p:cNvPr>
          <p:cNvSpPr>
            <a:spLocks noGrp="1"/>
          </p:cNvSpPr>
          <p:nvPr>
            <p:ph type="title"/>
          </p:nvPr>
        </p:nvSpPr>
        <p:spPr/>
        <p:txBody>
          <a:bodyPr/>
          <a:lstStyle/>
          <a:p>
            <a:r>
              <a:rPr lang="en-US" dirty="0"/>
              <a:t>Language</a:t>
            </a:r>
          </a:p>
        </p:txBody>
      </p:sp>
      <p:sp>
        <p:nvSpPr>
          <p:cNvPr id="3" name="Content Placeholder 2">
            <a:extLst>
              <a:ext uri="{FF2B5EF4-FFF2-40B4-BE49-F238E27FC236}">
                <a16:creationId xmlns:a16="http://schemas.microsoft.com/office/drawing/2014/main" id="{DDEA3D69-A2B3-07D3-E11F-581ADFA1DF51}"/>
              </a:ext>
            </a:extLst>
          </p:cNvPr>
          <p:cNvSpPr>
            <a:spLocks noGrp="1"/>
          </p:cNvSpPr>
          <p:nvPr>
            <p:ph idx="1"/>
          </p:nvPr>
        </p:nvSpPr>
        <p:spPr/>
        <p:txBody>
          <a:bodyPr/>
          <a:lstStyle/>
          <a:p>
            <a:r>
              <a:rPr lang="en-US" dirty="0"/>
              <a:t>Syntax is a function of language (either spoken or mechanical).</a:t>
            </a:r>
          </a:p>
          <a:p>
            <a:r>
              <a:rPr lang="en-US" dirty="0"/>
              <a:t>Our first question is: What is a language?</a:t>
            </a:r>
          </a:p>
          <a:p>
            <a:endParaRPr lang="en-US" dirty="0"/>
          </a:p>
        </p:txBody>
      </p:sp>
      <p:sp>
        <p:nvSpPr>
          <p:cNvPr id="4" name="Footer Placeholder 3">
            <a:extLst>
              <a:ext uri="{FF2B5EF4-FFF2-40B4-BE49-F238E27FC236}">
                <a16:creationId xmlns:a16="http://schemas.microsoft.com/office/drawing/2014/main" id="{27FAF400-E1D3-6D61-181A-AC322935229B}"/>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C32B28BB-2064-4B05-83C8-727801BA4B6B}"/>
              </a:ext>
            </a:extLst>
          </p:cNvPr>
          <p:cNvSpPr>
            <a:spLocks noGrp="1"/>
          </p:cNvSpPr>
          <p:nvPr>
            <p:ph type="sldNum" sz="quarter" idx="12"/>
          </p:nvPr>
        </p:nvSpPr>
        <p:spPr/>
        <p:txBody>
          <a:bodyPr>
            <a:normAutofit/>
          </a:bodyPr>
          <a:lstStyle/>
          <a:p>
            <a:fld id="{329F9551-5BD3-422E-B62C-A865560DDDD0}" type="slidenum">
              <a:rPr lang="en-US" smtClean="0"/>
              <a:t>2</a:t>
            </a:fld>
            <a:endParaRPr lang="en-US"/>
          </a:p>
        </p:txBody>
      </p:sp>
    </p:spTree>
    <p:extLst>
      <p:ext uri="{BB962C8B-B14F-4D97-AF65-F5344CB8AC3E}">
        <p14:creationId xmlns:p14="http://schemas.microsoft.com/office/powerpoint/2010/main" val="632719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FD479-0D47-2F27-20AD-7128DBE55BD6}"/>
              </a:ext>
            </a:extLst>
          </p:cNvPr>
          <p:cNvSpPr>
            <a:spLocks noGrp="1"/>
          </p:cNvSpPr>
          <p:nvPr>
            <p:ph type="title"/>
          </p:nvPr>
        </p:nvSpPr>
        <p:spPr/>
        <p:txBody>
          <a:bodyPr/>
          <a:lstStyle/>
          <a:p>
            <a:r>
              <a:rPr lang="en-US" dirty="0"/>
              <a:t>Language (cont.)</a:t>
            </a:r>
          </a:p>
        </p:txBody>
      </p:sp>
      <p:sp>
        <p:nvSpPr>
          <p:cNvPr id="3" name="Content Placeholder 2">
            <a:extLst>
              <a:ext uri="{FF2B5EF4-FFF2-40B4-BE49-F238E27FC236}">
                <a16:creationId xmlns:a16="http://schemas.microsoft.com/office/drawing/2014/main" id="{112E312E-F8AA-ED3B-F10E-44054DACF6BF}"/>
              </a:ext>
            </a:extLst>
          </p:cNvPr>
          <p:cNvSpPr>
            <a:spLocks noGrp="1"/>
          </p:cNvSpPr>
          <p:nvPr>
            <p:ph idx="1"/>
          </p:nvPr>
        </p:nvSpPr>
        <p:spPr/>
        <p:txBody>
          <a:bodyPr/>
          <a:lstStyle/>
          <a:p>
            <a:r>
              <a:rPr lang="en-US" dirty="0"/>
              <a:t>Language is a system of communication, composed of words and signs.</a:t>
            </a:r>
          </a:p>
          <a:p>
            <a:r>
              <a:rPr lang="en-US" dirty="0"/>
              <a:t>The elements that make up a language are subject to rules that condition the way in which they are put together.</a:t>
            </a:r>
          </a:p>
          <a:p>
            <a:r>
              <a:rPr lang="en-US" dirty="0"/>
              <a:t>This is syntax.</a:t>
            </a:r>
          </a:p>
        </p:txBody>
      </p:sp>
      <p:sp>
        <p:nvSpPr>
          <p:cNvPr id="4" name="Footer Placeholder 3">
            <a:extLst>
              <a:ext uri="{FF2B5EF4-FFF2-40B4-BE49-F238E27FC236}">
                <a16:creationId xmlns:a16="http://schemas.microsoft.com/office/drawing/2014/main" id="{19BD7D41-D3E4-F518-D045-7D8DBFC9F00F}"/>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648536E1-3314-D0D8-5038-1274107BAA28}"/>
              </a:ext>
            </a:extLst>
          </p:cNvPr>
          <p:cNvSpPr>
            <a:spLocks noGrp="1"/>
          </p:cNvSpPr>
          <p:nvPr>
            <p:ph type="sldNum" sz="quarter" idx="12"/>
          </p:nvPr>
        </p:nvSpPr>
        <p:spPr/>
        <p:txBody>
          <a:bodyPr>
            <a:normAutofit/>
          </a:bodyPr>
          <a:lstStyle/>
          <a:p>
            <a:fld id="{329F9551-5BD3-422E-B62C-A865560DDDD0}" type="slidenum">
              <a:rPr lang="en-US" smtClean="0"/>
              <a:t>3</a:t>
            </a:fld>
            <a:endParaRPr lang="en-US"/>
          </a:p>
        </p:txBody>
      </p:sp>
    </p:spTree>
    <p:extLst>
      <p:ext uri="{BB962C8B-B14F-4D97-AF65-F5344CB8AC3E}">
        <p14:creationId xmlns:p14="http://schemas.microsoft.com/office/powerpoint/2010/main" val="3321499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AB24F-2DB4-23CD-C14F-BE51C79A515D}"/>
              </a:ext>
            </a:extLst>
          </p:cNvPr>
          <p:cNvSpPr>
            <a:spLocks noGrp="1"/>
          </p:cNvSpPr>
          <p:nvPr>
            <p:ph type="title"/>
          </p:nvPr>
        </p:nvSpPr>
        <p:spPr/>
        <p:txBody>
          <a:bodyPr/>
          <a:lstStyle/>
          <a:p>
            <a:r>
              <a:rPr lang="en-US" dirty="0"/>
              <a:t>Syntax Is Key</a:t>
            </a:r>
          </a:p>
        </p:txBody>
      </p:sp>
      <p:sp>
        <p:nvSpPr>
          <p:cNvPr id="3" name="Content Placeholder 2">
            <a:extLst>
              <a:ext uri="{FF2B5EF4-FFF2-40B4-BE49-F238E27FC236}">
                <a16:creationId xmlns:a16="http://schemas.microsoft.com/office/drawing/2014/main" id="{14F14016-95C3-BC77-F57A-E7BEAE991064}"/>
              </a:ext>
            </a:extLst>
          </p:cNvPr>
          <p:cNvSpPr>
            <a:spLocks noGrp="1"/>
          </p:cNvSpPr>
          <p:nvPr>
            <p:ph idx="1"/>
          </p:nvPr>
        </p:nvSpPr>
        <p:spPr/>
        <p:txBody>
          <a:bodyPr>
            <a:normAutofit/>
          </a:bodyPr>
          <a:lstStyle/>
          <a:p>
            <a:r>
              <a:rPr lang="en-US" dirty="0"/>
              <a:t>Without syntax, sentences would be garbled collections of nonsense. Consider:</a:t>
            </a:r>
          </a:p>
          <a:p>
            <a:endParaRPr lang="en-US" dirty="0"/>
          </a:p>
          <a:p>
            <a:r>
              <a:rPr lang="en-US" dirty="0"/>
              <a:t>Mary green in park is the dog with the.</a:t>
            </a:r>
          </a:p>
          <a:p>
            <a:endParaRPr lang="en-US" dirty="0"/>
          </a:p>
          <a:p>
            <a:r>
              <a:rPr lang="en-US" dirty="0"/>
              <a:t>Syntactic rules specific to each person’s native language condition the way in which the elements that make up language come together. So, for English, the above nonsense would be realized:</a:t>
            </a:r>
          </a:p>
          <a:p>
            <a:r>
              <a:rPr lang="en-US" dirty="0"/>
              <a:t>Mary is in the green park with the dog.</a:t>
            </a:r>
          </a:p>
        </p:txBody>
      </p:sp>
      <p:sp>
        <p:nvSpPr>
          <p:cNvPr id="4" name="Footer Placeholder 3">
            <a:extLst>
              <a:ext uri="{FF2B5EF4-FFF2-40B4-BE49-F238E27FC236}">
                <a16:creationId xmlns:a16="http://schemas.microsoft.com/office/drawing/2014/main" id="{14DF1669-4507-1935-84F9-5F59F7B659F1}"/>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A8AB260B-2A72-974D-753C-CCE0F4699FCD}"/>
              </a:ext>
            </a:extLst>
          </p:cNvPr>
          <p:cNvSpPr>
            <a:spLocks noGrp="1"/>
          </p:cNvSpPr>
          <p:nvPr>
            <p:ph type="sldNum" sz="quarter" idx="12"/>
          </p:nvPr>
        </p:nvSpPr>
        <p:spPr/>
        <p:txBody>
          <a:bodyPr>
            <a:normAutofit/>
          </a:bodyPr>
          <a:lstStyle/>
          <a:p>
            <a:fld id="{329F9551-5BD3-422E-B62C-A865560DDDD0}" type="slidenum">
              <a:rPr lang="en-US" smtClean="0"/>
              <a:t>4</a:t>
            </a:fld>
            <a:endParaRPr lang="en-US"/>
          </a:p>
        </p:txBody>
      </p:sp>
    </p:spTree>
    <p:extLst>
      <p:ext uri="{BB962C8B-B14F-4D97-AF65-F5344CB8AC3E}">
        <p14:creationId xmlns:p14="http://schemas.microsoft.com/office/powerpoint/2010/main" val="2466242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7D038-D176-0236-F3A9-A54B68DA611C}"/>
              </a:ext>
            </a:extLst>
          </p:cNvPr>
          <p:cNvSpPr>
            <a:spLocks noGrp="1"/>
          </p:cNvSpPr>
          <p:nvPr>
            <p:ph type="title"/>
          </p:nvPr>
        </p:nvSpPr>
        <p:spPr/>
        <p:txBody>
          <a:bodyPr/>
          <a:lstStyle/>
          <a:p>
            <a:r>
              <a:rPr lang="en-US" dirty="0"/>
              <a:t>Language Composition	</a:t>
            </a:r>
          </a:p>
        </p:txBody>
      </p:sp>
      <p:sp>
        <p:nvSpPr>
          <p:cNvPr id="3" name="Content Placeholder 2">
            <a:extLst>
              <a:ext uri="{FF2B5EF4-FFF2-40B4-BE49-F238E27FC236}">
                <a16:creationId xmlns:a16="http://schemas.microsoft.com/office/drawing/2014/main" id="{ED25AA25-01EB-5F34-18E7-5F88DF7700C7}"/>
              </a:ext>
            </a:extLst>
          </p:cNvPr>
          <p:cNvSpPr>
            <a:spLocks noGrp="1"/>
          </p:cNvSpPr>
          <p:nvPr>
            <p:ph idx="1"/>
          </p:nvPr>
        </p:nvSpPr>
        <p:spPr/>
        <p:txBody>
          <a:bodyPr/>
          <a:lstStyle/>
          <a:p>
            <a:r>
              <a:rPr lang="en-US" dirty="0"/>
              <a:t>Language can be decomposed into a system of </a:t>
            </a:r>
            <a:r>
              <a:rPr lang="en-US" b="1" dirty="0"/>
              <a:t>signs</a:t>
            </a:r>
            <a:r>
              <a:rPr lang="en-US" dirty="0"/>
              <a:t>.</a:t>
            </a:r>
          </a:p>
          <a:p>
            <a:r>
              <a:rPr lang="en-US" dirty="0"/>
              <a:t>Signs=words and morphemes</a:t>
            </a:r>
          </a:p>
        </p:txBody>
      </p:sp>
      <p:sp>
        <p:nvSpPr>
          <p:cNvPr id="4" name="Footer Placeholder 3">
            <a:extLst>
              <a:ext uri="{FF2B5EF4-FFF2-40B4-BE49-F238E27FC236}">
                <a16:creationId xmlns:a16="http://schemas.microsoft.com/office/drawing/2014/main" id="{7FDF8C59-FA14-EEAB-BAF6-5ABE19EC167C}"/>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806C359A-D938-6CB2-B1CD-558BBD4A795A}"/>
              </a:ext>
            </a:extLst>
          </p:cNvPr>
          <p:cNvSpPr>
            <a:spLocks noGrp="1"/>
          </p:cNvSpPr>
          <p:nvPr>
            <p:ph type="sldNum" sz="quarter" idx="12"/>
          </p:nvPr>
        </p:nvSpPr>
        <p:spPr/>
        <p:txBody>
          <a:bodyPr>
            <a:normAutofit/>
          </a:bodyPr>
          <a:lstStyle/>
          <a:p>
            <a:fld id="{329F9551-5BD3-422E-B62C-A865560DDDD0}" type="slidenum">
              <a:rPr lang="en-US" smtClean="0"/>
              <a:t>5</a:t>
            </a:fld>
            <a:endParaRPr lang="en-US"/>
          </a:p>
        </p:txBody>
      </p:sp>
    </p:spTree>
    <p:extLst>
      <p:ext uri="{BB962C8B-B14F-4D97-AF65-F5344CB8AC3E}">
        <p14:creationId xmlns:p14="http://schemas.microsoft.com/office/powerpoint/2010/main" val="2585526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0B0B9-91EA-6CCB-4E73-21075F68FADA}"/>
              </a:ext>
            </a:extLst>
          </p:cNvPr>
          <p:cNvSpPr>
            <a:spLocks noGrp="1"/>
          </p:cNvSpPr>
          <p:nvPr>
            <p:ph type="title"/>
          </p:nvPr>
        </p:nvSpPr>
        <p:spPr/>
        <p:txBody>
          <a:bodyPr/>
          <a:lstStyle/>
          <a:p>
            <a:r>
              <a:rPr lang="en-US" dirty="0"/>
              <a:t>Composition	</a:t>
            </a:r>
          </a:p>
        </p:txBody>
      </p:sp>
      <p:sp>
        <p:nvSpPr>
          <p:cNvPr id="3" name="Content Placeholder 2">
            <a:extLst>
              <a:ext uri="{FF2B5EF4-FFF2-40B4-BE49-F238E27FC236}">
                <a16:creationId xmlns:a16="http://schemas.microsoft.com/office/drawing/2014/main" id="{016F57B9-A164-C69B-EE6C-2F40E1599E7E}"/>
              </a:ext>
            </a:extLst>
          </p:cNvPr>
          <p:cNvSpPr>
            <a:spLocks noGrp="1"/>
          </p:cNvSpPr>
          <p:nvPr>
            <p:ph idx="1"/>
          </p:nvPr>
        </p:nvSpPr>
        <p:spPr/>
        <p:txBody>
          <a:bodyPr/>
          <a:lstStyle/>
          <a:p>
            <a:r>
              <a:rPr lang="en-US" dirty="0"/>
              <a:t>We are all aware of what words are.</a:t>
            </a:r>
          </a:p>
          <a:p>
            <a:r>
              <a:rPr lang="en-US" dirty="0"/>
              <a:t>What are morphemes?</a:t>
            </a:r>
          </a:p>
          <a:p>
            <a:r>
              <a:rPr lang="en-US" b="1" dirty="0"/>
              <a:t>Morpheme</a:t>
            </a:r>
            <a:r>
              <a:rPr lang="en-US" dirty="0"/>
              <a:t>: A segment that cannot be divided into smaller, meaningful parts.</a:t>
            </a:r>
          </a:p>
          <a:p>
            <a:pPr marL="0" indent="0">
              <a:buNone/>
            </a:pPr>
            <a:endParaRPr lang="en-US" b="1" dirty="0"/>
          </a:p>
        </p:txBody>
      </p:sp>
      <p:sp>
        <p:nvSpPr>
          <p:cNvPr id="4" name="Footer Placeholder 3">
            <a:extLst>
              <a:ext uri="{FF2B5EF4-FFF2-40B4-BE49-F238E27FC236}">
                <a16:creationId xmlns:a16="http://schemas.microsoft.com/office/drawing/2014/main" id="{E7797A20-FE0D-35CB-2D41-BA727E4C359F}"/>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45581F10-FD56-F60B-DD4E-0A48003182E0}"/>
              </a:ext>
            </a:extLst>
          </p:cNvPr>
          <p:cNvSpPr>
            <a:spLocks noGrp="1"/>
          </p:cNvSpPr>
          <p:nvPr>
            <p:ph type="sldNum" sz="quarter" idx="12"/>
          </p:nvPr>
        </p:nvSpPr>
        <p:spPr/>
        <p:txBody>
          <a:bodyPr/>
          <a:lstStyle/>
          <a:p>
            <a:fld id="{329F9551-5BD3-422E-B62C-A865560DDDD0}" type="slidenum">
              <a:rPr lang="en-US" smtClean="0"/>
              <a:t>6</a:t>
            </a:fld>
            <a:endParaRPr lang="en-US"/>
          </a:p>
        </p:txBody>
      </p:sp>
    </p:spTree>
    <p:extLst>
      <p:ext uri="{BB962C8B-B14F-4D97-AF65-F5344CB8AC3E}">
        <p14:creationId xmlns:p14="http://schemas.microsoft.com/office/powerpoint/2010/main" val="3754408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FCCD1-0413-DA8A-ED06-41019647A3C4}"/>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E0BC4DC2-3A8B-1D6E-C820-E9E3D0B735FA}"/>
              </a:ext>
            </a:extLst>
          </p:cNvPr>
          <p:cNvSpPr>
            <a:spLocks noGrp="1"/>
          </p:cNvSpPr>
          <p:nvPr>
            <p:ph idx="1"/>
          </p:nvPr>
        </p:nvSpPr>
        <p:spPr/>
        <p:txBody>
          <a:bodyPr/>
          <a:lstStyle/>
          <a:p>
            <a:r>
              <a:rPr lang="en-US" dirty="0"/>
              <a:t>Can you think of morphemes in English?</a:t>
            </a:r>
          </a:p>
          <a:p>
            <a:r>
              <a:rPr lang="en-US" dirty="0"/>
              <a:t>Can words be morphemes, too? </a:t>
            </a:r>
          </a:p>
        </p:txBody>
      </p:sp>
      <p:sp>
        <p:nvSpPr>
          <p:cNvPr id="4" name="Footer Placeholder 3">
            <a:extLst>
              <a:ext uri="{FF2B5EF4-FFF2-40B4-BE49-F238E27FC236}">
                <a16:creationId xmlns:a16="http://schemas.microsoft.com/office/drawing/2014/main" id="{0B0F23B8-7A68-6CB5-DCBC-F946C400AF56}"/>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C4239C1D-763C-5957-1316-18791962A1D3}"/>
              </a:ext>
            </a:extLst>
          </p:cNvPr>
          <p:cNvSpPr>
            <a:spLocks noGrp="1"/>
          </p:cNvSpPr>
          <p:nvPr>
            <p:ph type="sldNum" sz="quarter" idx="12"/>
          </p:nvPr>
        </p:nvSpPr>
        <p:spPr/>
        <p:txBody>
          <a:bodyPr/>
          <a:lstStyle/>
          <a:p>
            <a:fld id="{329F9551-5BD3-422E-B62C-A865560DDDD0}" type="slidenum">
              <a:rPr lang="en-US" smtClean="0"/>
              <a:t>7</a:t>
            </a:fld>
            <a:endParaRPr lang="en-US"/>
          </a:p>
        </p:txBody>
      </p:sp>
    </p:spTree>
    <p:extLst>
      <p:ext uri="{BB962C8B-B14F-4D97-AF65-F5344CB8AC3E}">
        <p14:creationId xmlns:p14="http://schemas.microsoft.com/office/powerpoint/2010/main" val="3353638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0723-76C4-270B-8051-2C527BB86FA7}"/>
              </a:ext>
            </a:extLst>
          </p:cNvPr>
          <p:cNvSpPr>
            <a:spLocks noGrp="1"/>
          </p:cNvSpPr>
          <p:nvPr>
            <p:ph type="title"/>
          </p:nvPr>
        </p:nvSpPr>
        <p:spPr/>
        <p:txBody>
          <a:bodyPr/>
          <a:lstStyle/>
          <a:p>
            <a:r>
              <a:rPr lang="en-US" dirty="0"/>
              <a:t>Answers	</a:t>
            </a:r>
          </a:p>
        </p:txBody>
      </p:sp>
      <p:sp>
        <p:nvSpPr>
          <p:cNvPr id="3" name="Content Placeholder 2">
            <a:extLst>
              <a:ext uri="{FF2B5EF4-FFF2-40B4-BE49-F238E27FC236}">
                <a16:creationId xmlns:a16="http://schemas.microsoft.com/office/drawing/2014/main" id="{B84063AE-FB9C-2340-D66E-58C698BAC097}"/>
              </a:ext>
            </a:extLst>
          </p:cNvPr>
          <p:cNvSpPr>
            <a:spLocks noGrp="1"/>
          </p:cNvSpPr>
          <p:nvPr>
            <p:ph idx="1"/>
          </p:nvPr>
        </p:nvSpPr>
        <p:spPr/>
        <p:txBody>
          <a:bodyPr/>
          <a:lstStyle/>
          <a:p>
            <a:r>
              <a:rPr lang="en-US" dirty="0"/>
              <a:t>Some morphemes in English include </a:t>
            </a:r>
            <a:r>
              <a:rPr lang="en-US" i="1" dirty="0"/>
              <a:t>re-, -less, un-, im-, -able,-ness.</a:t>
            </a:r>
          </a:p>
          <a:p>
            <a:r>
              <a:rPr lang="en-US" dirty="0"/>
              <a:t>Can words be morphemes? </a:t>
            </a:r>
            <a:r>
              <a:rPr lang="en-US" b="1" dirty="0"/>
              <a:t>Yes. </a:t>
            </a:r>
            <a:r>
              <a:rPr lang="en-US" dirty="0"/>
              <a:t>Words like </a:t>
            </a:r>
            <a:r>
              <a:rPr lang="en-US" i="1" dirty="0"/>
              <a:t>school, water, weather, house, etc. </a:t>
            </a:r>
            <a:r>
              <a:rPr lang="en-US" dirty="0"/>
              <a:t>are all morphemes. They cannot be broken up into smaller parts.</a:t>
            </a:r>
          </a:p>
        </p:txBody>
      </p:sp>
      <p:sp>
        <p:nvSpPr>
          <p:cNvPr id="4" name="Footer Placeholder 3">
            <a:extLst>
              <a:ext uri="{FF2B5EF4-FFF2-40B4-BE49-F238E27FC236}">
                <a16:creationId xmlns:a16="http://schemas.microsoft.com/office/drawing/2014/main" id="{E83DD1E4-94E4-86B6-85C2-EFDFD7165284}"/>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71597F16-9D09-CFC3-31F5-42B66DFB300F}"/>
              </a:ext>
            </a:extLst>
          </p:cNvPr>
          <p:cNvSpPr>
            <a:spLocks noGrp="1"/>
          </p:cNvSpPr>
          <p:nvPr>
            <p:ph type="sldNum" sz="quarter" idx="12"/>
          </p:nvPr>
        </p:nvSpPr>
        <p:spPr/>
        <p:txBody>
          <a:bodyPr/>
          <a:lstStyle/>
          <a:p>
            <a:fld id="{329F9551-5BD3-422E-B62C-A865560DDDD0}" type="slidenum">
              <a:rPr lang="en-US" smtClean="0"/>
              <a:t>8</a:t>
            </a:fld>
            <a:endParaRPr lang="en-US"/>
          </a:p>
        </p:txBody>
      </p:sp>
    </p:spTree>
    <p:extLst>
      <p:ext uri="{BB962C8B-B14F-4D97-AF65-F5344CB8AC3E}">
        <p14:creationId xmlns:p14="http://schemas.microsoft.com/office/powerpoint/2010/main" val="344514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92C8-49D2-2DF0-3D54-2418F651968D}"/>
              </a:ext>
            </a:extLst>
          </p:cNvPr>
          <p:cNvSpPr>
            <a:spLocks noGrp="1"/>
          </p:cNvSpPr>
          <p:nvPr>
            <p:ph type="title"/>
          </p:nvPr>
        </p:nvSpPr>
        <p:spPr/>
        <p:txBody>
          <a:bodyPr/>
          <a:lstStyle/>
          <a:p>
            <a:r>
              <a:rPr lang="en-US" dirty="0"/>
              <a:t>Morphemic Decomposition</a:t>
            </a:r>
          </a:p>
        </p:txBody>
      </p:sp>
      <p:sp>
        <p:nvSpPr>
          <p:cNvPr id="3" name="Content Placeholder 2">
            <a:extLst>
              <a:ext uri="{FF2B5EF4-FFF2-40B4-BE49-F238E27FC236}">
                <a16:creationId xmlns:a16="http://schemas.microsoft.com/office/drawing/2014/main" id="{EAB76AFC-E574-960F-1E95-1FD5FDBFA88C}"/>
              </a:ext>
            </a:extLst>
          </p:cNvPr>
          <p:cNvSpPr>
            <a:spLocks noGrp="1"/>
          </p:cNvSpPr>
          <p:nvPr>
            <p:ph idx="1"/>
          </p:nvPr>
        </p:nvSpPr>
        <p:spPr/>
        <p:txBody>
          <a:bodyPr>
            <a:normAutofit/>
          </a:bodyPr>
          <a:lstStyle/>
          <a:p>
            <a:r>
              <a:rPr lang="en-US" dirty="0"/>
              <a:t>If we take any sign, and decompose them into their smaller signs, we can see how signs are composed to contribute meaning to the sign. Consider:</a:t>
            </a:r>
          </a:p>
          <a:p>
            <a:r>
              <a:rPr lang="en-US" i="1" dirty="0"/>
              <a:t>Irreversible</a:t>
            </a:r>
          </a:p>
          <a:p>
            <a:r>
              <a:rPr lang="en-US" i="1" dirty="0"/>
              <a:t>Unsavoriness</a:t>
            </a:r>
          </a:p>
          <a:p>
            <a:r>
              <a:rPr lang="en-US" dirty="0"/>
              <a:t>Let us decompose these signs into their morphemic parts:</a:t>
            </a:r>
          </a:p>
          <a:p>
            <a:r>
              <a:rPr lang="en-US" i="1" dirty="0" err="1"/>
              <a:t>Ir</a:t>
            </a:r>
            <a:r>
              <a:rPr lang="en-US" i="1" dirty="0"/>
              <a:t>- (in-) reverse – able</a:t>
            </a:r>
          </a:p>
          <a:p>
            <a:r>
              <a:rPr lang="en-US" dirty="0"/>
              <a:t>not-reverse-able to = “unable to be reversed”</a:t>
            </a:r>
          </a:p>
          <a:p>
            <a:r>
              <a:rPr lang="en-US" i="1" dirty="0"/>
              <a:t>Un- savory – ness</a:t>
            </a:r>
          </a:p>
          <a:p>
            <a:r>
              <a:rPr lang="en-US" dirty="0"/>
              <a:t>not-savory-state of = “the state of not being savory”</a:t>
            </a:r>
          </a:p>
        </p:txBody>
      </p:sp>
      <p:sp>
        <p:nvSpPr>
          <p:cNvPr id="4" name="Footer Placeholder 3">
            <a:extLst>
              <a:ext uri="{FF2B5EF4-FFF2-40B4-BE49-F238E27FC236}">
                <a16:creationId xmlns:a16="http://schemas.microsoft.com/office/drawing/2014/main" id="{A3AC3DC6-45FE-AD69-87E0-57BA25350D13}"/>
              </a:ext>
            </a:extLst>
          </p:cNvPr>
          <p:cNvSpPr>
            <a:spLocks noGrp="1"/>
          </p:cNvSpPr>
          <p:nvPr>
            <p:ph type="ftr" sz="quarter" idx="11"/>
          </p:nvPr>
        </p:nvSpPr>
        <p:spPr/>
        <p:txBody>
          <a:bodyPr/>
          <a:lstStyle/>
          <a:p>
            <a:r>
              <a:rPr lang="en-US"/>
              <a:t>Foundations of Syntax </a:t>
            </a:r>
          </a:p>
        </p:txBody>
      </p:sp>
      <p:sp>
        <p:nvSpPr>
          <p:cNvPr id="5" name="Slide Number Placeholder 4">
            <a:extLst>
              <a:ext uri="{FF2B5EF4-FFF2-40B4-BE49-F238E27FC236}">
                <a16:creationId xmlns:a16="http://schemas.microsoft.com/office/drawing/2014/main" id="{C4051594-1B77-52D8-FEF7-1B9653F22DF3}"/>
              </a:ext>
            </a:extLst>
          </p:cNvPr>
          <p:cNvSpPr>
            <a:spLocks noGrp="1"/>
          </p:cNvSpPr>
          <p:nvPr>
            <p:ph type="sldNum" sz="quarter" idx="12"/>
          </p:nvPr>
        </p:nvSpPr>
        <p:spPr/>
        <p:txBody>
          <a:bodyPr/>
          <a:lstStyle/>
          <a:p>
            <a:fld id="{329F9551-5BD3-422E-B62C-A865560DDDD0}" type="slidenum">
              <a:rPr lang="en-US" smtClean="0"/>
              <a:t>9</a:t>
            </a:fld>
            <a:endParaRPr lang="en-US"/>
          </a:p>
        </p:txBody>
      </p:sp>
    </p:spTree>
    <p:extLst>
      <p:ext uri="{BB962C8B-B14F-4D97-AF65-F5344CB8AC3E}">
        <p14:creationId xmlns:p14="http://schemas.microsoft.com/office/powerpoint/2010/main" val="31726118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354</TotalTime>
  <Words>1067</Words>
  <Application>Microsoft Office PowerPoint</Application>
  <PresentationFormat>Widescreen</PresentationFormat>
  <Paragraphs>119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Trebuchet MS</vt:lpstr>
      <vt:lpstr>Wingdings 3</vt:lpstr>
      <vt:lpstr>Facet</vt:lpstr>
      <vt:lpstr>Foundations of Syntax Introduction: Syntax and Grammar</vt:lpstr>
      <vt:lpstr>Language</vt:lpstr>
      <vt:lpstr>Language (cont.)</vt:lpstr>
      <vt:lpstr>Syntax Is Key</vt:lpstr>
      <vt:lpstr>Language Composition </vt:lpstr>
      <vt:lpstr>Composition </vt:lpstr>
      <vt:lpstr>Exercise</vt:lpstr>
      <vt:lpstr>Answers </vt:lpstr>
      <vt:lpstr>Morphemic Decomposition</vt:lpstr>
      <vt:lpstr>A Little Practice</vt:lpstr>
      <vt:lpstr>Answers </vt:lpstr>
      <vt:lpstr>Compositionality</vt:lpstr>
      <vt:lpstr>Compositionality (Cont.)</vt:lpstr>
      <vt:lpstr>Idiosyncrasy </vt:lpstr>
      <vt:lpstr>Idiosyncrasy (Cont.)</vt:lpstr>
      <vt:lpstr>Syntax </vt:lpstr>
      <vt:lpstr>Exercises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Syntax Introduction: Syntax and Grammar</dc:title>
  <dc:creator>Nathaniel Torres</dc:creator>
  <cp:lastModifiedBy>Nathaniel Torres</cp:lastModifiedBy>
  <cp:revision>8</cp:revision>
  <dcterms:created xsi:type="dcterms:W3CDTF">2023-08-29T09:37:43Z</dcterms:created>
  <dcterms:modified xsi:type="dcterms:W3CDTF">2023-09-13T17:00:16Z</dcterms:modified>
</cp:coreProperties>
</file>