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55F09D-13C9-418B-9C42-AB8959C9E51D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9C0444-2B8C-40B6-A62A-9EB8E8B9FB9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Syntax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Lecture</a:t>
            </a:r>
            <a:r>
              <a:rPr lang="hu-HU" dirty="0" smtClean="0"/>
              <a:t> 9</a:t>
            </a:r>
          </a:p>
          <a:p>
            <a:r>
              <a:rPr lang="hu-HU" dirty="0" smtClean="0"/>
              <a:t>Krisztina Szécsényi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20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assignment</a:t>
            </a:r>
            <a:r>
              <a:rPr lang="hu-HU" dirty="0" smtClean="0"/>
              <a:t>: </a:t>
            </a:r>
            <a:r>
              <a:rPr lang="hu-HU" dirty="0" err="1" smtClean="0"/>
              <a:t>accusative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within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verbal</a:t>
            </a:r>
            <a:r>
              <a:rPr lang="hu-HU" dirty="0" smtClean="0"/>
              <a:t> projection is </a:t>
            </a:r>
            <a:r>
              <a:rPr lang="hu-HU" dirty="0" err="1" smtClean="0"/>
              <a:t>assigned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thematic</a:t>
            </a:r>
            <a:r>
              <a:rPr lang="hu-HU" dirty="0" smtClean="0"/>
              <a:t> (</a:t>
            </a:r>
            <a:r>
              <a:rPr lang="hu-HU" dirty="0" err="1" smtClean="0"/>
              <a:t>agentive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experiencer</a:t>
            </a:r>
            <a:r>
              <a:rPr lang="hu-HU" dirty="0" smtClean="0"/>
              <a:t>) </a:t>
            </a:r>
            <a:r>
              <a:rPr lang="hu-HU" dirty="0" err="1" smtClean="0"/>
              <a:t>light</a:t>
            </a:r>
            <a:r>
              <a:rPr lang="hu-HU" dirty="0" smtClean="0"/>
              <a:t>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heads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environments</a:t>
            </a:r>
            <a:r>
              <a:rPr lang="hu-HU" dirty="0" smtClean="0"/>
              <a:t>: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prepositions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prepositional</a:t>
            </a:r>
            <a:r>
              <a:rPr lang="hu-HU" dirty="0" smtClean="0"/>
              <a:t> </a:t>
            </a:r>
            <a:r>
              <a:rPr lang="hu-HU" dirty="0" err="1" smtClean="0"/>
              <a:t>compleme</a:t>
            </a:r>
            <a:r>
              <a:rPr lang="en-US" dirty="0" err="1" smtClean="0"/>
              <a:t>ntizer</a:t>
            </a:r>
            <a:r>
              <a:rPr lang="en-US" dirty="0" smtClean="0"/>
              <a:t> </a:t>
            </a:r>
            <a:r>
              <a:rPr lang="hu-HU" i="1" dirty="0" err="1" smtClean="0"/>
              <a:t>for</a:t>
            </a:r>
            <a:endParaRPr lang="hu-HU" i="1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hu-HU" i="1" dirty="0" err="1"/>
              <a:t>w</a:t>
            </a:r>
            <a:r>
              <a:rPr lang="hu-HU" i="1" dirty="0" err="1" smtClean="0"/>
              <a:t>ith</a:t>
            </a:r>
            <a:r>
              <a:rPr lang="hu-HU" i="1" dirty="0" smtClean="0"/>
              <a:t> </a:t>
            </a:r>
            <a:r>
              <a:rPr lang="hu-HU" i="1" dirty="0" err="1" smtClean="0"/>
              <a:t>them</a:t>
            </a:r>
            <a:endParaRPr lang="hu-HU" i="1" dirty="0" smtClean="0"/>
          </a:p>
          <a:p>
            <a:pPr marL="68580" indent="0">
              <a:buNone/>
            </a:pPr>
            <a:r>
              <a:rPr lang="hu-HU" i="1" dirty="0" err="1" smtClean="0"/>
              <a:t>For</a:t>
            </a:r>
            <a:r>
              <a:rPr lang="hu-HU" i="1" dirty="0" smtClean="0"/>
              <a:t> </a:t>
            </a:r>
            <a:r>
              <a:rPr lang="hu-HU" i="1" dirty="0" err="1" smtClean="0"/>
              <a:t>them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win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game </a:t>
            </a:r>
            <a:r>
              <a:rPr lang="hu-HU" i="1" dirty="0" err="1" smtClean="0"/>
              <a:t>would</a:t>
            </a:r>
            <a:r>
              <a:rPr lang="hu-HU" i="1" dirty="0" smtClean="0"/>
              <a:t> be </a:t>
            </a:r>
            <a:r>
              <a:rPr lang="hu-HU" i="1" dirty="0" err="1" smtClean="0"/>
              <a:t>crucial</a:t>
            </a:r>
            <a:r>
              <a:rPr lang="hu-HU" i="1" dirty="0" smtClean="0"/>
              <a:t>.</a:t>
            </a:r>
            <a:endParaRPr lang="hu-HU" i="1" dirty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14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assignment</a:t>
            </a:r>
            <a:r>
              <a:rPr lang="hu-HU" dirty="0" smtClean="0"/>
              <a:t>: </a:t>
            </a:r>
            <a:r>
              <a:rPr lang="hu-HU" dirty="0" err="1" smtClean="0"/>
              <a:t>nominative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assigns</a:t>
            </a:r>
            <a:r>
              <a:rPr lang="hu-HU" dirty="0" smtClean="0"/>
              <a:t> </a:t>
            </a:r>
            <a:r>
              <a:rPr lang="hu-HU" dirty="0" err="1" smtClean="0"/>
              <a:t>nominative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?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smtClean="0"/>
              <a:t>Best </a:t>
            </a:r>
            <a:r>
              <a:rPr lang="hu-HU" dirty="0" err="1" smtClean="0"/>
              <a:t>way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out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having</a:t>
            </a:r>
            <a:r>
              <a:rPr lang="hu-HU" dirty="0" smtClean="0"/>
              <a:t> a </a:t>
            </a:r>
            <a:r>
              <a:rPr lang="hu-HU" dirty="0" err="1" smtClean="0"/>
              <a:t>look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environments</a:t>
            </a:r>
            <a:r>
              <a:rPr lang="hu-HU" dirty="0" smtClean="0"/>
              <a:t> (</a:t>
            </a:r>
            <a:r>
              <a:rPr lang="hu-HU" dirty="0" err="1" smtClean="0"/>
              <a:t>distribution</a:t>
            </a:r>
            <a:r>
              <a:rPr lang="hu-HU" dirty="0" smtClean="0"/>
              <a:t>): </a:t>
            </a:r>
            <a:r>
              <a:rPr lang="hu-HU" dirty="0" err="1" smtClean="0"/>
              <a:t>where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DPs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nominative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?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i="1" dirty="0" err="1" smtClean="0"/>
              <a:t>They</a:t>
            </a:r>
            <a:r>
              <a:rPr lang="hu-HU" i="1" dirty="0" smtClean="0"/>
              <a:t> </a:t>
            </a:r>
            <a:r>
              <a:rPr lang="hu-HU" i="1" dirty="0" err="1" smtClean="0"/>
              <a:t>arrived</a:t>
            </a:r>
            <a:r>
              <a:rPr lang="hu-HU" i="1" dirty="0" smtClean="0"/>
              <a:t>/</a:t>
            </a:r>
            <a:r>
              <a:rPr lang="hu-HU" i="1" dirty="0" err="1" smtClean="0"/>
              <a:t>won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game/</a:t>
            </a:r>
            <a:r>
              <a:rPr lang="hu-HU" i="1" dirty="0" err="1" smtClean="0"/>
              <a:t>are</a:t>
            </a:r>
            <a:r>
              <a:rPr lang="hu-HU" i="1" dirty="0" smtClean="0"/>
              <a:t> </a:t>
            </a:r>
            <a:r>
              <a:rPr lang="hu-HU" i="1" dirty="0" err="1" smtClean="0"/>
              <a:t>nice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r>
              <a:rPr lang="hu-HU" i="1" dirty="0" smtClean="0"/>
              <a:t>I </a:t>
            </a:r>
            <a:r>
              <a:rPr lang="hu-HU" i="1" dirty="0" err="1" smtClean="0"/>
              <a:t>believe</a:t>
            </a:r>
            <a:r>
              <a:rPr lang="hu-HU" i="1" dirty="0" smtClean="0"/>
              <a:t> </a:t>
            </a:r>
            <a:r>
              <a:rPr lang="hu-HU" i="1" dirty="0" err="1" smtClean="0"/>
              <a:t>that</a:t>
            </a:r>
            <a:r>
              <a:rPr lang="hu-HU" i="1" dirty="0" smtClean="0"/>
              <a:t> </a:t>
            </a:r>
            <a:r>
              <a:rPr lang="hu-HU" i="1" dirty="0" err="1" smtClean="0"/>
              <a:t>they</a:t>
            </a:r>
            <a:r>
              <a:rPr lang="hu-HU" i="1" dirty="0" smtClean="0"/>
              <a:t> </a:t>
            </a:r>
            <a:r>
              <a:rPr lang="hu-HU" i="1" dirty="0" err="1" smtClean="0"/>
              <a:t>won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game.</a:t>
            </a:r>
          </a:p>
          <a:p>
            <a:pPr marL="68580" indent="0">
              <a:buNone/>
            </a:pPr>
            <a:r>
              <a:rPr lang="hu-HU" i="1" dirty="0" smtClean="0"/>
              <a:t>I </a:t>
            </a:r>
            <a:r>
              <a:rPr lang="hu-HU" i="1" dirty="0" err="1" smtClean="0"/>
              <a:t>believe</a:t>
            </a:r>
            <a:r>
              <a:rPr lang="hu-HU" i="1" dirty="0" smtClean="0"/>
              <a:t> </a:t>
            </a:r>
            <a:r>
              <a:rPr lang="hu-HU" i="1" dirty="0" err="1" smtClean="0"/>
              <a:t>them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have</a:t>
            </a:r>
            <a:r>
              <a:rPr lang="hu-HU" i="1" dirty="0" smtClean="0"/>
              <a:t> </a:t>
            </a:r>
            <a:r>
              <a:rPr lang="hu-HU" i="1" dirty="0" err="1" smtClean="0"/>
              <a:t>won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game.</a:t>
            </a:r>
          </a:p>
          <a:p>
            <a:pPr marL="68580" indent="0">
              <a:buNone/>
            </a:pPr>
            <a:r>
              <a:rPr lang="hu-HU" i="1" dirty="0" err="1" smtClean="0"/>
              <a:t>For</a:t>
            </a:r>
            <a:r>
              <a:rPr lang="hu-HU" i="1" dirty="0" smtClean="0"/>
              <a:t> </a:t>
            </a:r>
            <a:r>
              <a:rPr lang="hu-HU" i="1" dirty="0" err="1" smtClean="0"/>
              <a:t>them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win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game is </a:t>
            </a:r>
            <a:r>
              <a:rPr lang="hu-HU" i="1" dirty="0" err="1" smtClean="0"/>
              <a:t>crucial</a:t>
            </a:r>
            <a:r>
              <a:rPr lang="hu-HU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91206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assignment</a:t>
            </a:r>
            <a:r>
              <a:rPr lang="hu-HU" dirty="0" smtClean="0"/>
              <a:t>: </a:t>
            </a:r>
            <a:r>
              <a:rPr lang="hu-HU" dirty="0" err="1" smtClean="0"/>
              <a:t>nominative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i="1" dirty="0"/>
              <a:t>I </a:t>
            </a:r>
            <a:r>
              <a:rPr lang="hu-HU" i="1" dirty="0" err="1"/>
              <a:t>believe</a:t>
            </a:r>
            <a:r>
              <a:rPr lang="hu-HU" i="1" dirty="0"/>
              <a:t> </a:t>
            </a:r>
            <a:r>
              <a:rPr lang="hu-HU" i="1" dirty="0" err="1"/>
              <a:t>that</a:t>
            </a:r>
            <a:r>
              <a:rPr lang="hu-HU" i="1" dirty="0"/>
              <a:t> </a:t>
            </a:r>
            <a:r>
              <a:rPr lang="hu-HU" i="1" dirty="0" err="1"/>
              <a:t>they</a:t>
            </a:r>
            <a:r>
              <a:rPr lang="hu-HU" i="1" dirty="0"/>
              <a:t> </a:t>
            </a:r>
            <a:r>
              <a:rPr lang="hu-HU" i="1" dirty="0" err="1"/>
              <a:t>won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game.</a:t>
            </a:r>
          </a:p>
          <a:p>
            <a:pPr marL="68580" indent="0">
              <a:buNone/>
            </a:pPr>
            <a:r>
              <a:rPr lang="hu-HU" i="1" dirty="0"/>
              <a:t>I </a:t>
            </a:r>
            <a:r>
              <a:rPr lang="hu-HU" i="1" dirty="0" err="1"/>
              <a:t>believe</a:t>
            </a:r>
            <a:r>
              <a:rPr lang="hu-HU" i="1" dirty="0"/>
              <a:t> </a:t>
            </a:r>
            <a:r>
              <a:rPr lang="hu-HU" i="1" dirty="0" err="1"/>
              <a:t>them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have</a:t>
            </a:r>
            <a:r>
              <a:rPr lang="hu-HU" i="1" dirty="0"/>
              <a:t> </a:t>
            </a:r>
            <a:r>
              <a:rPr lang="hu-HU" i="1" dirty="0" err="1"/>
              <a:t>won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game.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A </a:t>
            </a:r>
            <a:r>
              <a:rPr lang="hu-HU" dirty="0" err="1" smtClean="0"/>
              <a:t>subject</a:t>
            </a:r>
            <a:r>
              <a:rPr lang="hu-HU" dirty="0" smtClean="0"/>
              <a:t> is NOT </a:t>
            </a:r>
            <a:r>
              <a:rPr lang="hu-HU" dirty="0" err="1" smtClean="0"/>
              <a:t>automatically</a:t>
            </a:r>
            <a:r>
              <a:rPr lang="hu-HU" dirty="0" smtClean="0"/>
              <a:t> </a:t>
            </a:r>
            <a:r>
              <a:rPr lang="hu-HU" dirty="0" err="1" smtClean="0"/>
              <a:t>nominative</a:t>
            </a:r>
            <a:r>
              <a:rPr lang="hu-HU" dirty="0" smtClean="0"/>
              <a:t>.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nominative</a:t>
            </a:r>
            <a:r>
              <a:rPr lang="hu-HU" dirty="0" smtClean="0"/>
              <a:t> </a:t>
            </a:r>
            <a:r>
              <a:rPr lang="hu-HU" dirty="0" err="1" smtClean="0"/>
              <a:t>subjects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finite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r>
              <a:rPr lang="hu-HU" dirty="0" smtClean="0"/>
              <a:t> </a:t>
            </a:r>
            <a:r>
              <a:rPr lang="hu-HU" dirty="0" smtClean="0">
                <a:latin typeface="Calibri"/>
                <a:cs typeface="Calibri"/>
              </a:rPr>
              <a:t>→ </a:t>
            </a:r>
            <a:r>
              <a:rPr lang="hu-HU" dirty="0" err="1" smtClean="0">
                <a:cs typeface="Calibri"/>
              </a:rPr>
              <a:t>nominative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case</a:t>
            </a:r>
            <a:r>
              <a:rPr lang="hu-HU" dirty="0" smtClean="0">
                <a:cs typeface="Calibri"/>
              </a:rPr>
              <a:t> is </a:t>
            </a:r>
            <a:r>
              <a:rPr lang="hu-HU" dirty="0" err="1" smtClean="0">
                <a:cs typeface="Calibri"/>
              </a:rPr>
              <a:t>assigned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by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the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constituent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determining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the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finiteness</a:t>
            </a:r>
            <a:r>
              <a:rPr lang="hu-HU" dirty="0" smtClean="0">
                <a:cs typeface="Calibri"/>
              </a:rPr>
              <a:t> of </a:t>
            </a:r>
            <a:r>
              <a:rPr lang="hu-HU" dirty="0" err="1" smtClean="0">
                <a:cs typeface="Calibri"/>
              </a:rPr>
              <a:t>the</a:t>
            </a:r>
            <a:r>
              <a:rPr lang="hu-HU" dirty="0" smtClean="0">
                <a:cs typeface="Calibri"/>
              </a:rPr>
              <a:t> </a:t>
            </a:r>
            <a:r>
              <a:rPr lang="hu-HU" dirty="0" err="1" smtClean="0">
                <a:cs typeface="Calibri"/>
              </a:rPr>
              <a:t>sentence</a:t>
            </a:r>
            <a:r>
              <a:rPr lang="hu-HU" dirty="0" smtClean="0">
                <a:cs typeface="Calibri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08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Finiteness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Finiteness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functional</a:t>
            </a:r>
            <a:r>
              <a:rPr lang="hu-HU" dirty="0" smtClean="0"/>
              <a:t> </a:t>
            </a:r>
            <a:r>
              <a:rPr lang="hu-HU" dirty="0" err="1" smtClean="0"/>
              <a:t>property</a:t>
            </a:r>
            <a:r>
              <a:rPr lang="hu-HU" dirty="0" smtClean="0"/>
              <a:t> </a:t>
            </a:r>
            <a:r>
              <a:rPr lang="hu-HU" dirty="0" err="1" smtClean="0"/>
              <a:t>associated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r>
              <a:rPr lang="hu-HU" dirty="0" smtClean="0"/>
              <a:t>. </a:t>
            </a:r>
            <a:r>
              <a:rPr lang="hu-HU" dirty="0" err="1" smtClean="0"/>
              <a:t>Finiteness</a:t>
            </a:r>
            <a:r>
              <a:rPr lang="hu-HU" dirty="0" smtClean="0"/>
              <a:t> is </a:t>
            </a:r>
            <a:r>
              <a:rPr lang="hu-HU" dirty="0" err="1" smtClean="0"/>
              <a:t>expressed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inflections</a:t>
            </a:r>
            <a:r>
              <a:rPr lang="hu-HU" dirty="0" smtClean="0"/>
              <a:t> of a </a:t>
            </a:r>
            <a:r>
              <a:rPr lang="hu-HU" dirty="0" err="1" smtClean="0"/>
              <a:t>language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Finite</a:t>
            </a:r>
            <a:r>
              <a:rPr lang="hu-HU" dirty="0" smtClean="0"/>
              <a:t> </a:t>
            </a:r>
            <a:r>
              <a:rPr lang="hu-HU" dirty="0" err="1" smtClean="0"/>
              <a:t>inflections</a:t>
            </a:r>
            <a:r>
              <a:rPr lang="hu-HU" dirty="0" smtClean="0"/>
              <a:t>: </a:t>
            </a:r>
            <a:r>
              <a:rPr lang="hu-HU" dirty="0" err="1" smtClean="0"/>
              <a:t>-s</a:t>
            </a:r>
            <a:r>
              <a:rPr lang="hu-HU" dirty="0" smtClean="0"/>
              <a:t>/Ø, </a:t>
            </a:r>
            <a:r>
              <a:rPr lang="hu-HU" dirty="0" err="1" smtClean="0"/>
              <a:t>-ed</a:t>
            </a:r>
            <a:r>
              <a:rPr lang="hu-HU" dirty="0" smtClean="0"/>
              <a:t>, </a:t>
            </a:r>
            <a:r>
              <a:rPr lang="hu-HU" dirty="0" err="1" smtClean="0"/>
              <a:t>modals</a:t>
            </a:r>
            <a:endParaRPr lang="hu-HU" dirty="0" smtClean="0"/>
          </a:p>
          <a:p>
            <a:pPr marL="68580" indent="0">
              <a:buNone/>
            </a:pPr>
            <a:r>
              <a:rPr lang="hu-HU" dirty="0" err="1" smtClean="0"/>
              <a:t>Nonfinite</a:t>
            </a:r>
            <a:r>
              <a:rPr lang="hu-HU" dirty="0" smtClean="0"/>
              <a:t> </a:t>
            </a:r>
            <a:r>
              <a:rPr lang="hu-HU" dirty="0" err="1" smtClean="0"/>
              <a:t>inflection</a:t>
            </a:r>
            <a:r>
              <a:rPr lang="hu-HU" dirty="0" smtClean="0"/>
              <a:t>: </a:t>
            </a:r>
            <a:r>
              <a:rPr lang="hu-HU" dirty="0" err="1" smtClean="0"/>
              <a:t>infinitival</a:t>
            </a:r>
            <a:r>
              <a:rPr lang="hu-HU" dirty="0" smtClean="0"/>
              <a:t> </a:t>
            </a:r>
            <a:r>
              <a:rPr lang="hu-HU" i="1" dirty="0" err="1" smtClean="0"/>
              <a:t>to</a:t>
            </a:r>
            <a:endParaRPr lang="hu-HU" i="1" dirty="0" smtClean="0"/>
          </a:p>
          <a:p>
            <a:pPr marL="68580" indent="0">
              <a:buNone/>
            </a:pPr>
            <a:endParaRPr lang="hu-HU" i="1" dirty="0"/>
          </a:p>
          <a:p>
            <a:pPr marL="68580" indent="0">
              <a:buNone/>
            </a:pPr>
            <a:r>
              <a:rPr lang="hu-HU" dirty="0" err="1" smtClean="0"/>
              <a:t>Structural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: </a:t>
            </a:r>
            <a:r>
              <a:rPr lang="hu-HU" dirty="0" err="1" smtClean="0"/>
              <a:t>head</a:t>
            </a:r>
            <a:r>
              <a:rPr lang="hu-HU" dirty="0" smtClean="0"/>
              <a:t> of 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65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Sentence</a:t>
            </a:r>
            <a:r>
              <a:rPr lang="hu-HU" dirty="0" smtClean="0"/>
              <a:t> </a:t>
            </a:r>
            <a:r>
              <a:rPr lang="hu-HU" dirty="0" err="1" smtClean="0"/>
              <a:t>formation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hu-HU" dirty="0" err="1" smtClean="0"/>
              <a:t>Inflection</a:t>
            </a:r>
            <a:r>
              <a:rPr lang="hu-HU" dirty="0" smtClean="0"/>
              <a:t> </a:t>
            </a:r>
            <a:r>
              <a:rPr lang="hu-HU" dirty="0" err="1" smtClean="0"/>
              <a:t>phrase</a:t>
            </a:r>
            <a:r>
              <a:rPr lang="hu-HU" dirty="0" smtClean="0"/>
              <a:t> (IP)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Specifier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: </a:t>
            </a:r>
            <a:r>
              <a:rPr lang="hu-HU" dirty="0" err="1" smtClean="0"/>
              <a:t>canonical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,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head</a:t>
            </a:r>
            <a:r>
              <a:rPr lang="hu-HU" dirty="0" smtClean="0"/>
              <a:t> is </a:t>
            </a:r>
            <a:r>
              <a:rPr lang="hu-HU" dirty="0" err="1" smtClean="0"/>
              <a:t>finite</a:t>
            </a:r>
            <a:r>
              <a:rPr lang="hu-HU" dirty="0" smtClean="0"/>
              <a:t>, </a:t>
            </a:r>
            <a:r>
              <a:rPr lang="hu-HU" dirty="0" err="1" smtClean="0"/>
              <a:t>subjects</a:t>
            </a:r>
            <a:r>
              <a:rPr lang="hu-HU" dirty="0" smtClean="0"/>
              <a:t> </a:t>
            </a:r>
            <a:r>
              <a:rPr lang="hu-HU" dirty="0" err="1" smtClean="0"/>
              <a:t>receive</a:t>
            </a:r>
            <a:r>
              <a:rPr lang="hu-HU" dirty="0" smtClean="0"/>
              <a:t> </a:t>
            </a:r>
            <a:r>
              <a:rPr lang="hu-HU" dirty="0" err="1" smtClean="0"/>
              <a:t>nominative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here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I </a:t>
            </a:r>
            <a:r>
              <a:rPr lang="hu-HU" dirty="0" err="1" smtClean="0"/>
              <a:t>head</a:t>
            </a:r>
            <a:r>
              <a:rPr lang="hu-HU" dirty="0" smtClean="0"/>
              <a:t> </a:t>
            </a:r>
            <a:r>
              <a:rPr lang="hu-HU" dirty="0" err="1" smtClean="0"/>
              <a:t>via</a:t>
            </a:r>
            <a:r>
              <a:rPr lang="hu-HU" dirty="0" smtClean="0"/>
              <a:t> </a:t>
            </a:r>
            <a:r>
              <a:rPr lang="hu-HU" dirty="0" err="1" smtClean="0"/>
              <a:t>specifier-head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. The </a:t>
            </a:r>
            <a:r>
              <a:rPr lang="hu-HU" dirty="0" err="1" smtClean="0"/>
              <a:t>inflection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agrees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here.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smtClean="0"/>
              <a:t>The I </a:t>
            </a:r>
            <a:r>
              <a:rPr lang="hu-HU" dirty="0" err="1" smtClean="0"/>
              <a:t>head</a:t>
            </a:r>
            <a:r>
              <a:rPr lang="hu-HU" dirty="0" smtClean="0"/>
              <a:t> </a:t>
            </a:r>
            <a:r>
              <a:rPr lang="hu-HU" dirty="0" err="1" smtClean="0"/>
              <a:t>selects</a:t>
            </a:r>
            <a:r>
              <a:rPr lang="hu-HU" dirty="0" smtClean="0"/>
              <a:t> a </a:t>
            </a:r>
            <a:r>
              <a:rPr lang="hu-HU" dirty="0" err="1" smtClean="0"/>
              <a:t>vP</a:t>
            </a:r>
            <a:r>
              <a:rPr lang="hu-HU" dirty="0" smtClean="0"/>
              <a:t>/VP.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44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practice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/>
              <a:t>Multiple</a:t>
            </a:r>
            <a:r>
              <a:rPr lang="hu-HU" dirty="0"/>
              <a:t> </a:t>
            </a:r>
            <a:r>
              <a:rPr lang="hu-HU" dirty="0" err="1"/>
              <a:t>choice</a:t>
            </a:r>
            <a:r>
              <a:rPr lang="hu-HU" dirty="0"/>
              <a:t> test (25)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canonical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?</a:t>
            </a:r>
          </a:p>
          <a:p>
            <a:pPr marL="525780" indent="-457200">
              <a:buAutoNum type="alphaUcPeriod"/>
            </a:pPr>
            <a:r>
              <a:rPr lang="hu-HU" dirty="0" err="1" smtClean="0"/>
              <a:t>Spec</a:t>
            </a:r>
            <a:r>
              <a:rPr lang="hu-HU" dirty="0" smtClean="0"/>
              <a:t>,VP</a:t>
            </a:r>
          </a:p>
          <a:p>
            <a:pPr marL="525780" indent="-457200">
              <a:buAutoNum type="alphaUcPeriod"/>
            </a:pPr>
            <a:r>
              <a:rPr lang="hu-HU" dirty="0" err="1" smtClean="0"/>
              <a:t>Spec</a:t>
            </a:r>
            <a:r>
              <a:rPr lang="hu-HU" dirty="0" smtClean="0"/>
              <a:t>,</a:t>
            </a:r>
            <a:r>
              <a:rPr lang="hu-HU" dirty="0" err="1" smtClean="0"/>
              <a:t>vP</a:t>
            </a:r>
            <a:endParaRPr lang="hu-HU" dirty="0" smtClean="0"/>
          </a:p>
          <a:p>
            <a:pPr marL="525780" indent="-457200">
              <a:buAutoNum type="alphaUcPeriod"/>
            </a:pPr>
            <a:r>
              <a:rPr lang="hu-HU" dirty="0" err="1" smtClean="0"/>
              <a:t>Spec</a:t>
            </a:r>
            <a:r>
              <a:rPr lang="hu-HU" dirty="0" smtClean="0"/>
              <a:t>,IP</a:t>
            </a:r>
          </a:p>
          <a:p>
            <a:pPr marL="525780" indent="-457200">
              <a:buAutoNum type="alphaUcPeriod"/>
            </a:pPr>
            <a:r>
              <a:rPr lang="hu-HU" dirty="0" smtClean="0"/>
              <a:t>IP,</a:t>
            </a:r>
            <a:r>
              <a:rPr lang="hu-HU" dirty="0" err="1" smtClean="0"/>
              <a:t>Comp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03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Explain</a:t>
            </a:r>
            <a:r>
              <a:rPr lang="hu-HU" dirty="0" smtClean="0"/>
              <a:t> </a:t>
            </a:r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ungrammatical</a:t>
            </a:r>
            <a:r>
              <a:rPr lang="hu-HU" dirty="0" smtClean="0"/>
              <a:t> (15):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i="1" dirty="0" smtClean="0"/>
              <a:t>*</a:t>
            </a:r>
            <a:r>
              <a:rPr lang="hu-HU" i="1" dirty="0" err="1" smtClean="0"/>
              <a:t>Them</a:t>
            </a:r>
            <a:r>
              <a:rPr lang="hu-HU" i="1" dirty="0" smtClean="0"/>
              <a:t> </a:t>
            </a:r>
            <a:r>
              <a:rPr lang="hu-HU" i="1" dirty="0" err="1" smtClean="0"/>
              <a:t>arrived</a:t>
            </a:r>
            <a:endParaRPr lang="hu-HU" i="1" dirty="0" smtClean="0"/>
          </a:p>
          <a:p>
            <a:pPr marL="68580" indent="0">
              <a:buNone/>
            </a:pPr>
            <a:r>
              <a:rPr lang="hu-HU" i="1" dirty="0" smtClean="0"/>
              <a:t>*</a:t>
            </a:r>
            <a:r>
              <a:rPr lang="hu-HU" i="1" dirty="0" smtClean="0"/>
              <a:t>I </a:t>
            </a:r>
            <a:r>
              <a:rPr lang="hu-HU" i="1" dirty="0" err="1" smtClean="0"/>
              <a:t>believe</a:t>
            </a:r>
            <a:r>
              <a:rPr lang="hu-HU" i="1" dirty="0" smtClean="0"/>
              <a:t> </a:t>
            </a:r>
            <a:r>
              <a:rPr lang="hu-HU" i="1" dirty="0" err="1" smtClean="0"/>
              <a:t>they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be </a:t>
            </a:r>
            <a:r>
              <a:rPr lang="hu-HU" i="1" dirty="0" err="1" smtClean="0"/>
              <a:t>talented</a:t>
            </a:r>
            <a:r>
              <a:rPr lang="hu-HU" i="1" dirty="0" smtClean="0"/>
              <a:t>.</a:t>
            </a:r>
            <a:endParaRPr lang="hu-HU" i="1" dirty="0" smtClean="0"/>
          </a:p>
          <a:p>
            <a:pPr marL="68580" indent="0">
              <a:buNone/>
            </a:pPr>
            <a:endParaRPr lang="hu-HU" i="1" dirty="0"/>
          </a:p>
          <a:p>
            <a:pPr marL="68580" indent="0">
              <a:buNone/>
            </a:pPr>
            <a:r>
              <a:rPr lang="hu-HU" dirty="0" err="1" smtClean="0"/>
              <a:t>Draw</a:t>
            </a:r>
            <a:r>
              <a:rPr lang="hu-HU" dirty="0" smtClean="0"/>
              <a:t> a </a:t>
            </a:r>
            <a:r>
              <a:rPr lang="hu-HU" dirty="0" err="1" smtClean="0"/>
              <a:t>tree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sentence</a:t>
            </a:r>
            <a:r>
              <a:rPr lang="hu-HU" dirty="0" smtClean="0"/>
              <a:t>: (10)</a:t>
            </a:r>
          </a:p>
          <a:p>
            <a:pPr marL="68580" indent="0">
              <a:buNone/>
            </a:pPr>
            <a:r>
              <a:rPr lang="hu-HU" i="1" dirty="0" smtClean="0"/>
              <a:t>The </a:t>
            </a:r>
            <a:r>
              <a:rPr lang="hu-HU" i="1" dirty="0" err="1" smtClean="0"/>
              <a:t>train</a:t>
            </a:r>
            <a:r>
              <a:rPr lang="hu-HU" i="1" dirty="0" smtClean="0"/>
              <a:t> </a:t>
            </a:r>
            <a:r>
              <a:rPr lang="hu-HU" i="1" dirty="0" err="1" smtClean="0"/>
              <a:t>arrived</a:t>
            </a:r>
            <a:r>
              <a:rPr lang="hu-HU" i="1" dirty="0" smtClean="0"/>
              <a:t> </a:t>
            </a:r>
            <a:r>
              <a:rPr lang="hu-HU" i="1" dirty="0" err="1" smtClean="0"/>
              <a:t>at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station</a:t>
            </a:r>
            <a:r>
              <a:rPr lang="hu-HU" i="1" dirty="0" smtClean="0"/>
              <a:t> </a:t>
            </a:r>
            <a:r>
              <a:rPr lang="hu-HU" i="1" dirty="0" err="1" smtClean="0"/>
              <a:t>yesterday</a:t>
            </a:r>
            <a:r>
              <a:rPr lang="hu-HU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11598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318</Words>
  <Application>Microsoft Office PowerPoint</Application>
  <PresentationFormat>Diavetítés a képernyőre (4:3 oldalarány)</PresentationFormat>
  <Paragraphs>53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Austin</vt:lpstr>
      <vt:lpstr>Syntax</vt:lpstr>
      <vt:lpstr>Case assignment: accusative</vt:lpstr>
      <vt:lpstr>Case assignment: nominative</vt:lpstr>
      <vt:lpstr>Case assignment: nominative</vt:lpstr>
      <vt:lpstr>Finiteness</vt:lpstr>
      <vt:lpstr>Sentence formation</vt:lpstr>
      <vt:lpstr>Exam practice</vt:lpstr>
      <vt:lpstr>Exam questions</vt:lpstr>
    </vt:vector>
  </TitlesOfParts>
  <Company>SZTE IEAS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Szécsényi Krisztina</dc:creator>
  <cp:lastModifiedBy>Szécsényi Krisztina</cp:lastModifiedBy>
  <cp:revision>4</cp:revision>
  <dcterms:created xsi:type="dcterms:W3CDTF">2017-11-19T17:52:35Z</dcterms:created>
  <dcterms:modified xsi:type="dcterms:W3CDTF">2017-11-19T18:19:08Z</dcterms:modified>
</cp:coreProperties>
</file>