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2" r:id="rId4"/>
    <p:sldId id="263" r:id="rId5"/>
    <p:sldId id="257" r:id="rId6"/>
    <p:sldId id="258" r:id="rId7"/>
    <p:sldId id="259" r:id="rId8"/>
    <p:sldId id="260" r:id="rId9"/>
    <p:sldId id="267" r:id="rId10"/>
    <p:sldId id="285" r:id="rId11"/>
    <p:sldId id="270" r:id="rId12"/>
    <p:sldId id="277" r:id="rId13"/>
    <p:sldId id="283" r:id="rId14"/>
    <p:sldId id="284" r:id="rId15"/>
    <p:sldId id="287" r:id="rId16"/>
    <p:sldId id="286" r:id="rId17"/>
    <p:sldId id="264" r:id="rId18"/>
    <p:sldId id="271" r:id="rId19"/>
    <p:sldId id="275" r:id="rId20"/>
    <p:sldId id="276" r:id="rId21"/>
    <p:sldId id="288" r:id="rId22"/>
    <p:sldId id="289" r:id="rId23"/>
    <p:sldId id="292" r:id="rId24"/>
    <p:sldId id="290" r:id="rId25"/>
    <p:sldId id="291" r:id="rId26"/>
    <p:sldId id="293" r:id="rId27"/>
    <p:sldId id="294" r:id="rId28"/>
    <p:sldId id="265" r:id="rId29"/>
    <p:sldId id="296" r:id="rId30"/>
    <p:sldId id="299" r:id="rId31"/>
    <p:sldId id="297" r:id="rId32"/>
    <p:sldId id="298" r:id="rId33"/>
    <p:sldId id="272" r:id="rId34"/>
    <p:sldId id="300" r:id="rId35"/>
    <p:sldId id="295" r:id="rId36"/>
    <p:sldId id="273" r:id="rId37"/>
    <p:sldId id="268" r:id="rId38"/>
    <p:sldId id="306" r:id="rId39"/>
    <p:sldId id="304" r:id="rId40"/>
    <p:sldId id="301" r:id="rId41"/>
    <p:sldId id="302" r:id="rId42"/>
    <p:sldId id="303" r:id="rId43"/>
    <p:sldId id="305" r:id="rId44"/>
    <p:sldId id="269" r:id="rId45"/>
    <p:sldId id="266" r:id="rId46"/>
    <p:sldId id="278" r:id="rId47"/>
    <p:sldId id="281" r:id="rId48"/>
    <p:sldId id="282" r:id="rId49"/>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u-HU"/>
              <a:t>Mintacím szerkesztése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D46798F-3260-4288-8790-23513FE61965}" type="datetimeFigureOut">
              <a:rPr lang="hu-HU" smtClean="0"/>
              <a:t>2021. 03. 27.</a:t>
            </a:fld>
            <a:endParaRPr lang="hu-HU"/>
          </a:p>
        </p:txBody>
      </p:sp>
      <p:sp>
        <p:nvSpPr>
          <p:cNvPr id="5" name="Footer Placeholder 4"/>
          <p:cNvSpPr>
            <a:spLocks noGrp="1"/>
          </p:cNvSpPr>
          <p:nvPr>
            <p:ph type="ftr" sz="quarter" idx="11"/>
          </p:nvPr>
        </p:nvSpPr>
        <p:spPr>
          <a:xfrm>
            <a:off x="2692397" y="5037663"/>
            <a:ext cx="5214635" cy="279400"/>
          </a:xfrm>
        </p:spPr>
        <p:txBody>
          <a:bodyPr/>
          <a:lstStyle/>
          <a:p>
            <a:endParaRPr lang="hu-HU"/>
          </a:p>
        </p:txBody>
      </p:sp>
      <p:sp>
        <p:nvSpPr>
          <p:cNvPr id="6" name="Slide Number Placeholder 5"/>
          <p:cNvSpPr>
            <a:spLocks noGrp="1"/>
          </p:cNvSpPr>
          <p:nvPr>
            <p:ph type="sldNum" sz="quarter" idx="12"/>
          </p:nvPr>
        </p:nvSpPr>
        <p:spPr>
          <a:xfrm>
            <a:off x="8956900" y="5037663"/>
            <a:ext cx="551167" cy="279400"/>
          </a:xfrm>
        </p:spPr>
        <p:txBody>
          <a:bodyPr/>
          <a:lstStyle/>
          <a:p>
            <a:fld id="{78B1A2D4-5C9A-4202-9511-7701B8FD4B11}" type="slidenum">
              <a:rPr lang="hu-HU" smtClean="0"/>
              <a:t>‹#›</a:t>
            </a:fld>
            <a:endParaRPr lang="hu-H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1316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D46798F-3260-4288-8790-23513FE61965}" type="datetimeFigureOut">
              <a:rPr lang="hu-HU" smtClean="0"/>
              <a:t>2021. 03. 27.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8B1A2D4-5C9A-4202-9511-7701B8FD4B11}" type="slidenum">
              <a:rPr lang="hu-HU" smtClean="0"/>
              <a:t>‹#›</a:t>
            </a:fld>
            <a:endParaRPr lang="hu-HU"/>
          </a:p>
        </p:txBody>
      </p:sp>
    </p:spTree>
    <p:extLst>
      <p:ext uri="{BB962C8B-B14F-4D97-AF65-F5344CB8AC3E}">
        <p14:creationId xmlns:p14="http://schemas.microsoft.com/office/powerpoint/2010/main" val="207808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u-HU"/>
              <a:t>Mintacím szerkesztése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D46798F-3260-4288-8790-23513FE61965}" type="datetimeFigureOut">
              <a:rPr lang="hu-HU" smtClean="0"/>
              <a:t>2021. 03. 27.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8B1A2D4-5C9A-4202-9511-7701B8FD4B11}" type="slidenum">
              <a:rPr lang="hu-HU" smtClean="0"/>
              <a:t>‹#›</a:t>
            </a:fld>
            <a:endParaRPr lang="hu-H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68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u-HU"/>
              <a:t>Mintacím szerkesztése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D46798F-3260-4288-8790-23513FE61965}" type="datetimeFigureOut">
              <a:rPr lang="hu-HU" smtClean="0"/>
              <a:t>2021. 03. 27.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8B1A2D4-5C9A-4202-9511-7701B8FD4B11}" type="slidenum">
              <a:rPr lang="hu-HU" smtClean="0"/>
              <a:t>‹#›</a:t>
            </a:fld>
            <a:endParaRPr lang="hu-H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8720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u-HU"/>
              <a:t>Mintacím szerkesztése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D46798F-3260-4288-8790-23513FE61965}" type="datetimeFigureOut">
              <a:rPr lang="hu-HU" smtClean="0"/>
              <a:t>2021. 03. 27.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8B1A2D4-5C9A-4202-9511-7701B8FD4B11}" type="slidenum">
              <a:rPr lang="hu-HU" smtClean="0"/>
              <a:t>‹#›</a:t>
            </a:fld>
            <a:endParaRPr lang="hu-HU"/>
          </a:p>
        </p:txBody>
      </p:sp>
    </p:spTree>
    <p:extLst>
      <p:ext uri="{BB962C8B-B14F-4D97-AF65-F5344CB8AC3E}">
        <p14:creationId xmlns:p14="http://schemas.microsoft.com/office/powerpoint/2010/main" val="3875696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u-HU"/>
              <a:t>Mintacím szerkesztése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D46798F-3260-4288-8790-23513FE61965}" type="datetimeFigureOut">
              <a:rPr lang="hu-HU" smtClean="0"/>
              <a:t>2021. 03. 27.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8B1A2D4-5C9A-4202-9511-7701B8FD4B11}" type="slidenum">
              <a:rPr lang="hu-HU" smtClean="0"/>
              <a:t>‹#›</a:t>
            </a:fld>
            <a:endParaRPr lang="hu-H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8135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u-HU"/>
              <a:t>Mintacím szerkesztése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D46798F-3260-4288-8790-23513FE61965}" type="datetimeFigureOut">
              <a:rPr lang="hu-HU" smtClean="0"/>
              <a:t>2021. 03. 27.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8B1A2D4-5C9A-4202-9511-7701B8FD4B11}" type="slidenum">
              <a:rPr lang="hu-HU" smtClean="0"/>
              <a:t>‹#›</a:t>
            </a:fld>
            <a:endParaRPr lang="hu-H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145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u-HU"/>
              <a:t>Mintacím szerkesztése</a:t>
            </a:r>
            <a:endParaRPr lang="en-US" dirty="0"/>
          </a:p>
        </p:txBody>
      </p:sp>
      <p:sp>
        <p:nvSpPr>
          <p:cNvPr id="3" name="Vertical Text Placeholder 2"/>
          <p:cNvSpPr>
            <a:spLocks noGrp="1"/>
          </p:cNvSpPr>
          <p:nvPr>
            <p:ph type="body" orient="vert" idx="1"/>
          </p:nvPr>
        </p:nvSpPr>
        <p:spPr/>
        <p:txBody>
          <a:bodyPr vert="eaVert"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D46798F-3260-4288-8790-23513FE61965}" type="datetimeFigureOut">
              <a:rPr lang="hu-HU" smtClean="0"/>
              <a:t>2021. 03. 27.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8B1A2D4-5C9A-4202-9511-7701B8FD4B11}" type="slidenum">
              <a:rPr lang="hu-HU" smtClean="0"/>
              <a:t>‹#›</a:t>
            </a:fld>
            <a:endParaRPr lang="hu-H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7767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D46798F-3260-4288-8790-23513FE61965}" type="datetimeFigureOut">
              <a:rPr lang="hu-HU" smtClean="0"/>
              <a:t>2021. 03. 27.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8B1A2D4-5C9A-4202-9511-7701B8FD4B11}" type="slidenum">
              <a:rPr lang="hu-HU" smtClean="0"/>
              <a:t>‹#›</a:t>
            </a:fld>
            <a:endParaRPr lang="hu-H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1145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D46798F-3260-4288-8790-23513FE61965}" type="datetimeFigureOut">
              <a:rPr lang="hu-HU" smtClean="0"/>
              <a:t>2021. 03. 27.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8B1A2D4-5C9A-4202-9511-7701B8FD4B11}" type="slidenum">
              <a:rPr lang="hu-HU" smtClean="0"/>
              <a:t>‹#›</a:t>
            </a:fld>
            <a:endParaRPr lang="hu-HU"/>
          </a:p>
        </p:txBody>
      </p:sp>
    </p:spTree>
    <p:extLst>
      <p:ext uri="{BB962C8B-B14F-4D97-AF65-F5344CB8AC3E}">
        <p14:creationId xmlns:p14="http://schemas.microsoft.com/office/powerpoint/2010/main" val="410665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u-HU"/>
              <a:t>Mintacím szerkesztése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D46798F-3260-4288-8790-23513FE61965}" type="datetimeFigureOut">
              <a:rPr lang="hu-HU" smtClean="0"/>
              <a:t>2021. 03. 27.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8B1A2D4-5C9A-4202-9511-7701B8FD4B11}" type="slidenum">
              <a:rPr lang="hu-HU" smtClean="0"/>
              <a:t>‹#›</a:t>
            </a:fld>
            <a:endParaRPr lang="hu-H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057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BD46798F-3260-4288-8790-23513FE61965}" type="datetimeFigureOut">
              <a:rPr lang="hu-HU" smtClean="0"/>
              <a:t>2021. 03. 27.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8B1A2D4-5C9A-4202-9511-7701B8FD4B11}" type="slidenum">
              <a:rPr lang="hu-HU" smtClean="0"/>
              <a:t>‹#›</a:t>
            </a:fld>
            <a:endParaRPr lang="hu-HU"/>
          </a:p>
        </p:txBody>
      </p:sp>
    </p:spTree>
    <p:extLst>
      <p:ext uri="{BB962C8B-B14F-4D97-AF65-F5344CB8AC3E}">
        <p14:creationId xmlns:p14="http://schemas.microsoft.com/office/powerpoint/2010/main" val="3523717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BD46798F-3260-4288-8790-23513FE61965}" type="datetimeFigureOut">
              <a:rPr lang="hu-HU" smtClean="0"/>
              <a:t>2021. 03. 27.</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78B1A2D4-5C9A-4202-9511-7701B8FD4B11}" type="slidenum">
              <a:rPr lang="hu-HU" smtClean="0"/>
              <a:t>‹#›</a:t>
            </a:fld>
            <a:endParaRPr lang="hu-H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6511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BD46798F-3260-4288-8790-23513FE61965}" type="datetimeFigureOut">
              <a:rPr lang="hu-HU" smtClean="0"/>
              <a:t>2021. 03. 27.</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78B1A2D4-5C9A-4202-9511-7701B8FD4B11}" type="slidenum">
              <a:rPr lang="hu-HU" smtClean="0"/>
              <a:t>‹#›</a:t>
            </a:fld>
            <a:endParaRPr lang="hu-H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7487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6798F-3260-4288-8790-23513FE61965}" type="datetimeFigureOut">
              <a:rPr lang="hu-HU" smtClean="0"/>
              <a:t>2021. 03. 27.</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78B1A2D4-5C9A-4202-9511-7701B8FD4B11}" type="slidenum">
              <a:rPr lang="hu-HU" smtClean="0"/>
              <a:t>‹#›</a:t>
            </a:fld>
            <a:endParaRPr lang="hu-HU"/>
          </a:p>
        </p:txBody>
      </p:sp>
    </p:spTree>
    <p:extLst>
      <p:ext uri="{BB962C8B-B14F-4D97-AF65-F5344CB8AC3E}">
        <p14:creationId xmlns:p14="http://schemas.microsoft.com/office/powerpoint/2010/main" val="1905818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u-HU"/>
              <a:t>Mintacím szerkesztése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D46798F-3260-4288-8790-23513FE61965}" type="datetimeFigureOut">
              <a:rPr lang="hu-HU" smtClean="0"/>
              <a:t>2021. 03. 27.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8B1A2D4-5C9A-4202-9511-7701B8FD4B11}" type="slidenum">
              <a:rPr lang="hu-HU" smtClean="0"/>
              <a:t>‹#›</a:t>
            </a:fld>
            <a:endParaRPr lang="hu-H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198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u-HU"/>
              <a:t>Mintacím szerkesztése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D46798F-3260-4288-8790-23513FE61965}" type="datetimeFigureOut">
              <a:rPr lang="hu-HU" smtClean="0"/>
              <a:t>2021. 03. 27.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8B1A2D4-5C9A-4202-9511-7701B8FD4B11}" type="slidenum">
              <a:rPr lang="hu-HU" smtClean="0"/>
              <a:t>‹#›</a:t>
            </a:fld>
            <a:endParaRPr lang="hu-HU"/>
          </a:p>
        </p:txBody>
      </p:sp>
    </p:spTree>
    <p:extLst>
      <p:ext uri="{BB962C8B-B14F-4D97-AF65-F5344CB8AC3E}">
        <p14:creationId xmlns:p14="http://schemas.microsoft.com/office/powerpoint/2010/main" val="194576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46798F-3260-4288-8790-23513FE61965}" type="datetimeFigureOut">
              <a:rPr lang="hu-HU" smtClean="0"/>
              <a:t>2021. 03. 27.</a:t>
            </a:fld>
            <a:endParaRPr lang="hu-H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u-H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8B1A2D4-5C9A-4202-9511-7701B8FD4B11}" type="slidenum">
              <a:rPr lang="hu-HU" smtClean="0"/>
              <a:t>‹#›</a:t>
            </a:fld>
            <a:endParaRPr lang="hu-HU"/>
          </a:p>
        </p:txBody>
      </p:sp>
    </p:spTree>
    <p:extLst>
      <p:ext uri="{BB962C8B-B14F-4D97-AF65-F5344CB8AC3E}">
        <p14:creationId xmlns:p14="http://schemas.microsoft.com/office/powerpoint/2010/main" val="1102574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4RD-7aRcxmA&amp;has_verified=1"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692398" y="1562470"/>
            <a:ext cx="6815669" cy="1824194"/>
          </a:xfrm>
        </p:spPr>
        <p:txBody>
          <a:bodyPr/>
          <a:lstStyle/>
          <a:p>
            <a:br>
              <a:rPr lang="en-US" b="1" dirty="0"/>
            </a:br>
            <a:br>
              <a:rPr lang="en-US" b="1" dirty="0"/>
            </a:br>
            <a:br>
              <a:rPr lang="en-US" b="1" dirty="0"/>
            </a:br>
            <a:r>
              <a:rPr lang="en-US" sz="3600" b="1" dirty="0"/>
              <a:t>OT-ANG_390 lecture series</a:t>
            </a:r>
            <a:br>
              <a:rPr lang="en-GB" dirty="0"/>
            </a:br>
            <a:r>
              <a:rPr lang="en-US" sz="3200" b="1" dirty="0"/>
              <a:t>The Major Periods of English Drama from the Renaissance to the Absurd</a:t>
            </a:r>
            <a:endParaRPr lang="en-GB" sz="3200" dirty="0"/>
          </a:p>
        </p:txBody>
      </p:sp>
      <p:sp>
        <p:nvSpPr>
          <p:cNvPr id="3" name="Alcím 2"/>
          <p:cNvSpPr>
            <a:spLocks noGrp="1"/>
          </p:cNvSpPr>
          <p:nvPr>
            <p:ph type="subTitle" idx="1"/>
          </p:nvPr>
        </p:nvSpPr>
        <p:spPr/>
        <p:txBody>
          <a:bodyPr>
            <a:normAutofit fontScale="62500" lnSpcReduction="20000"/>
          </a:bodyPr>
          <a:lstStyle/>
          <a:p>
            <a:endParaRPr lang="en-US" dirty="0">
              <a:latin typeface="Constantia" panose="02030602050306030303" pitchFamily="18" charset="0"/>
            </a:endParaRPr>
          </a:p>
          <a:p>
            <a:r>
              <a:rPr lang="en-US" sz="5100" dirty="0">
                <a:latin typeface="Constantia" panose="02030602050306030303" pitchFamily="18" charset="0"/>
              </a:rPr>
              <a:t>Renaissance Drama </a:t>
            </a:r>
            <a:endParaRPr lang="en-US" sz="3800" dirty="0">
              <a:latin typeface="Constantia" panose="02030602050306030303" pitchFamily="18" charset="0"/>
            </a:endParaRPr>
          </a:p>
          <a:p>
            <a:r>
              <a:rPr lang="en-GB" sz="3800">
                <a:latin typeface="Constantia" panose="02030602050306030303" pitchFamily="18" charset="0"/>
              </a:rPr>
              <a:t>Lecturer: </a:t>
            </a:r>
            <a:r>
              <a:rPr lang="hu-HU" sz="3800">
                <a:latin typeface="Constantia" panose="02030602050306030303" pitchFamily="18" charset="0"/>
              </a:rPr>
              <a:t>Ivan </a:t>
            </a:r>
            <a:r>
              <a:rPr lang="hu-HU" sz="3800" dirty="0">
                <a:latin typeface="Constantia" panose="02030602050306030303" pitchFamily="18" charset="0"/>
              </a:rPr>
              <a:t>N</a:t>
            </a:r>
            <a:r>
              <a:rPr lang="en-US" sz="3800" dirty="0" err="1">
                <a:latin typeface="Constantia" panose="02030602050306030303" pitchFamily="18" charset="0"/>
              </a:rPr>
              <a:t>yusztay</a:t>
            </a:r>
            <a:endParaRPr lang="hu-HU" sz="3800" dirty="0">
              <a:latin typeface="Constantia" panose="02030602050306030303" pitchFamily="18" charset="0"/>
            </a:endParaRPr>
          </a:p>
        </p:txBody>
      </p:sp>
    </p:spTree>
    <p:extLst>
      <p:ext uri="{BB962C8B-B14F-4D97-AF65-F5344CB8AC3E}">
        <p14:creationId xmlns:p14="http://schemas.microsoft.com/office/powerpoint/2010/main" val="641441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4000" i="1" dirty="0" err="1"/>
              <a:t>Comedy</a:t>
            </a:r>
            <a:r>
              <a:rPr lang="hu-HU" sz="4000" i="1" dirty="0"/>
              <a:t> of </a:t>
            </a:r>
            <a:r>
              <a:rPr lang="hu-HU" sz="4000" i="1" dirty="0" err="1"/>
              <a:t>Errors</a:t>
            </a:r>
            <a:r>
              <a:rPr lang="hu-HU" sz="4000" i="1" dirty="0"/>
              <a:t> </a:t>
            </a:r>
            <a:r>
              <a:rPr lang="hu-HU" dirty="0"/>
              <a:t>(1591)</a:t>
            </a:r>
          </a:p>
        </p:txBody>
      </p:sp>
      <p:sp>
        <p:nvSpPr>
          <p:cNvPr id="3" name="Tartalom helye 2"/>
          <p:cNvSpPr>
            <a:spLocks noGrp="1"/>
          </p:cNvSpPr>
          <p:nvPr>
            <p:ph idx="1"/>
          </p:nvPr>
        </p:nvSpPr>
        <p:spPr/>
        <p:txBody>
          <a:bodyPr>
            <a:normAutofit lnSpcReduction="10000"/>
          </a:bodyPr>
          <a:lstStyle/>
          <a:p>
            <a:r>
              <a:rPr lang="hu-HU" dirty="0" err="1"/>
              <a:t>Shipwreck</a:t>
            </a:r>
            <a:r>
              <a:rPr lang="hu-HU" dirty="0"/>
              <a:t>: </a:t>
            </a:r>
            <a:r>
              <a:rPr lang="hu-HU" dirty="0" err="1"/>
              <a:t>lost</a:t>
            </a:r>
            <a:r>
              <a:rPr lang="hu-HU" dirty="0"/>
              <a:t> </a:t>
            </a:r>
            <a:r>
              <a:rPr lang="hu-HU" dirty="0" err="1"/>
              <a:t>twins</a:t>
            </a:r>
            <a:r>
              <a:rPr lang="hu-HU" dirty="0"/>
              <a:t> </a:t>
            </a:r>
            <a:r>
              <a:rPr lang="hu-HU" dirty="0" err="1"/>
              <a:t>return</a:t>
            </a:r>
            <a:r>
              <a:rPr lang="hu-HU" dirty="0"/>
              <a:t> </a:t>
            </a:r>
            <a:r>
              <a:rPr lang="hu-HU" dirty="0" err="1"/>
              <a:t>later</a:t>
            </a:r>
            <a:endParaRPr lang="hu-HU" dirty="0"/>
          </a:p>
          <a:p>
            <a:r>
              <a:rPr lang="hu-HU" dirty="0" err="1"/>
              <a:t>Two</a:t>
            </a:r>
            <a:r>
              <a:rPr lang="hu-HU" dirty="0"/>
              <a:t> </a:t>
            </a:r>
            <a:r>
              <a:rPr lang="hu-HU" dirty="0" err="1"/>
              <a:t>twins</a:t>
            </a:r>
            <a:r>
              <a:rPr lang="hu-HU" dirty="0"/>
              <a:t>: </a:t>
            </a:r>
            <a:r>
              <a:rPr lang="hu-HU" dirty="0" err="1"/>
              <a:t>Antipholus</a:t>
            </a:r>
            <a:r>
              <a:rPr lang="hu-HU" dirty="0"/>
              <a:t> of </a:t>
            </a:r>
            <a:r>
              <a:rPr lang="hu-HU" dirty="0" err="1"/>
              <a:t>Ehesus</a:t>
            </a:r>
            <a:r>
              <a:rPr lang="hu-HU" dirty="0"/>
              <a:t>, </a:t>
            </a:r>
            <a:r>
              <a:rPr lang="hu-HU" dirty="0" err="1"/>
              <a:t>Antipholus</a:t>
            </a:r>
            <a:r>
              <a:rPr lang="hu-HU" dirty="0"/>
              <a:t> </a:t>
            </a:r>
            <a:r>
              <a:rPr lang="hu-HU" dirty="0" err="1"/>
              <a:t>of</a:t>
            </a:r>
            <a:r>
              <a:rPr lang="hu-HU" dirty="0"/>
              <a:t> </a:t>
            </a:r>
            <a:r>
              <a:rPr lang="hu-HU" dirty="0" err="1"/>
              <a:t>Syracuse</a:t>
            </a:r>
            <a:endParaRPr lang="hu-HU" dirty="0"/>
          </a:p>
          <a:p>
            <a:r>
              <a:rPr lang="hu-HU" dirty="0" err="1"/>
              <a:t>Two</a:t>
            </a:r>
            <a:r>
              <a:rPr lang="hu-HU" dirty="0"/>
              <a:t> </a:t>
            </a:r>
            <a:r>
              <a:rPr lang="hu-HU" dirty="0" err="1"/>
              <a:t>twins</a:t>
            </a:r>
            <a:r>
              <a:rPr lang="hu-HU" dirty="0"/>
              <a:t>, </a:t>
            </a:r>
            <a:r>
              <a:rPr lang="hu-HU" dirty="0" err="1"/>
              <a:t>attendants</a:t>
            </a:r>
            <a:r>
              <a:rPr lang="hu-HU" dirty="0"/>
              <a:t>: </a:t>
            </a:r>
            <a:r>
              <a:rPr lang="hu-HU" dirty="0" err="1"/>
              <a:t>Dromio</a:t>
            </a:r>
            <a:r>
              <a:rPr lang="hu-HU" dirty="0"/>
              <a:t> of </a:t>
            </a:r>
            <a:r>
              <a:rPr lang="hu-HU" dirty="0" err="1"/>
              <a:t>Ephesus</a:t>
            </a:r>
            <a:r>
              <a:rPr lang="hu-HU" dirty="0"/>
              <a:t> and of </a:t>
            </a:r>
            <a:r>
              <a:rPr lang="hu-HU" dirty="0" err="1"/>
              <a:t>Syracuse</a:t>
            </a:r>
            <a:endParaRPr lang="hu-HU" dirty="0"/>
          </a:p>
          <a:p>
            <a:r>
              <a:rPr lang="hu-HU" dirty="0" err="1"/>
              <a:t>All</a:t>
            </a:r>
            <a:r>
              <a:rPr lang="hu-HU" dirty="0"/>
              <a:t> </a:t>
            </a:r>
            <a:r>
              <a:rPr lang="hu-HU" dirty="0" err="1"/>
              <a:t>in</a:t>
            </a:r>
            <a:r>
              <a:rPr lang="hu-HU" dirty="0"/>
              <a:t> </a:t>
            </a:r>
            <a:r>
              <a:rPr lang="hu-HU" dirty="0" err="1"/>
              <a:t>Ephesus</a:t>
            </a:r>
            <a:r>
              <a:rPr lang="hu-HU" dirty="0"/>
              <a:t>: </a:t>
            </a:r>
            <a:r>
              <a:rPr lang="hu-HU" dirty="0" err="1"/>
              <a:t>misunderstandings</a:t>
            </a:r>
            <a:r>
              <a:rPr lang="hu-HU" dirty="0"/>
              <a:t>, </a:t>
            </a:r>
            <a:r>
              <a:rPr lang="hu-HU" dirty="0" err="1"/>
              <a:t>errors</a:t>
            </a:r>
            <a:r>
              <a:rPr lang="hu-HU" dirty="0"/>
              <a:t> </a:t>
            </a:r>
            <a:r>
              <a:rPr lang="hu-HU" dirty="0" err="1"/>
              <a:t>dominating</a:t>
            </a:r>
            <a:r>
              <a:rPr lang="hu-HU" dirty="0"/>
              <a:t> </a:t>
            </a:r>
            <a:r>
              <a:rPr lang="hu-HU" dirty="0" err="1"/>
              <a:t>whole</a:t>
            </a:r>
            <a:r>
              <a:rPr lang="hu-HU" dirty="0"/>
              <a:t> </a:t>
            </a:r>
            <a:r>
              <a:rPr lang="hu-HU" dirty="0" err="1"/>
              <a:t>society</a:t>
            </a:r>
            <a:endParaRPr lang="hu-HU" dirty="0"/>
          </a:p>
          <a:p>
            <a:r>
              <a:rPr lang="hu-HU" dirty="0" err="1"/>
              <a:t>Errors</a:t>
            </a:r>
            <a:r>
              <a:rPr lang="hu-HU" dirty="0"/>
              <a:t> </a:t>
            </a:r>
            <a:r>
              <a:rPr lang="hu-HU" dirty="0" err="1"/>
              <a:t>point</a:t>
            </a:r>
            <a:r>
              <a:rPr lang="hu-HU" dirty="0"/>
              <a:t> </a:t>
            </a:r>
            <a:r>
              <a:rPr lang="hu-HU" dirty="0" err="1"/>
              <a:t>to</a:t>
            </a:r>
            <a:r>
              <a:rPr lang="hu-HU" dirty="0"/>
              <a:t> </a:t>
            </a:r>
            <a:r>
              <a:rPr lang="hu-HU" dirty="0" err="1"/>
              <a:t>narrow-mindedness</a:t>
            </a:r>
            <a:r>
              <a:rPr lang="hu-HU" dirty="0"/>
              <a:t>, </a:t>
            </a:r>
            <a:r>
              <a:rPr lang="hu-HU" dirty="0" err="1"/>
              <a:t>ignorance</a:t>
            </a:r>
            <a:r>
              <a:rPr lang="hu-HU" dirty="0"/>
              <a:t> and </a:t>
            </a:r>
            <a:r>
              <a:rPr lang="hu-HU" dirty="0" err="1"/>
              <a:t>selfishness</a:t>
            </a:r>
            <a:endParaRPr lang="hu-HU" dirty="0"/>
          </a:p>
          <a:p>
            <a:r>
              <a:rPr lang="hu-HU" dirty="0"/>
              <a:t>No </a:t>
            </a:r>
            <a:r>
              <a:rPr lang="hu-HU" dirty="0" err="1"/>
              <a:t>positive</a:t>
            </a:r>
            <a:r>
              <a:rPr lang="hu-HU" dirty="0"/>
              <a:t>, </a:t>
            </a:r>
            <a:r>
              <a:rPr lang="hu-HU" dirty="0" err="1"/>
              <a:t>superior</a:t>
            </a:r>
            <a:r>
              <a:rPr lang="hu-HU" dirty="0"/>
              <a:t> </a:t>
            </a:r>
            <a:r>
              <a:rPr lang="hu-HU" dirty="0" err="1"/>
              <a:t>character</a:t>
            </a:r>
            <a:r>
              <a:rPr lang="hu-HU" dirty="0"/>
              <a:t>, </a:t>
            </a:r>
            <a:r>
              <a:rPr lang="hu-HU" dirty="0" err="1"/>
              <a:t>but</a:t>
            </a:r>
            <a:r>
              <a:rPr lang="hu-HU" dirty="0"/>
              <a:t> </a:t>
            </a:r>
            <a:r>
              <a:rPr lang="hu-HU" dirty="0" err="1"/>
              <a:t>average</a:t>
            </a:r>
            <a:r>
              <a:rPr lang="hu-HU" dirty="0"/>
              <a:t> </a:t>
            </a:r>
            <a:r>
              <a:rPr lang="hu-HU" dirty="0" err="1"/>
              <a:t>laymen</a:t>
            </a:r>
            <a:endParaRPr lang="hu-HU" dirty="0"/>
          </a:p>
          <a:p>
            <a:r>
              <a:rPr lang="hu-HU" dirty="0"/>
              <a:t>Ending of </a:t>
            </a:r>
            <a:r>
              <a:rPr lang="hu-HU" dirty="0" err="1"/>
              <a:t>farce</a:t>
            </a:r>
            <a:r>
              <a:rPr lang="hu-HU" dirty="0"/>
              <a:t>: </a:t>
            </a:r>
            <a:r>
              <a:rPr lang="hu-HU" dirty="0" err="1"/>
              <a:t>relieving</a:t>
            </a:r>
            <a:r>
              <a:rPr lang="hu-HU" dirty="0"/>
              <a:t> </a:t>
            </a:r>
            <a:r>
              <a:rPr lang="hu-HU" dirty="0" err="1"/>
              <a:t>laughter</a:t>
            </a:r>
            <a:r>
              <a:rPr lang="hu-HU" dirty="0"/>
              <a:t>. No </a:t>
            </a:r>
            <a:r>
              <a:rPr lang="hu-HU" dirty="0" err="1"/>
              <a:t>tragic</a:t>
            </a:r>
            <a:r>
              <a:rPr lang="hu-HU" dirty="0"/>
              <a:t> </a:t>
            </a:r>
            <a:r>
              <a:rPr lang="hu-HU" dirty="0" err="1"/>
              <a:t>element</a:t>
            </a:r>
            <a:r>
              <a:rPr lang="hu-HU" dirty="0"/>
              <a:t>.</a:t>
            </a:r>
          </a:p>
        </p:txBody>
      </p:sp>
    </p:spTree>
    <p:extLst>
      <p:ext uri="{BB962C8B-B14F-4D97-AF65-F5344CB8AC3E}">
        <p14:creationId xmlns:p14="http://schemas.microsoft.com/office/powerpoint/2010/main" val="368509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4000" i="1" dirty="0" err="1"/>
              <a:t>Midsummer</a:t>
            </a:r>
            <a:r>
              <a:rPr lang="hu-HU" sz="4000" i="1" dirty="0"/>
              <a:t> </a:t>
            </a:r>
            <a:r>
              <a:rPr lang="hu-HU" sz="4000" i="1" dirty="0" err="1"/>
              <a:t>Night</a:t>
            </a:r>
            <a:r>
              <a:rPr lang="en-US" sz="4000" i="1" dirty="0"/>
              <a:t>’s Dream </a:t>
            </a:r>
            <a:r>
              <a:rPr lang="en-US" dirty="0"/>
              <a:t>(1596)</a:t>
            </a:r>
            <a:endParaRPr lang="hu-HU" dirty="0"/>
          </a:p>
        </p:txBody>
      </p:sp>
      <p:sp>
        <p:nvSpPr>
          <p:cNvPr id="3" name="Tartalom helye 2"/>
          <p:cNvSpPr>
            <a:spLocks noGrp="1"/>
          </p:cNvSpPr>
          <p:nvPr>
            <p:ph idx="1"/>
          </p:nvPr>
        </p:nvSpPr>
        <p:spPr/>
        <p:txBody>
          <a:bodyPr/>
          <a:lstStyle/>
          <a:p>
            <a:pPr marL="0" indent="0">
              <a:buNone/>
            </a:pPr>
            <a:r>
              <a:rPr lang="en-US" dirty="0"/>
              <a:t>4 levels of being: </a:t>
            </a:r>
          </a:p>
          <a:p>
            <a:r>
              <a:rPr lang="en-US" dirty="0"/>
              <a:t>Duke and Queen, Theseus and Hippolyta</a:t>
            </a:r>
          </a:p>
          <a:p>
            <a:r>
              <a:rPr lang="en-US" dirty="0"/>
              <a:t>Young courtiers: Lysander, Demetrius, Hermia and Helena</a:t>
            </a:r>
          </a:p>
          <a:p>
            <a:r>
              <a:rPr lang="en-US" dirty="0"/>
              <a:t>Fairies: Oberon and </a:t>
            </a:r>
            <a:r>
              <a:rPr lang="en-US" dirty="0" err="1"/>
              <a:t>Titania</a:t>
            </a:r>
            <a:endParaRPr lang="en-US" dirty="0"/>
          </a:p>
          <a:p>
            <a:r>
              <a:rPr lang="en-US" dirty="0"/>
              <a:t>Artisans: Quince, </a:t>
            </a:r>
            <a:r>
              <a:rPr lang="en-US" b="1" dirty="0"/>
              <a:t>Bottom</a:t>
            </a:r>
            <a:r>
              <a:rPr lang="en-US" dirty="0"/>
              <a:t>, Flute, Snout, Snug and Robin Starveling</a:t>
            </a:r>
          </a:p>
          <a:p>
            <a:r>
              <a:rPr lang="en-US" dirty="0"/>
              <a:t>Puck </a:t>
            </a:r>
            <a:r>
              <a:rPr lang="hu-HU" dirty="0"/>
              <a:t>(</a:t>
            </a:r>
            <a:r>
              <a:rPr lang="hu-HU" dirty="0" err="1"/>
              <a:t>luck</a:t>
            </a:r>
            <a:r>
              <a:rPr lang="hu-HU" dirty="0"/>
              <a:t>)</a:t>
            </a:r>
            <a:r>
              <a:rPr lang="en-US" dirty="0"/>
              <a:t>: Oberon’s jester and organizing principle</a:t>
            </a:r>
          </a:p>
          <a:p>
            <a:endParaRPr lang="hu-HU" dirty="0"/>
          </a:p>
        </p:txBody>
      </p:sp>
    </p:spTree>
    <p:extLst>
      <p:ext uri="{BB962C8B-B14F-4D97-AF65-F5344CB8AC3E}">
        <p14:creationId xmlns:p14="http://schemas.microsoft.com/office/powerpoint/2010/main" val="248641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z="4000" dirty="0"/>
              <a:t>The Bottom Translation</a:t>
            </a:r>
            <a:endParaRPr lang="hu-HU" dirty="0"/>
          </a:p>
        </p:txBody>
      </p:sp>
      <p:sp>
        <p:nvSpPr>
          <p:cNvPr id="3" name="Tartalom helye 2"/>
          <p:cNvSpPr>
            <a:spLocks noGrp="1"/>
          </p:cNvSpPr>
          <p:nvPr>
            <p:ph idx="1"/>
          </p:nvPr>
        </p:nvSpPr>
        <p:spPr/>
        <p:txBody>
          <a:bodyPr>
            <a:normAutofit fontScale="92500" lnSpcReduction="10000"/>
          </a:bodyPr>
          <a:lstStyle/>
          <a:p>
            <a:r>
              <a:rPr lang="en-US" dirty="0"/>
              <a:t>Bottom and the ass’s head: “thou art translated!”</a:t>
            </a:r>
          </a:p>
          <a:p>
            <a:pPr marL="0" indent="0">
              <a:buNone/>
            </a:pPr>
            <a:r>
              <a:rPr lang="en-US" dirty="0"/>
              <a:t>“I have had a most rare vision. I have had a dream—past the wit of man to say what dream it was. Man is but an ass if he go about to expound this dream. </a:t>
            </a:r>
            <a:r>
              <a:rPr lang="en-US" dirty="0" err="1"/>
              <a:t>Methought</a:t>
            </a:r>
            <a:r>
              <a:rPr lang="en-US" dirty="0"/>
              <a:t> I was—there is no man can tell what. </a:t>
            </a:r>
            <a:r>
              <a:rPr lang="en-US" dirty="0" err="1"/>
              <a:t>Methought</a:t>
            </a:r>
            <a:r>
              <a:rPr lang="en-US" dirty="0"/>
              <a:t> I was, and </a:t>
            </a:r>
            <a:r>
              <a:rPr lang="en-US" dirty="0" err="1"/>
              <a:t>methought</a:t>
            </a:r>
            <a:r>
              <a:rPr lang="en-US" dirty="0"/>
              <a:t> I had—but man is but a patched fool if he will offer to say what </a:t>
            </a:r>
            <a:r>
              <a:rPr lang="en-US" dirty="0" err="1"/>
              <a:t>methought</a:t>
            </a:r>
            <a:r>
              <a:rPr lang="en-US" dirty="0"/>
              <a:t> I had. The eye of man hath not heard, the ear of man hath not seen, man’s hand is not able to taste, his tongue to conceive, nor his heart to report what my dream was”   	</a:t>
            </a:r>
            <a:r>
              <a:rPr lang="hu-HU" dirty="0"/>
              <a:t> </a:t>
            </a:r>
            <a:r>
              <a:rPr lang="en-US" dirty="0"/>
              <a:t>(Act 4 Scene1</a:t>
            </a:r>
            <a:r>
              <a:rPr lang="hu-HU" dirty="0"/>
              <a:t>)</a:t>
            </a:r>
          </a:p>
          <a:p>
            <a:pPr marL="0" indent="0">
              <a:buNone/>
            </a:pPr>
            <a:r>
              <a:rPr lang="en-US" dirty="0"/>
              <a:t>Dream within the dream: self-reflection</a:t>
            </a:r>
          </a:p>
          <a:p>
            <a:pPr marL="0" indent="0" algn="r">
              <a:buNone/>
            </a:pPr>
            <a:r>
              <a:rPr lang="hu-HU" dirty="0"/>
              <a:t>(</a:t>
            </a:r>
            <a:r>
              <a:rPr lang="hu-HU" dirty="0" err="1"/>
              <a:t>Cf</a:t>
            </a:r>
            <a:r>
              <a:rPr lang="hu-HU" dirty="0"/>
              <a:t>. 1. </a:t>
            </a:r>
            <a:r>
              <a:rPr lang="hu-HU" dirty="0" err="1"/>
              <a:t>Cor</a:t>
            </a:r>
            <a:r>
              <a:rPr lang="hu-HU" dirty="0"/>
              <a:t>. </a:t>
            </a:r>
            <a:r>
              <a:rPr lang="hu-HU" dirty="0" err="1"/>
              <a:t>ii</a:t>
            </a:r>
            <a:r>
              <a:rPr lang="hu-HU" dirty="0"/>
              <a:t>. 9)</a:t>
            </a:r>
            <a:endParaRPr lang="en-US" dirty="0"/>
          </a:p>
          <a:p>
            <a:pPr marL="0" indent="0" algn="r">
              <a:buNone/>
            </a:pPr>
            <a:endParaRPr lang="hu-HU" dirty="0"/>
          </a:p>
        </p:txBody>
      </p:sp>
    </p:spTree>
    <p:extLst>
      <p:ext uri="{BB962C8B-B14F-4D97-AF65-F5344CB8AC3E}">
        <p14:creationId xmlns:p14="http://schemas.microsoft.com/office/powerpoint/2010/main" val="2774991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dirty="0">
                <a:latin typeface="Garamond" panose="02020404030301010803" pitchFamily="18" charset="0"/>
              </a:rPr>
              <a:t>The </a:t>
            </a:r>
            <a:r>
              <a:rPr lang="hu-HU" sz="4000" dirty="0" err="1">
                <a:latin typeface="Garamond" panose="02020404030301010803" pitchFamily="18" charset="0"/>
              </a:rPr>
              <a:t>Medieval</a:t>
            </a:r>
            <a:r>
              <a:rPr lang="hu-HU" sz="4000" dirty="0">
                <a:latin typeface="Garamond" panose="02020404030301010803" pitchFamily="18" charset="0"/>
              </a:rPr>
              <a:t> </a:t>
            </a:r>
            <a:r>
              <a:rPr lang="hu-HU" sz="4000" dirty="0" err="1">
                <a:latin typeface="Garamond" panose="02020404030301010803" pitchFamily="18" charset="0"/>
              </a:rPr>
              <a:t>Carnival</a:t>
            </a:r>
            <a:r>
              <a:rPr lang="hu-HU" sz="4000" dirty="0">
                <a:latin typeface="Garamond" panose="02020404030301010803" pitchFamily="18" charset="0"/>
              </a:rPr>
              <a:t> (Mihail </a:t>
            </a:r>
            <a:r>
              <a:rPr lang="hu-HU" sz="4000" dirty="0" err="1">
                <a:latin typeface="Garamond" panose="02020404030301010803" pitchFamily="18" charset="0"/>
              </a:rPr>
              <a:t>Bahtyin</a:t>
            </a:r>
            <a:r>
              <a:rPr lang="hu-HU" sz="4000" dirty="0">
                <a:latin typeface="Garamond" panose="02020404030301010803" pitchFamily="18" charset="0"/>
              </a:rPr>
              <a:t>)</a:t>
            </a:r>
          </a:p>
        </p:txBody>
      </p:sp>
      <p:sp>
        <p:nvSpPr>
          <p:cNvPr id="3" name="Tartalom helye 2"/>
          <p:cNvSpPr>
            <a:spLocks noGrp="1"/>
          </p:cNvSpPr>
          <p:nvPr>
            <p:ph idx="1"/>
          </p:nvPr>
        </p:nvSpPr>
        <p:spPr/>
        <p:txBody>
          <a:bodyPr>
            <a:normAutofit fontScale="92500" lnSpcReduction="10000"/>
          </a:bodyPr>
          <a:lstStyle/>
          <a:p>
            <a:r>
              <a:rPr lang="hu-HU" dirty="0" err="1">
                <a:latin typeface="Garamond" panose="02020404030301010803" pitchFamily="18" charset="0"/>
              </a:rPr>
              <a:t>Death</a:t>
            </a:r>
            <a:r>
              <a:rPr lang="hu-HU" dirty="0">
                <a:latin typeface="Garamond" panose="02020404030301010803" pitchFamily="18" charset="0"/>
              </a:rPr>
              <a:t> and </a:t>
            </a:r>
            <a:r>
              <a:rPr lang="hu-HU" dirty="0" err="1">
                <a:latin typeface="Garamond" panose="02020404030301010803" pitchFamily="18" charset="0"/>
              </a:rPr>
              <a:t>rebirth</a:t>
            </a:r>
            <a:r>
              <a:rPr lang="hu-HU" dirty="0">
                <a:latin typeface="Garamond" panose="02020404030301010803" pitchFamily="18" charset="0"/>
              </a:rPr>
              <a:t>, </a:t>
            </a:r>
            <a:r>
              <a:rPr lang="hu-HU" dirty="0" err="1">
                <a:latin typeface="Garamond" panose="02020404030301010803" pitchFamily="18" charset="0"/>
              </a:rPr>
              <a:t>change</a:t>
            </a:r>
            <a:r>
              <a:rPr lang="hu-HU" dirty="0">
                <a:latin typeface="Garamond" panose="02020404030301010803" pitchFamily="18" charset="0"/>
              </a:rPr>
              <a:t> </a:t>
            </a:r>
            <a:r>
              <a:rPr lang="hu-HU" dirty="0" err="1">
                <a:latin typeface="Garamond" panose="02020404030301010803" pitchFamily="18" charset="0"/>
              </a:rPr>
              <a:t>and</a:t>
            </a:r>
            <a:r>
              <a:rPr lang="hu-HU" dirty="0">
                <a:latin typeface="Garamond" panose="02020404030301010803" pitchFamily="18" charset="0"/>
              </a:rPr>
              <a:t> </a:t>
            </a:r>
            <a:r>
              <a:rPr lang="hu-HU" dirty="0" err="1">
                <a:latin typeface="Garamond" panose="02020404030301010803" pitchFamily="18" charset="0"/>
              </a:rPr>
              <a:t>renewal</a:t>
            </a:r>
            <a:r>
              <a:rPr lang="hu-HU" dirty="0">
                <a:latin typeface="Garamond" panose="02020404030301010803" pitchFamily="18" charset="0"/>
              </a:rPr>
              <a:t>: </a:t>
            </a:r>
            <a:r>
              <a:rPr lang="hu-HU" dirty="0" err="1">
                <a:latin typeface="Garamond" panose="02020404030301010803" pitchFamily="18" charset="0"/>
              </a:rPr>
              <a:t>the</a:t>
            </a:r>
            <a:r>
              <a:rPr lang="hu-HU" dirty="0">
                <a:latin typeface="Garamond" panose="02020404030301010803" pitchFamily="18" charset="0"/>
              </a:rPr>
              <a:t> </a:t>
            </a:r>
            <a:r>
              <a:rPr lang="hu-HU" dirty="0" err="1">
                <a:latin typeface="Garamond" panose="02020404030301010803" pitchFamily="18" charset="0"/>
              </a:rPr>
              <a:t>feast</a:t>
            </a:r>
            <a:endParaRPr lang="hu-HU" dirty="0">
              <a:latin typeface="Garamond" panose="02020404030301010803" pitchFamily="18" charset="0"/>
            </a:endParaRPr>
          </a:p>
          <a:p>
            <a:r>
              <a:rPr lang="hu-HU" dirty="0" err="1">
                <a:latin typeface="Garamond" panose="02020404030301010803" pitchFamily="18" charset="0"/>
              </a:rPr>
              <a:t>In</a:t>
            </a:r>
            <a:r>
              <a:rPr lang="hu-HU" dirty="0">
                <a:latin typeface="Garamond" panose="02020404030301010803" pitchFamily="18" charset="0"/>
              </a:rPr>
              <a:t> </a:t>
            </a:r>
            <a:r>
              <a:rPr lang="hu-HU" dirty="0" err="1">
                <a:latin typeface="Garamond" panose="02020404030301010803" pitchFamily="18" charset="0"/>
              </a:rPr>
              <a:t>the</a:t>
            </a:r>
            <a:r>
              <a:rPr lang="hu-HU" dirty="0">
                <a:latin typeface="Garamond" panose="02020404030301010803" pitchFamily="18" charset="0"/>
              </a:rPr>
              <a:t> </a:t>
            </a:r>
            <a:r>
              <a:rPr lang="hu-HU" dirty="0" err="1">
                <a:latin typeface="Garamond" panose="02020404030301010803" pitchFamily="18" charset="0"/>
              </a:rPr>
              <a:t>medieval</a:t>
            </a:r>
            <a:r>
              <a:rPr lang="hu-HU" dirty="0">
                <a:latin typeface="Garamond" panose="02020404030301010803" pitchFamily="18" charset="0"/>
              </a:rPr>
              <a:t> </a:t>
            </a:r>
            <a:r>
              <a:rPr lang="hu-HU" dirty="0" err="1">
                <a:latin typeface="Garamond" panose="02020404030301010803" pitchFamily="18" charset="0"/>
              </a:rPr>
              <a:t>class</a:t>
            </a:r>
            <a:r>
              <a:rPr lang="hu-HU" dirty="0">
                <a:latin typeface="Garamond" panose="02020404030301010803" pitchFamily="18" charset="0"/>
              </a:rPr>
              <a:t> </a:t>
            </a:r>
            <a:r>
              <a:rPr lang="hu-HU" dirty="0" err="1">
                <a:latin typeface="Garamond" panose="02020404030301010803" pitchFamily="18" charset="0"/>
              </a:rPr>
              <a:t>system</a:t>
            </a:r>
            <a:r>
              <a:rPr lang="hu-HU" dirty="0">
                <a:latin typeface="Garamond" panose="02020404030301010803" pitchFamily="18" charset="0"/>
              </a:rPr>
              <a:t> and </a:t>
            </a:r>
            <a:r>
              <a:rPr lang="hu-HU" dirty="0" err="1">
                <a:latin typeface="Garamond" panose="02020404030301010803" pitchFamily="18" charset="0"/>
              </a:rPr>
              <a:t>feudal</a:t>
            </a:r>
            <a:r>
              <a:rPr lang="hu-HU" dirty="0">
                <a:latin typeface="Garamond" panose="02020404030301010803" pitchFamily="18" charset="0"/>
              </a:rPr>
              <a:t> </a:t>
            </a:r>
            <a:r>
              <a:rPr lang="hu-HU" dirty="0" err="1">
                <a:latin typeface="Garamond" panose="02020404030301010803" pitchFamily="18" charset="0"/>
              </a:rPr>
              <a:t>state</a:t>
            </a:r>
            <a:r>
              <a:rPr lang="hu-HU" dirty="0">
                <a:latin typeface="Garamond" panose="02020404030301010803" pitchFamily="18" charset="0"/>
              </a:rPr>
              <a:t>: </a:t>
            </a:r>
            <a:r>
              <a:rPr lang="hu-HU" dirty="0" err="1">
                <a:latin typeface="Garamond" panose="02020404030301010803" pitchFamily="18" charset="0"/>
              </a:rPr>
              <a:t>the</a:t>
            </a:r>
            <a:r>
              <a:rPr lang="hu-HU" dirty="0">
                <a:latin typeface="Garamond" panose="02020404030301010803" pitchFamily="18" charset="0"/>
              </a:rPr>
              <a:t> </a:t>
            </a:r>
            <a:r>
              <a:rPr lang="hu-HU" dirty="0" err="1">
                <a:latin typeface="Garamond" panose="02020404030301010803" pitchFamily="18" charset="0"/>
              </a:rPr>
              <a:t>Carnival</a:t>
            </a:r>
            <a:r>
              <a:rPr lang="hu-HU" dirty="0">
                <a:latin typeface="Garamond" panose="02020404030301010803" pitchFamily="18" charset="0"/>
              </a:rPr>
              <a:t> </a:t>
            </a:r>
          </a:p>
          <a:p>
            <a:r>
              <a:rPr lang="hu-HU" dirty="0" err="1">
                <a:latin typeface="Garamond" panose="02020404030301010803" pitchFamily="18" charset="0"/>
              </a:rPr>
              <a:t>Official</a:t>
            </a:r>
            <a:r>
              <a:rPr lang="hu-HU" dirty="0">
                <a:latin typeface="Garamond" panose="02020404030301010803" pitchFamily="18" charset="0"/>
              </a:rPr>
              <a:t> </a:t>
            </a:r>
            <a:r>
              <a:rPr lang="hu-HU" dirty="0" err="1">
                <a:latin typeface="Garamond" panose="02020404030301010803" pitchFamily="18" charset="0"/>
              </a:rPr>
              <a:t>feasts</a:t>
            </a:r>
            <a:r>
              <a:rPr lang="hu-HU" dirty="0">
                <a:latin typeface="Garamond" panose="02020404030301010803" pitchFamily="18" charset="0"/>
              </a:rPr>
              <a:t>: no </a:t>
            </a:r>
            <a:r>
              <a:rPr lang="hu-HU" dirty="0" err="1">
                <a:latin typeface="Garamond" panose="02020404030301010803" pitchFamily="18" charset="0"/>
              </a:rPr>
              <a:t>exit</a:t>
            </a:r>
            <a:r>
              <a:rPr lang="hu-HU" dirty="0">
                <a:latin typeface="Garamond" panose="02020404030301010803" pitchFamily="18" charset="0"/>
              </a:rPr>
              <a:t> </a:t>
            </a:r>
            <a:r>
              <a:rPr lang="hu-HU" dirty="0" err="1">
                <a:latin typeface="Garamond" panose="02020404030301010803" pitchFamily="18" charset="0"/>
              </a:rPr>
              <a:t>from</a:t>
            </a:r>
            <a:r>
              <a:rPr lang="hu-HU" dirty="0">
                <a:latin typeface="Garamond" panose="02020404030301010803" pitchFamily="18" charset="0"/>
              </a:rPr>
              <a:t> </a:t>
            </a:r>
            <a:r>
              <a:rPr lang="hu-HU" dirty="0" err="1">
                <a:latin typeface="Garamond" panose="02020404030301010803" pitchFamily="18" charset="0"/>
              </a:rPr>
              <a:t>world</a:t>
            </a:r>
            <a:r>
              <a:rPr lang="hu-HU" dirty="0">
                <a:latin typeface="Garamond" panose="02020404030301010803" pitchFamily="18" charset="0"/>
              </a:rPr>
              <a:t> </a:t>
            </a:r>
            <a:r>
              <a:rPr lang="hu-HU" dirty="0" err="1">
                <a:latin typeface="Garamond" panose="02020404030301010803" pitchFamily="18" charset="0"/>
              </a:rPr>
              <a:t>order</a:t>
            </a:r>
            <a:r>
              <a:rPr lang="hu-HU" dirty="0">
                <a:latin typeface="Garamond" panose="02020404030301010803" pitchFamily="18" charset="0"/>
              </a:rPr>
              <a:t>, </a:t>
            </a:r>
            <a:r>
              <a:rPr lang="hu-HU" dirty="0" err="1">
                <a:latin typeface="Garamond" panose="02020404030301010803" pitchFamily="18" charset="0"/>
              </a:rPr>
              <a:t>but</a:t>
            </a:r>
            <a:r>
              <a:rPr lang="hu-HU" dirty="0">
                <a:latin typeface="Garamond" panose="02020404030301010803" pitchFamily="18" charset="0"/>
              </a:rPr>
              <a:t> </a:t>
            </a:r>
            <a:r>
              <a:rPr lang="hu-HU" dirty="0" err="1">
                <a:latin typeface="Garamond" panose="02020404030301010803" pitchFamily="18" charset="0"/>
              </a:rPr>
              <a:t>its</a:t>
            </a:r>
            <a:r>
              <a:rPr lang="hu-HU" dirty="0">
                <a:latin typeface="Garamond" panose="02020404030301010803" pitchFamily="18" charset="0"/>
              </a:rPr>
              <a:t> </a:t>
            </a:r>
            <a:r>
              <a:rPr lang="hu-HU" dirty="0" err="1">
                <a:latin typeface="Garamond" panose="02020404030301010803" pitchFamily="18" charset="0"/>
              </a:rPr>
              <a:t>sanctification</a:t>
            </a:r>
            <a:endParaRPr lang="hu-HU" dirty="0">
              <a:latin typeface="Garamond" panose="02020404030301010803" pitchFamily="18" charset="0"/>
            </a:endParaRPr>
          </a:p>
          <a:p>
            <a:r>
              <a:rPr lang="hu-HU" dirty="0">
                <a:latin typeface="Garamond" panose="02020404030301010803" pitchFamily="18" charset="0"/>
              </a:rPr>
              <a:t>The </a:t>
            </a:r>
            <a:r>
              <a:rPr lang="hu-HU" dirty="0" err="1">
                <a:latin typeface="Garamond" panose="02020404030301010803" pitchFamily="18" charset="0"/>
              </a:rPr>
              <a:t>Carnival</a:t>
            </a:r>
            <a:r>
              <a:rPr lang="hu-HU" dirty="0">
                <a:latin typeface="Garamond" panose="02020404030301010803" pitchFamily="18" charset="0"/>
              </a:rPr>
              <a:t>: </a:t>
            </a:r>
            <a:r>
              <a:rPr lang="hu-HU" dirty="0" err="1">
                <a:latin typeface="Garamond" panose="02020404030301010803" pitchFamily="18" charset="0"/>
              </a:rPr>
              <a:t>temporary</a:t>
            </a:r>
            <a:r>
              <a:rPr lang="hu-HU" dirty="0">
                <a:latin typeface="Garamond" panose="02020404030301010803" pitchFamily="18" charset="0"/>
              </a:rPr>
              <a:t> relief </a:t>
            </a:r>
            <a:r>
              <a:rPr lang="hu-HU" dirty="0" err="1">
                <a:latin typeface="Garamond" panose="02020404030301010803" pitchFamily="18" charset="0"/>
              </a:rPr>
              <a:t>from</a:t>
            </a:r>
            <a:r>
              <a:rPr lang="hu-HU" dirty="0">
                <a:latin typeface="Garamond" panose="02020404030301010803" pitchFamily="18" charset="0"/>
              </a:rPr>
              <a:t> </a:t>
            </a:r>
            <a:r>
              <a:rPr lang="hu-HU" dirty="0" err="1">
                <a:latin typeface="Garamond" panose="02020404030301010803" pitchFamily="18" charset="0"/>
              </a:rPr>
              <a:t>reigning</a:t>
            </a:r>
            <a:r>
              <a:rPr lang="hu-HU" dirty="0">
                <a:latin typeface="Garamond" panose="02020404030301010803" pitchFamily="18" charset="0"/>
              </a:rPr>
              <a:t> </a:t>
            </a:r>
            <a:r>
              <a:rPr lang="hu-HU" dirty="0" err="1">
                <a:latin typeface="Garamond" panose="02020404030301010803" pitchFamily="18" charset="0"/>
              </a:rPr>
              <a:t>truth</a:t>
            </a:r>
            <a:r>
              <a:rPr lang="hu-HU" dirty="0">
                <a:latin typeface="Garamond" panose="02020404030301010803" pitchFamily="18" charset="0"/>
              </a:rPr>
              <a:t> and </a:t>
            </a:r>
            <a:r>
              <a:rPr lang="hu-HU" dirty="0" err="1">
                <a:latin typeface="Garamond" panose="02020404030301010803" pitchFamily="18" charset="0"/>
              </a:rPr>
              <a:t>order</a:t>
            </a:r>
            <a:endParaRPr lang="hu-HU" dirty="0">
              <a:latin typeface="Garamond" panose="02020404030301010803" pitchFamily="18" charset="0"/>
            </a:endParaRPr>
          </a:p>
          <a:p>
            <a:r>
              <a:rPr lang="hu-HU" dirty="0" err="1">
                <a:latin typeface="Garamond" panose="02020404030301010803" pitchFamily="18" charset="0"/>
              </a:rPr>
              <a:t>Celebrated</a:t>
            </a:r>
            <a:r>
              <a:rPr lang="hu-HU" dirty="0">
                <a:latin typeface="Garamond" panose="02020404030301010803" pitchFamily="18" charset="0"/>
              </a:rPr>
              <a:t> </a:t>
            </a:r>
            <a:r>
              <a:rPr lang="hu-HU" dirty="0" err="1">
                <a:latin typeface="Garamond" panose="02020404030301010803" pitchFamily="18" charset="0"/>
              </a:rPr>
              <a:t>the</a:t>
            </a:r>
            <a:r>
              <a:rPr lang="hu-HU" dirty="0">
                <a:latin typeface="Garamond" panose="02020404030301010803" pitchFamily="18" charset="0"/>
              </a:rPr>
              <a:t> </a:t>
            </a:r>
            <a:r>
              <a:rPr lang="hu-HU" dirty="0" err="1">
                <a:latin typeface="Garamond" panose="02020404030301010803" pitchFamily="18" charset="0"/>
              </a:rPr>
              <a:t>suspension</a:t>
            </a:r>
            <a:r>
              <a:rPr lang="hu-HU" dirty="0">
                <a:latin typeface="Garamond" panose="02020404030301010803" pitchFamily="18" charset="0"/>
              </a:rPr>
              <a:t> of </a:t>
            </a:r>
            <a:r>
              <a:rPr lang="hu-HU" b="1" dirty="0" err="1">
                <a:latin typeface="Garamond" panose="02020404030301010803" pitchFamily="18" charset="0"/>
              </a:rPr>
              <a:t>hierarchy</a:t>
            </a:r>
            <a:r>
              <a:rPr lang="hu-HU" dirty="0">
                <a:latin typeface="Garamond" panose="02020404030301010803" pitchFamily="18" charset="0"/>
              </a:rPr>
              <a:t>, </a:t>
            </a:r>
            <a:r>
              <a:rPr lang="hu-HU" dirty="0" err="1">
                <a:latin typeface="Garamond" panose="02020404030301010803" pitchFamily="18" charset="0"/>
              </a:rPr>
              <a:t>privilege</a:t>
            </a:r>
            <a:r>
              <a:rPr lang="hu-HU" dirty="0">
                <a:latin typeface="Garamond" panose="02020404030301010803" pitchFamily="18" charset="0"/>
              </a:rPr>
              <a:t>, </a:t>
            </a:r>
            <a:r>
              <a:rPr lang="hu-HU" dirty="0" err="1">
                <a:latin typeface="Garamond" panose="02020404030301010803" pitchFamily="18" charset="0"/>
              </a:rPr>
              <a:t>norms</a:t>
            </a:r>
            <a:r>
              <a:rPr lang="hu-HU" dirty="0">
                <a:latin typeface="Garamond" panose="02020404030301010803" pitchFamily="18" charset="0"/>
              </a:rPr>
              <a:t> and </a:t>
            </a:r>
            <a:r>
              <a:rPr lang="hu-HU" dirty="0" err="1">
                <a:latin typeface="Garamond" panose="02020404030301010803" pitchFamily="18" charset="0"/>
              </a:rPr>
              <a:t>interdictions</a:t>
            </a:r>
            <a:endParaRPr lang="hu-HU" dirty="0">
              <a:latin typeface="Garamond" panose="02020404030301010803" pitchFamily="18" charset="0"/>
            </a:endParaRPr>
          </a:p>
          <a:p>
            <a:r>
              <a:rPr lang="hu-HU" dirty="0" err="1">
                <a:latin typeface="Garamond" panose="02020404030301010803" pitchFamily="18" charset="0"/>
              </a:rPr>
              <a:t>Celebrated</a:t>
            </a:r>
            <a:r>
              <a:rPr lang="hu-HU" dirty="0">
                <a:latin typeface="Garamond" panose="02020404030301010803" pitchFamily="18" charset="0"/>
              </a:rPr>
              <a:t> </a:t>
            </a:r>
            <a:r>
              <a:rPr lang="hu-HU" dirty="0" err="1">
                <a:latin typeface="Garamond" panose="02020404030301010803" pitchFamily="18" charset="0"/>
              </a:rPr>
              <a:t>time</a:t>
            </a:r>
            <a:r>
              <a:rPr lang="hu-HU" dirty="0">
                <a:latin typeface="Garamond" panose="02020404030301010803" pitchFamily="18" charset="0"/>
              </a:rPr>
              <a:t>, </a:t>
            </a:r>
            <a:r>
              <a:rPr lang="hu-HU" dirty="0" err="1">
                <a:latin typeface="Garamond" panose="02020404030301010803" pitchFamily="18" charset="0"/>
              </a:rPr>
              <a:t>birth</a:t>
            </a:r>
            <a:r>
              <a:rPr lang="hu-HU" dirty="0">
                <a:latin typeface="Garamond" panose="02020404030301010803" pitchFamily="18" charset="0"/>
              </a:rPr>
              <a:t>, </a:t>
            </a:r>
            <a:r>
              <a:rPr lang="hu-HU" dirty="0" err="1">
                <a:latin typeface="Garamond" panose="02020404030301010803" pitchFamily="18" charset="0"/>
              </a:rPr>
              <a:t>change</a:t>
            </a:r>
            <a:r>
              <a:rPr lang="hu-HU" dirty="0">
                <a:latin typeface="Garamond" panose="02020404030301010803" pitchFamily="18" charset="0"/>
              </a:rPr>
              <a:t>, </a:t>
            </a:r>
            <a:r>
              <a:rPr lang="hu-HU" dirty="0" err="1">
                <a:latin typeface="Garamond" panose="02020404030301010803" pitchFamily="18" charset="0"/>
              </a:rPr>
              <a:t>renewal</a:t>
            </a:r>
            <a:r>
              <a:rPr lang="hu-HU" dirty="0">
                <a:latin typeface="Garamond" panose="02020404030301010803" pitchFamily="18" charset="0"/>
              </a:rPr>
              <a:t>: </a:t>
            </a:r>
            <a:r>
              <a:rPr lang="hu-HU" dirty="0" err="1">
                <a:latin typeface="Garamond" panose="02020404030301010803" pitchFamily="18" charset="0"/>
              </a:rPr>
              <a:t>equality</a:t>
            </a:r>
            <a:endParaRPr lang="hu-HU" dirty="0">
              <a:latin typeface="Garamond" panose="02020404030301010803" pitchFamily="18" charset="0"/>
            </a:endParaRPr>
          </a:p>
          <a:p>
            <a:r>
              <a:rPr lang="hu-HU" dirty="0" err="1">
                <a:latin typeface="Garamond" panose="02020404030301010803" pitchFamily="18" charset="0"/>
              </a:rPr>
              <a:t>Opposed</a:t>
            </a:r>
            <a:r>
              <a:rPr lang="hu-HU" dirty="0">
                <a:latin typeface="Garamond" panose="02020404030301010803" pitchFamily="18" charset="0"/>
              </a:rPr>
              <a:t> </a:t>
            </a:r>
            <a:r>
              <a:rPr lang="hu-HU" dirty="0" err="1">
                <a:latin typeface="Garamond" panose="02020404030301010803" pitchFamily="18" charset="0"/>
              </a:rPr>
              <a:t>all</a:t>
            </a:r>
            <a:r>
              <a:rPr lang="hu-HU" dirty="0">
                <a:latin typeface="Garamond" panose="02020404030301010803" pitchFamily="18" charset="0"/>
              </a:rPr>
              <a:t> </a:t>
            </a:r>
            <a:r>
              <a:rPr lang="hu-HU" dirty="0" err="1">
                <a:latin typeface="Garamond" panose="02020404030301010803" pitchFamily="18" charset="0"/>
              </a:rPr>
              <a:t>eternal</a:t>
            </a:r>
            <a:r>
              <a:rPr lang="hu-HU" dirty="0">
                <a:latin typeface="Garamond" panose="02020404030301010803" pitchFamily="18" charset="0"/>
              </a:rPr>
              <a:t>, </a:t>
            </a:r>
            <a:r>
              <a:rPr lang="hu-HU" dirty="0" err="1">
                <a:latin typeface="Garamond" panose="02020404030301010803" pitchFamily="18" charset="0"/>
              </a:rPr>
              <a:t>complete</a:t>
            </a:r>
            <a:r>
              <a:rPr lang="hu-HU" dirty="0">
                <a:latin typeface="Garamond" panose="02020404030301010803" pitchFamily="18" charset="0"/>
              </a:rPr>
              <a:t> and </a:t>
            </a:r>
            <a:r>
              <a:rPr lang="hu-HU" dirty="0" err="1">
                <a:latin typeface="Garamond" panose="02020404030301010803" pitchFamily="18" charset="0"/>
              </a:rPr>
              <a:t>final</a:t>
            </a:r>
            <a:endParaRPr lang="hu-HU" dirty="0">
              <a:latin typeface="Garamond" panose="02020404030301010803" pitchFamily="18" charset="0"/>
            </a:endParaRPr>
          </a:p>
          <a:p>
            <a:endParaRPr lang="hu-HU" dirty="0"/>
          </a:p>
        </p:txBody>
      </p:sp>
    </p:spTree>
    <p:extLst>
      <p:ext uri="{BB962C8B-B14F-4D97-AF65-F5344CB8AC3E}">
        <p14:creationId xmlns:p14="http://schemas.microsoft.com/office/powerpoint/2010/main" val="53369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dirty="0">
                <a:latin typeface="Garamond" panose="02020404030301010803" pitchFamily="18" charset="0"/>
              </a:rPr>
              <a:t>The </a:t>
            </a:r>
            <a:r>
              <a:rPr lang="hu-HU" sz="4000" dirty="0" err="1">
                <a:latin typeface="Garamond" panose="02020404030301010803" pitchFamily="18" charset="0"/>
              </a:rPr>
              <a:t>Medieval</a:t>
            </a:r>
            <a:r>
              <a:rPr lang="hu-HU" sz="4000" dirty="0">
                <a:latin typeface="Garamond" panose="02020404030301010803" pitchFamily="18" charset="0"/>
              </a:rPr>
              <a:t> </a:t>
            </a:r>
            <a:r>
              <a:rPr lang="hu-HU" sz="4000" dirty="0" err="1">
                <a:latin typeface="Garamond" panose="02020404030301010803" pitchFamily="18" charset="0"/>
              </a:rPr>
              <a:t>Carnival</a:t>
            </a:r>
            <a:r>
              <a:rPr lang="hu-HU" sz="4000" dirty="0">
                <a:latin typeface="Garamond" panose="02020404030301010803" pitchFamily="18" charset="0"/>
              </a:rPr>
              <a:t> (Mihail </a:t>
            </a:r>
            <a:r>
              <a:rPr lang="hu-HU" sz="4000" dirty="0" err="1">
                <a:latin typeface="Garamond" panose="02020404030301010803" pitchFamily="18" charset="0"/>
              </a:rPr>
              <a:t>Bahtyin</a:t>
            </a:r>
            <a:r>
              <a:rPr lang="hu-HU" sz="4000" dirty="0">
                <a:latin typeface="Garamond" panose="02020404030301010803" pitchFamily="18" charset="0"/>
              </a:rPr>
              <a:t>) II.</a:t>
            </a:r>
          </a:p>
        </p:txBody>
      </p:sp>
      <p:sp>
        <p:nvSpPr>
          <p:cNvPr id="3" name="Tartalom helye 2"/>
          <p:cNvSpPr>
            <a:spLocks noGrp="1"/>
          </p:cNvSpPr>
          <p:nvPr>
            <p:ph idx="1"/>
          </p:nvPr>
        </p:nvSpPr>
        <p:spPr/>
        <p:txBody>
          <a:bodyPr>
            <a:normAutofit fontScale="92500" lnSpcReduction="20000"/>
          </a:bodyPr>
          <a:lstStyle/>
          <a:p>
            <a:r>
              <a:rPr lang="hu-HU" sz="2600" dirty="0" err="1"/>
              <a:t>Language</a:t>
            </a:r>
            <a:r>
              <a:rPr lang="hu-HU" sz="2600" dirty="0"/>
              <a:t>: </a:t>
            </a:r>
            <a:r>
              <a:rPr lang="hu-HU" sz="2600" dirty="0" err="1"/>
              <a:t>reversals</a:t>
            </a:r>
            <a:r>
              <a:rPr lang="hu-HU" sz="2600" dirty="0"/>
              <a:t>, </a:t>
            </a:r>
            <a:r>
              <a:rPr lang="hu-HU" sz="2600" dirty="0" err="1"/>
              <a:t>presenting</a:t>
            </a:r>
            <a:r>
              <a:rPr lang="hu-HU" sz="2600" dirty="0"/>
              <a:t> </a:t>
            </a:r>
            <a:r>
              <a:rPr lang="hu-HU" sz="2600" dirty="0" err="1"/>
              <a:t>sg</a:t>
            </a:r>
            <a:r>
              <a:rPr lang="hu-HU" sz="2600" dirty="0"/>
              <a:t> </a:t>
            </a:r>
            <a:r>
              <a:rPr lang="hu-HU" sz="2600" dirty="0" err="1"/>
              <a:t>awry</a:t>
            </a:r>
            <a:r>
              <a:rPr lang="hu-HU" sz="2600" dirty="0"/>
              <a:t>, </a:t>
            </a:r>
            <a:r>
              <a:rPr lang="hu-HU" sz="2600" dirty="0" err="1"/>
              <a:t>askew</a:t>
            </a:r>
            <a:endParaRPr lang="hu-HU" sz="2600" dirty="0"/>
          </a:p>
          <a:p>
            <a:r>
              <a:rPr lang="hu-HU" sz="2600" dirty="0" err="1"/>
              <a:t>Reversibility</a:t>
            </a:r>
            <a:r>
              <a:rPr lang="hu-HU" sz="2600" dirty="0"/>
              <a:t>, </a:t>
            </a:r>
            <a:r>
              <a:rPr lang="hu-HU" sz="2600" dirty="0" err="1"/>
              <a:t>interchangability</a:t>
            </a:r>
            <a:r>
              <a:rPr lang="hu-HU" sz="2600" dirty="0"/>
              <a:t> of top and </a:t>
            </a:r>
            <a:r>
              <a:rPr lang="hu-HU" sz="2600" dirty="0" err="1"/>
              <a:t>bottom</a:t>
            </a:r>
            <a:r>
              <a:rPr lang="hu-HU" sz="2600" dirty="0"/>
              <a:t>, </a:t>
            </a:r>
            <a:r>
              <a:rPr lang="hu-HU" sz="2600" dirty="0" err="1"/>
              <a:t>face</a:t>
            </a:r>
            <a:r>
              <a:rPr lang="hu-HU" sz="2600" dirty="0"/>
              <a:t> </a:t>
            </a:r>
            <a:r>
              <a:rPr lang="hu-HU" sz="2600" dirty="0" err="1"/>
              <a:t>and</a:t>
            </a:r>
            <a:r>
              <a:rPr lang="hu-HU" sz="2600" dirty="0"/>
              <a:t> </a:t>
            </a:r>
            <a:r>
              <a:rPr lang="hu-HU" sz="2600" dirty="0" err="1"/>
              <a:t>hind</a:t>
            </a:r>
            <a:r>
              <a:rPr lang="hu-HU" sz="2600" dirty="0"/>
              <a:t>, etc.</a:t>
            </a:r>
          </a:p>
          <a:p>
            <a:r>
              <a:rPr lang="hu-HU" sz="2600" dirty="0" err="1"/>
              <a:t>Profanizations</a:t>
            </a:r>
            <a:r>
              <a:rPr lang="hu-HU" sz="2600" dirty="0"/>
              <a:t>, </a:t>
            </a:r>
            <a:r>
              <a:rPr lang="hu-HU" sz="2600" dirty="0" err="1"/>
              <a:t>parodies</a:t>
            </a:r>
            <a:r>
              <a:rPr lang="hu-HU" sz="2600" dirty="0"/>
              <a:t>, </a:t>
            </a:r>
            <a:r>
              <a:rPr lang="hu-HU" sz="2600" dirty="0" err="1"/>
              <a:t>travesties</a:t>
            </a:r>
            <a:r>
              <a:rPr lang="hu-HU" sz="2600" dirty="0"/>
              <a:t>, </a:t>
            </a:r>
            <a:r>
              <a:rPr lang="hu-HU" sz="2600" dirty="0" err="1"/>
              <a:t>mockeries</a:t>
            </a:r>
            <a:endParaRPr lang="hu-HU" sz="2600" dirty="0"/>
          </a:p>
          <a:p>
            <a:r>
              <a:rPr lang="hu-HU" sz="2600" dirty="0"/>
              <a:t>The </a:t>
            </a:r>
            <a:r>
              <a:rPr lang="hu-HU" sz="2600" dirty="0" err="1"/>
              <a:t>world</a:t>
            </a:r>
            <a:r>
              <a:rPr lang="hu-HU" sz="2600" dirty="0"/>
              <a:t> </a:t>
            </a:r>
            <a:r>
              <a:rPr lang="hu-HU" sz="2600" dirty="0" err="1"/>
              <a:t>turned</a:t>
            </a:r>
            <a:r>
              <a:rPr lang="hu-HU" sz="2600" dirty="0"/>
              <a:t> </a:t>
            </a:r>
            <a:r>
              <a:rPr lang="hu-HU" sz="2600" dirty="0" err="1"/>
              <a:t>inside</a:t>
            </a:r>
            <a:r>
              <a:rPr lang="hu-HU" sz="2600" dirty="0"/>
              <a:t> out</a:t>
            </a:r>
          </a:p>
          <a:p>
            <a:r>
              <a:rPr lang="hu-HU" sz="2600" dirty="0"/>
              <a:t>The </a:t>
            </a:r>
            <a:r>
              <a:rPr lang="hu-HU" sz="2600" dirty="0" err="1"/>
              <a:t>carnivalesque</a:t>
            </a:r>
            <a:r>
              <a:rPr lang="hu-HU" sz="2600" dirty="0"/>
              <a:t> </a:t>
            </a:r>
            <a:r>
              <a:rPr lang="hu-HU" sz="2600" dirty="0" err="1"/>
              <a:t>laughter</a:t>
            </a:r>
            <a:r>
              <a:rPr lang="hu-HU" sz="2600" dirty="0"/>
              <a:t>: </a:t>
            </a:r>
            <a:r>
              <a:rPr lang="hu-HU" sz="2600" dirty="0" err="1"/>
              <a:t>communal</a:t>
            </a:r>
            <a:r>
              <a:rPr lang="hu-HU" sz="2600" dirty="0"/>
              <a:t>, </a:t>
            </a:r>
            <a:r>
              <a:rPr lang="hu-HU" sz="2600" dirty="0" err="1"/>
              <a:t>universal</a:t>
            </a:r>
            <a:r>
              <a:rPr lang="hu-HU" sz="2600" dirty="0"/>
              <a:t>, </a:t>
            </a:r>
            <a:r>
              <a:rPr lang="hu-HU" sz="2600" dirty="0" err="1"/>
              <a:t>ambivalent</a:t>
            </a:r>
            <a:r>
              <a:rPr lang="hu-HU" sz="2600" dirty="0"/>
              <a:t> (</a:t>
            </a:r>
            <a:r>
              <a:rPr lang="hu-HU" sz="2600" dirty="0" err="1"/>
              <a:t>also</a:t>
            </a:r>
            <a:r>
              <a:rPr lang="hu-HU" sz="2600" dirty="0"/>
              <a:t> </a:t>
            </a:r>
            <a:r>
              <a:rPr lang="hu-HU" sz="2600" dirty="0" err="1"/>
              <a:t>mocking</a:t>
            </a:r>
            <a:r>
              <a:rPr lang="hu-HU" sz="2600" dirty="0"/>
              <a:t>)</a:t>
            </a:r>
          </a:p>
          <a:p>
            <a:r>
              <a:rPr lang="hu-HU" sz="2600" dirty="0" err="1"/>
              <a:t>Laughter</a:t>
            </a:r>
            <a:r>
              <a:rPr lang="hu-HU" sz="2600" dirty="0"/>
              <a:t> </a:t>
            </a:r>
            <a:r>
              <a:rPr lang="hu-HU" sz="2600" dirty="0" err="1"/>
              <a:t>turning</a:t>
            </a:r>
            <a:r>
              <a:rPr lang="hu-HU" sz="2600" dirty="0"/>
              <a:t> </a:t>
            </a:r>
            <a:r>
              <a:rPr lang="hu-HU" sz="2600" dirty="0" err="1"/>
              <a:t>against</a:t>
            </a:r>
            <a:r>
              <a:rPr lang="hu-HU" sz="2600" dirty="0"/>
              <a:t> </a:t>
            </a:r>
            <a:r>
              <a:rPr lang="hu-HU" sz="2600" dirty="0" err="1"/>
              <a:t>those</a:t>
            </a:r>
            <a:r>
              <a:rPr lang="hu-HU" sz="2600" dirty="0"/>
              <a:t> </a:t>
            </a:r>
            <a:r>
              <a:rPr lang="hu-HU" sz="2600" dirty="0" err="1"/>
              <a:t>who</a:t>
            </a:r>
            <a:r>
              <a:rPr lang="hu-HU" sz="2600" dirty="0"/>
              <a:t> </a:t>
            </a:r>
            <a:r>
              <a:rPr lang="hu-HU" sz="2600" dirty="0" err="1"/>
              <a:t>laugh</a:t>
            </a:r>
            <a:r>
              <a:rPr lang="hu-HU" sz="2600" dirty="0"/>
              <a:t> </a:t>
            </a:r>
          </a:p>
          <a:p>
            <a:r>
              <a:rPr lang="hu-HU" sz="2600" dirty="0" err="1"/>
              <a:t>Contrast</a:t>
            </a:r>
            <a:r>
              <a:rPr lang="hu-HU" sz="2600" dirty="0"/>
              <a:t> </a:t>
            </a:r>
            <a:r>
              <a:rPr lang="hu-HU" sz="2600" dirty="0" err="1"/>
              <a:t>with</a:t>
            </a:r>
            <a:r>
              <a:rPr lang="hu-HU" sz="2600" dirty="0"/>
              <a:t> </a:t>
            </a:r>
            <a:r>
              <a:rPr lang="hu-HU" sz="2600" dirty="0" err="1"/>
              <a:t>satirical</a:t>
            </a:r>
            <a:r>
              <a:rPr lang="hu-HU" sz="2600" dirty="0"/>
              <a:t> </a:t>
            </a:r>
            <a:r>
              <a:rPr lang="hu-HU" sz="2600" dirty="0" err="1"/>
              <a:t>laughter</a:t>
            </a:r>
            <a:r>
              <a:rPr lang="hu-HU" sz="2600" dirty="0"/>
              <a:t>: </a:t>
            </a:r>
            <a:r>
              <a:rPr lang="hu-HU" sz="2600" dirty="0" err="1"/>
              <a:t>does</a:t>
            </a:r>
            <a:r>
              <a:rPr lang="hu-HU" sz="2600" dirty="0"/>
              <a:t> </a:t>
            </a:r>
            <a:r>
              <a:rPr lang="hu-HU" sz="2600" dirty="0" err="1"/>
              <a:t>not</a:t>
            </a:r>
            <a:r>
              <a:rPr lang="hu-HU" sz="2600" dirty="0"/>
              <a:t> </a:t>
            </a:r>
            <a:r>
              <a:rPr lang="hu-HU" sz="2600" dirty="0" err="1"/>
              <a:t>laugh</a:t>
            </a:r>
            <a:r>
              <a:rPr lang="hu-HU" sz="2600" dirty="0"/>
              <a:t> </a:t>
            </a:r>
            <a:r>
              <a:rPr lang="hu-HU" sz="2600" dirty="0" err="1"/>
              <a:t>at</a:t>
            </a:r>
            <a:r>
              <a:rPr lang="hu-HU" sz="2600" dirty="0"/>
              <a:t> </a:t>
            </a:r>
            <a:r>
              <a:rPr lang="hu-HU" sz="2600" dirty="0" err="1"/>
              <a:t>itself</a:t>
            </a:r>
            <a:endParaRPr lang="hu-HU" sz="2600" dirty="0"/>
          </a:p>
          <a:p>
            <a:endParaRPr lang="hu-HU" dirty="0"/>
          </a:p>
        </p:txBody>
      </p:sp>
    </p:spTree>
    <p:extLst>
      <p:ext uri="{BB962C8B-B14F-4D97-AF65-F5344CB8AC3E}">
        <p14:creationId xmlns:p14="http://schemas.microsoft.com/office/powerpoint/2010/main" val="20836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298448" y="1744442"/>
            <a:ext cx="9598150" cy="45719"/>
          </a:xfrm>
        </p:spPr>
        <p:txBody>
          <a:bodyPr>
            <a:normAutofit fontScale="90000"/>
          </a:bodyPr>
          <a:lstStyle/>
          <a:p>
            <a:br>
              <a:rPr lang="hu-HU" sz="2700" dirty="0">
                <a:hlinkClick r:id="rId2"/>
              </a:rPr>
            </a:br>
            <a:r>
              <a:rPr lang="hu-HU" sz="2700" i="1" dirty="0" err="1">
                <a:solidFill>
                  <a:schemeClr val="tx1"/>
                </a:solidFill>
                <a:hlinkClick r:id="rId2"/>
              </a:rPr>
              <a:t>Midsummer</a:t>
            </a:r>
            <a:r>
              <a:rPr lang="hu-HU" sz="2700" i="1" dirty="0">
                <a:solidFill>
                  <a:schemeClr val="tx1"/>
                </a:solidFill>
                <a:hlinkClick r:id="rId2"/>
              </a:rPr>
              <a:t> </a:t>
            </a:r>
            <a:r>
              <a:rPr lang="hu-HU" sz="2700" i="1" dirty="0" err="1">
                <a:solidFill>
                  <a:schemeClr val="tx1"/>
                </a:solidFill>
                <a:hlinkClick r:id="rId2"/>
              </a:rPr>
              <a:t>Night’s</a:t>
            </a:r>
            <a:r>
              <a:rPr lang="hu-HU" sz="2700" i="1" dirty="0">
                <a:solidFill>
                  <a:schemeClr val="tx1"/>
                </a:solidFill>
                <a:hlinkClick r:id="rId2"/>
              </a:rPr>
              <a:t> </a:t>
            </a:r>
            <a:r>
              <a:rPr lang="hu-HU" sz="2700" i="1" dirty="0" err="1">
                <a:solidFill>
                  <a:schemeClr val="tx1"/>
                </a:solidFill>
                <a:hlinkClick r:id="rId2"/>
              </a:rPr>
              <a:t>Dream</a:t>
            </a:r>
            <a:r>
              <a:rPr lang="hu-HU" sz="2700" i="1" dirty="0">
                <a:solidFill>
                  <a:schemeClr val="tx1"/>
                </a:solidFill>
                <a:hlinkClick r:id="rId2"/>
              </a:rPr>
              <a:t> </a:t>
            </a:r>
            <a:r>
              <a:rPr lang="hu-HU" sz="2700" dirty="0">
                <a:solidFill>
                  <a:schemeClr val="tx1"/>
                </a:solidFill>
                <a:hlinkClick r:id="rId2"/>
              </a:rPr>
              <a:t>(1968)</a:t>
            </a:r>
            <a:br>
              <a:rPr lang="hu-HU" sz="2700" dirty="0">
                <a:solidFill>
                  <a:schemeClr val="tx1"/>
                </a:solidFill>
                <a:hlinkClick r:id="rId2"/>
              </a:rPr>
            </a:br>
            <a:r>
              <a:rPr lang="hu-HU" sz="2700" dirty="0" err="1">
                <a:solidFill>
                  <a:schemeClr val="tx1"/>
                </a:solidFill>
                <a:hlinkClick r:id="rId2"/>
              </a:rPr>
              <a:t>Directed</a:t>
            </a:r>
            <a:r>
              <a:rPr lang="hu-HU" sz="2700" dirty="0">
                <a:solidFill>
                  <a:schemeClr val="tx1"/>
                </a:solidFill>
                <a:hlinkClick r:id="rId2"/>
              </a:rPr>
              <a:t> </a:t>
            </a:r>
            <a:r>
              <a:rPr lang="hu-HU" sz="2700" dirty="0" err="1">
                <a:solidFill>
                  <a:schemeClr val="tx1"/>
                </a:solidFill>
                <a:hlinkClick r:id="rId2"/>
              </a:rPr>
              <a:t>by</a:t>
            </a:r>
            <a:r>
              <a:rPr lang="hu-HU" sz="2700" dirty="0">
                <a:solidFill>
                  <a:schemeClr val="tx1"/>
                </a:solidFill>
                <a:hlinkClick r:id="rId2"/>
              </a:rPr>
              <a:t> Peter Hall </a:t>
            </a:r>
            <a:r>
              <a:rPr lang="hu-HU" sz="2700" dirty="0" err="1">
                <a:solidFill>
                  <a:schemeClr val="tx1"/>
                </a:solidFill>
                <a:hlinkClick r:id="rId2"/>
              </a:rPr>
              <a:t>with</a:t>
            </a:r>
            <a:r>
              <a:rPr lang="hu-HU" sz="2700" dirty="0">
                <a:solidFill>
                  <a:schemeClr val="tx1"/>
                </a:solidFill>
                <a:hlinkClick r:id="rId2"/>
              </a:rPr>
              <a:t> </a:t>
            </a:r>
            <a:r>
              <a:rPr lang="hu-HU" sz="2700" dirty="0" err="1">
                <a:solidFill>
                  <a:schemeClr val="tx1"/>
                </a:solidFill>
                <a:hlinkClick r:id="rId2"/>
              </a:rPr>
              <a:t>the</a:t>
            </a:r>
            <a:r>
              <a:rPr lang="hu-HU" sz="2700" dirty="0">
                <a:solidFill>
                  <a:schemeClr val="tx1"/>
                </a:solidFill>
                <a:hlinkClick r:id="rId2"/>
              </a:rPr>
              <a:t> Royal Shakespeare </a:t>
            </a:r>
            <a:r>
              <a:rPr lang="hu-HU" sz="2700" dirty="0" err="1">
                <a:solidFill>
                  <a:schemeClr val="tx1"/>
                </a:solidFill>
                <a:hlinkClick r:id="rId2"/>
              </a:rPr>
              <a:t>Academy’s</a:t>
            </a:r>
            <a:r>
              <a:rPr lang="hu-HU" sz="2700" dirty="0">
                <a:solidFill>
                  <a:schemeClr val="tx1"/>
                </a:solidFill>
                <a:hlinkClick r:id="rId2"/>
              </a:rPr>
              <a:t> </a:t>
            </a:r>
            <a:r>
              <a:rPr lang="hu-HU" sz="2700" dirty="0" err="1">
                <a:solidFill>
                  <a:schemeClr val="tx1"/>
                </a:solidFill>
                <a:hlinkClick r:id="rId2"/>
              </a:rPr>
              <a:t>cast</a:t>
            </a:r>
            <a:r>
              <a:rPr lang="hu-HU" sz="2700" dirty="0">
                <a:solidFill>
                  <a:schemeClr val="tx1"/>
                </a:solidFill>
                <a:hlinkClick r:id="rId2"/>
              </a:rPr>
              <a:t> of </a:t>
            </a:r>
            <a:r>
              <a:rPr lang="hu-HU" sz="2700" dirty="0" err="1">
                <a:solidFill>
                  <a:schemeClr val="tx1"/>
                </a:solidFill>
                <a:hlinkClick r:id="rId2"/>
              </a:rPr>
              <a:t>actors</a:t>
            </a:r>
            <a:r>
              <a:rPr lang="hu-HU" sz="2700" dirty="0">
                <a:solidFill>
                  <a:schemeClr val="tx1"/>
                </a:solidFill>
                <a:hlinkClick r:id="rId2"/>
              </a:rPr>
              <a:t> and </a:t>
            </a:r>
            <a:r>
              <a:rPr lang="hu-HU" sz="2700" dirty="0" err="1">
                <a:solidFill>
                  <a:schemeClr val="tx1"/>
                </a:solidFill>
                <a:hlinkClick r:id="rId2"/>
              </a:rPr>
              <a:t>actresses</a:t>
            </a:r>
            <a:br>
              <a:rPr lang="hu-HU" sz="2700" dirty="0">
                <a:solidFill>
                  <a:schemeClr val="tx1"/>
                </a:solidFill>
                <a:hlinkClick r:id="rId2"/>
              </a:rPr>
            </a:br>
            <a:br>
              <a:rPr lang="hu-HU" sz="2700" dirty="0">
                <a:hlinkClick r:id="rId2"/>
              </a:rPr>
            </a:br>
            <a:r>
              <a:rPr lang="hu-HU" sz="2700" dirty="0">
                <a:hlinkClick r:id="rId2"/>
              </a:rPr>
              <a:t>https://www.youtube.com/watch?v=4RD-7aRcxmA&amp;has_verified=1</a:t>
            </a:r>
            <a:br>
              <a:rPr lang="hu-HU" sz="1600" dirty="0"/>
            </a:br>
            <a:endParaRPr lang="hu-HU" sz="1600" dirty="0"/>
          </a:p>
        </p:txBody>
      </p:sp>
      <p:sp>
        <p:nvSpPr>
          <p:cNvPr id="4" name="Tartalom helye 3"/>
          <p:cNvSpPr>
            <a:spLocks noGrp="1"/>
          </p:cNvSpPr>
          <p:nvPr>
            <p:ph sz="half" idx="2"/>
          </p:nvPr>
        </p:nvSpPr>
        <p:spPr>
          <a:xfrm>
            <a:off x="6246255" y="3400022"/>
            <a:ext cx="5220064" cy="2470426"/>
          </a:xfrm>
        </p:spPr>
        <p:txBody>
          <a:bodyPr/>
          <a:lstStyle/>
          <a:p>
            <a:pPr marL="0" indent="0">
              <a:buNone/>
            </a:pPr>
            <a:r>
              <a:rPr lang="hu-HU" dirty="0"/>
              <a:t>50.30’ – 54.30’</a:t>
            </a:r>
          </a:p>
          <a:p>
            <a:pPr marL="0" indent="0">
              <a:buNone/>
            </a:pPr>
            <a:r>
              <a:rPr lang="hu-HU" dirty="0"/>
              <a:t>1.30.00’ – 1.32.09’</a:t>
            </a:r>
          </a:p>
        </p:txBody>
      </p:sp>
      <p:sp>
        <p:nvSpPr>
          <p:cNvPr id="7" name="Tartalom helye 6"/>
          <p:cNvSpPr>
            <a:spLocks noGrp="1"/>
          </p:cNvSpPr>
          <p:nvPr>
            <p:ph sz="half" idx="1"/>
          </p:nvPr>
        </p:nvSpPr>
        <p:spPr>
          <a:xfrm>
            <a:off x="1298448" y="3400022"/>
            <a:ext cx="4718304" cy="2470425"/>
          </a:xfrm>
        </p:spPr>
        <p:txBody>
          <a:bodyPr/>
          <a:lstStyle/>
          <a:p>
            <a:r>
              <a:rPr lang="hu-HU" dirty="0" err="1"/>
              <a:t>Titania</a:t>
            </a:r>
            <a:r>
              <a:rPr lang="hu-HU" dirty="0"/>
              <a:t> </a:t>
            </a:r>
            <a:r>
              <a:rPr lang="hu-HU" dirty="0" err="1"/>
              <a:t>falls</a:t>
            </a:r>
            <a:r>
              <a:rPr lang="hu-HU" dirty="0"/>
              <a:t> </a:t>
            </a:r>
            <a:r>
              <a:rPr lang="hu-HU" dirty="0" err="1"/>
              <a:t>in</a:t>
            </a:r>
            <a:r>
              <a:rPr lang="hu-HU" dirty="0"/>
              <a:t> love </a:t>
            </a:r>
            <a:r>
              <a:rPr lang="hu-HU" dirty="0" err="1"/>
              <a:t>with</a:t>
            </a:r>
            <a:r>
              <a:rPr lang="hu-HU" dirty="0"/>
              <a:t> </a:t>
            </a:r>
            <a:r>
              <a:rPr lang="hu-HU" dirty="0" err="1"/>
              <a:t>Bottom</a:t>
            </a:r>
            <a:r>
              <a:rPr lang="hu-HU" dirty="0"/>
              <a:t>: </a:t>
            </a:r>
          </a:p>
          <a:p>
            <a:r>
              <a:rPr lang="hu-HU" dirty="0" err="1"/>
              <a:t>Bottom’s</a:t>
            </a:r>
            <a:r>
              <a:rPr lang="hu-HU" dirty="0"/>
              <a:t> </a:t>
            </a:r>
            <a:r>
              <a:rPr lang="hu-HU" dirty="0" err="1"/>
              <a:t>dream</a:t>
            </a:r>
            <a:r>
              <a:rPr lang="hu-HU" dirty="0"/>
              <a:t>:</a:t>
            </a:r>
          </a:p>
          <a:p>
            <a:endParaRPr lang="hu-HU" dirty="0"/>
          </a:p>
        </p:txBody>
      </p:sp>
    </p:spTree>
    <p:extLst>
      <p:ext uri="{BB962C8B-B14F-4D97-AF65-F5344CB8AC3E}">
        <p14:creationId xmlns:p14="http://schemas.microsoft.com/office/powerpoint/2010/main" val="1293235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i="1" dirty="0" err="1"/>
              <a:t>As</a:t>
            </a:r>
            <a:r>
              <a:rPr lang="hu-HU" sz="4000" i="1" dirty="0"/>
              <a:t> </a:t>
            </a:r>
            <a:r>
              <a:rPr lang="hu-HU" sz="4000" i="1" dirty="0" err="1"/>
              <a:t>You</a:t>
            </a:r>
            <a:r>
              <a:rPr lang="hu-HU" sz="4000" i="1" dirty="0"/>
              <a:t> </a:t>
            </a:r>
            <a:r>
              <a:rPr lang="hu-HU" sz="4000" i="1" dirty="0" err="1"/>
              <a:t>Like</a:t>
            </a:r>
            <a:r>
              <a:rPr lang="hu-HU" sz="4000" i="1" dirty="0"/>
              <a:t> </a:t>
            </a:r>
            <a:r>
              <a:rPr lang="hu-HU" sz="4000" i="1" dirty="0" err="1"/>
              <a:t>It</a:t>
            </a:r>
            <a:r>
              <a:rPr lang="hu-HU" sz="4000" i="1" dirty="0"/>
              <a:t> </a:t>
            </a:r>
            <a:r>
              <a:rPr lang="hu-HU" sz="4000" dirty="0"/>
              <a:t>(1599)</a:t>
            </a:r>
          </a:p>
        </p:txBody>
      </p:sp>
      <p:sp>
        <p:nvSpPr>
          <p:cNvPr id="3" name="Tartalom helye 2"/>
          <p:cNvSpPr>
            <a:spLocks noGrp="1"/>
          </p:cNvSpPr>
          <p:nvPr>
            <p:ph idx="1"/>
          </p:nvPr>
        </p:nvSpPr>
        <p:spPr/>
        <p:txBody>
          <a:bodyPr>
            <a:normAutofit lnSpcReduction="10000"/>
          </a:bodyPr>
          <a:lstStyle/>
          <a:p>
            <a:r>
              <a:rPr lang="hu-HU" dirty="0" err="1"/>
              <a:t>Tragic</a:t>
            </a:r>
            <a:r>
              <a:rPr lang="hu-HU" dirty="0"/>
              <a:t> </a:t>
            </a:r>
            <a:r>
              <a:rPr lang="hu-HU" dirty="0" err="1"/>
              <a:t>beginning</a:t>
            </a:r>
            <a:r>
              <a:rPr lang="hu-HU" dirty="0"/>
              <a:t>: </a:t>
            </a:r>
            <a:r>
              <a:rPr lang="hu-HU" dirty="0" err="1"/>
              <a:t>banishment</a:t>
            </a:r>
            <a:r>
              <a:rPr lang="hu-HU" dirty="0"/>
              <a:t> </a:t>
            </a:r>
            <a:r>
              <a:rPr lang="hu-HU" dirty="0" err="1"/>
              <a:t>or</a:t>
            </a:r>
            <a:r>
              <a:rPr lang="hu-HU" dirty="0"/>
              <a:t> </a:t>
            </a:r>
            <a:r>
              <a:rPr lang="hu-HU" dirty="0" err="1"/>
              <a:t>death</a:t>
            </a:r>
            <a:endParaRPr lang="hu-HU" dirty="0"/>
          </a:p>
          <a:p>
            <a:r>
              <a:rPr lang="hu-HU" dirty="0" err="1"/>
              <a:t>Wrestling</a:t>
            </a:r>
            <a:r>
              <a:rPr lang="hu-HU" dirty="0"/>
              <a:t> and sex</a:t>
            </a:r>
          </a:p>
          <a:p>
            <a:r>
              <a:rPr lang="hu-HU" dirty="0" err="1"/>
              <a:t>Escape</a:t>
            </a:r>
            <a:r>
              <a:rPr lang="hu-HU" dirty="0"/>
              <a:t> </a:t>
            </a:r>
            <a:r>
              <a:rPr lang="hu-HU" dirty="0" err="1"/>
              <a:t>in</a:t>
            </a:r>
            <a:r>
              <a:rPr lang="hu-HU" dirty="0"/>
              <a:t> </a:t>
            </a:r>
            <a:r>
              <a:rPr lang="hu-HU" dirty="0" err="1"/>
              <a:t>disguise</a:t>
            </a:r>
            <a:r>
              <a:rPr lang="hu-HU" dirty="0"/>
              <a:t>: </a:t>
            </a:r>
            <a:r>
              <a:rPr lang="hu-HU" dirty="0" err="1"/>
              <a:t>cross-dressing</a:t>
            </a:r>
            <a:r>
              <a:rPr lang="hu-HU" dirty="0"/>
              <a:t> (</a:t>
            </a:r>
            <a:r>
              <a:rPr lang="hu-HU" dirty="0" err="1"/>
              <a:t>Rosalind</a:t>
            </a:r>
            <a:r>
              <a:rPr lang="hu-HU" dirty="0"/>
              <a:t>)</a:t>
            </a:r>
          </a:p>
          <a:p>
            <a:r>
              <a:rPr lang="hu-HU" dirty="0" err="1"/>
              <a:t>Self-mockery</a:t>
            </a:r>
            <a:r>
              <a:rPr lang="hu-HU" dirty="0"/>
              <a:t> and </a:t>
            </a:r>
            <a:r>
              <a:rPr lang="hu-HU" dirty="0" err="1"/>
              <a:t>self-reflection</a:t>
            </a:r>
            <a:r>
              <a:rPr lang="hu-HU" dirty="0"/>
              <a:t> of </a:t>
            </a:r>
            <a:r>
              <a:rPr lang="hu-HU" dirty="0" err="1"/>
              <a:t>Shakespearean</a:t>
            </a:r>
            <a:r>
              <a:rPr lang="hu-HU" dirty="0"/>
              <a:t> </a:t>
            </a:r>
            <a:r>
              <a:rPr lang="hu-HU" dirty="0" err="1"/>
              <a:t>theatre</a:t>
            </a:r>
            <a:endParaRPr lang="hu-HU" dirty="0"/>
          </a:p>
          <a:p>
            <a:r>
              <a:rPr lang="hu-HU" dirty="0" err="1"/>
              <a:t>Melancholy</a:t>
            </a:r>
            <a:r>
              <a:rPr lang="hu-HU" dirty="0"/>
              <a:t> </a:t>
            </a:r>
            <a:r>
              <a:rPr lang="hu-HU" dirty="0" err="1"/>
              <a:t>in</a:t>
            </a:r>
            <a:r>
              <a:rPr lang="hu-HU" dirty="0"/>
              <a:t> </a:t>
            </a:r>
            <a:r>
              <a:rPr lang="hu-HU" dirty="0" err="1"/>
              <a:t>nature</a:t>
            </a:r>
            <a:r>
              <a:rPr lang="hu-HU" dirty="0"/>
              <a:t>: Jacques, </a:t>
            </a:r>
            <a:r>
              <a:rPr lang="en-US"/>
              <a:t>“A</a:t>
            </a:r>
            <a:r>
              <a:rPr lang="hu-HU" dirty="0" err="1"/>
              <a:t>ll</a:t>
            </a:r>
            <a:r>
              <a:rPr lang="hu-HU" dirty="0"/>
              <a:t> </a:t>
            </a:r>
            <a:r>
              <a:rPr lang="hu-HU" dirty="0" err="1"/>
              <a:t>the</a:t>
            </a:r>
            <a:r>
              <a:rPr lang="hu-HU" dirty="0"/>
              <a:t> </a:t>
            </a:r>
            <a:r>
              <a:rPr lang="hu-HU" dirty="0" err="1"/>
              <a:t>world’s</a:t>
            </a:r>
            <a:r>
              <a:rPr lang="hu-HU" dirty="0"/>
              <a:t> a </a:t>
            </a:r>
            <a:r>
              <a:rPr lang="hu-HU" dirty="0" err="1"/>
              <a:t>stage</a:t>
            </a:r>
            <a:r>
              <a:rPr lang="hu-HU" dirty="0"/>
              <a:t>” (2. 7. 139)</a:t>
            </a:r>
          </a:p>
          <a:p>
            <a:r>
              <a:rPr lang="hu-HU" dirty="0" err="1"/>
              <a:t>Touchstone’s</a:t>
            </a:r>
            <a:r>
              <a:rPr lang="hu-HU" dirty="0"/>
              <a:t> </a:t>
            </a:r>
            <a:r>
              <a:rPr lang="hu-HU" dirty="0" err="1"/>
              <a:t>mockery</a:t>
            </a:r>
            <a:r>
              <a:rPr lang="hu-HU" dirty="0"/>
              <a:t> of </a:t>
            </a:r>
            <a:r>
              <a:rPr lang="hu-HU" dirty="0" err="1"/>
              <a:t>marriage</a:t>
            </a:r>
            <a:endParaRPr lang="hu-HU" dirty="0"/>
          </a:p>
          <a:p>
            <a:r>
              <a:rPr lang="hu-HU" dirty="0" err="1"/>
              <a:t>Laughter</a:t>
            </a:r>
            <a:r>
              <a:rPr lang="hu-HU" dirty="0"/>
              <a:t>: </a:t>
            </a:r>
            <a:r>
              <a:rPr lang="hu-HU" dirty="0" err="1"/>
              <a:t>not</a:t>
            </a:r>
            <a:r>
              <a:rPr lang="hu-HU" dirty="0"/>
              <a:t> </a:t>
            </a:r>
            <a:r>
              <a:rPr lang="hu-HU" dirty="0" err="1"/>
              <a:t>relieving</a:t>
            </a:r>
            <a:r>
              <a:rPr lang="hu-HU" dirty="0"/>
              <a:t> </a:t>
            </a:r>
            <a:r>
              <a:rPr lang="hu-HU" dirty="0" err="1"/>
              <a:t>but</a:t>
            </a:r>
            <a:r>
              <a:rPr lang="hu-HU" dirty="0"/>
              <a:t> </a:t>
            </a:r>
            <a:r>
              <a:rPr lang="hu-HU" dirty="0" err="1"/>
              <a:t>recoiling</a:t>
            </a:r>
            <a:r>
              <a:rPr lang="hu-HU" dirty="0"/>
              <a:t>, </a:t>
            </a:r>
            <a:r>
              <a:rPr lang="hu-HU" dirty="0" err="1"/>
              <a:t>boomerang</a:t>
            </a:r>
            <a:r>
              <a:rPr lang="hu-HU" dirty="0"/>
              <a:t> </a:t>
            </a:r>
            <a:r>
              <a:rPr lang="hu-HU" dirty="0" err="1"/>
              <a:t>effect</a:t>
            </a:r>
            <a:endParaRPr lang="hu-HU" dirty="0"/>
          </a:p>
        </p:txBody>
      </p:sp>
    </p:spTree>
    <p:extLst>
      <p:ext uri="{BB962C8B-B14F-4D97-AF65-F5344CB8AC3E}">
        <p14:creationId xmlns:p14="http://schemas.microsoft.com/office/powerpoint/2010/main" val="46787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sz="4000" dirty="0"/>
              <a:t>The Shakespearean tragedy</a:t>
            </a:r>
            <a:endParaRPr lang="hu-HU" sz="4000" dirty="0"/>
          </a:p>
        </p:txBody>
      </p:sp>
      <p:sp>
        <p:nvSpPr>
          <p:cNvPr id="3" name="Tartalom helye 2"/>
          <p:cNvSpPr>
            <a:spLocks noGrp="1"/>
          </p:cNvSpPr>
          <p:nvPr>
            <p:ph idx="1"/>
          </p:nvPr>
        </p:nvSpPr>
        <p:spPr/>
        <p:txBody>
          <a:bodyPr>
            <a:normAutofit lnSpcReduction="10000"/>
          </a:bodyPr>
          <a:lstStyle/>
          <a:p>
            <a:r>
              <a:rPr lang="en-US" dirty="0"/>
              <a:t>Historical tragedies: </a:t>
            </a:r>
            <a:r>
              <a:rPr lang="en-US" i="1" dirty="0"/>
              <a:t>Troilus and Cressida</a:t>
            </a:r>
            <a:r>
              <a:rPr lang="en-US" dirty="0"/>
              <a:t>, </a:t>
            </a:r>
            <a:r>
              <a:rPr lang="en-US" i="1" dirty="0"/>
              <a:t>Titus Andronicus</a:t>
            </a:r>
            <a:r>
              <a:rPr lang="en-US" dirty="0"/>
              <a:t>, </a:t>
            </a:r>
            <a:r>
              <a:rPr lang="en-US" i="1" dirty="0"/>
              <a:t>Coriolanus</a:t>
            </a:r>
            <a:r>
              <a:rPr lang="en-US" dirty="0"/>
              <a:t>, </a:t>
            </a:r>
            <a:r>
              <a:rPr lang="en-US" i="1" dirty="0"/>
              <a:t>Julius</a:t>
            </a:r>
            <a:r>
              <a:rPr lang="en-US" dirty="0"/>
              <a:t> </a:t>
            </a:r>
            <a:r>
              <a:rPr lang="en-US" i="1" dirty="0"/>
              <a:t>Caesar</a:t>
            </a:r>
            <a:r>
              <a:rPr lang="en-US" dirty="0"/>
              <a:t>, </a:t>
            </a:r>
            <a:r>
              <a:rPr lang="en-US" i="1" dirty="0"/>
              <a:t>Antony and Cleopatra</a:t>
            </a:r>
          </a:p>
          <a:p>
            <a:r>
              <a:rPr lang="en-US" dirty="0"/>
              <a:t>The four great tragedies: </a:t>
            </a:r>
            <a:r>
              <a:rPr lang="en-US" i="1" dirty="0"/>
              <a:t>Hamlet</a:t>
            </a:r>
            <a:r>
              <a:rPr lang="en-US" dirty="0"/>
              <a:t>, </a:t>
            </a:r>
            <a:r>
              <a:rPr lang="en-US" i="1" dirty="0"/>
              <a:t>King Lear, Macbeth </a:t>
            </a:r>
            <a:r>
              <a:rPr lang="en-US" dirty="0"/>
              <a:t>and</a:t>
            </a:r>
            <a:r>
              <a:rPr lang="en-US" i="1" dirty="0"/>
              <a:t> Othello</a:t>
            </a:r>
          </a:p>
          <a:p>
            <a:r>
              <a:rPr lang="en-US" i="1" dirty="0"/>
              <a:t>Romeo and Juliet</a:t>
            </a:r>
            <a:r>
              <a:rPr lang="en-US" dirty="0"/>
              <a:t>, </a:t>
            </a:r>
            <a:r>
              <a:rPr lang="en-US" i="1" dirty="0" err="1"/>
              <a:t>Timon</a:t>
            </a:r>
            <a:r>
              <a:rPr lang="en-US" i="1" dirty="0"/>
              <a:t> of Athens</a:t>
            </a:r>
          </a:p>
          <a:p>
            <a:r>
              <a:rPr lang="en-US" dirty="0"/>
              <a:t>The convention of ‘revenge tragedy’</a:t>
            </a:r>
            <a:r>
              <a:rPr lang="hu-HU" dirty="0"/>
              <a:t> (</a:t>
            </a:r>
            <a:r>
              <a:rPr lang="en-US" dirty="0"/>
              <a:t>Thomas Kyd’s </a:t>
            </a:r>
            <a:r>
              <a:rPr lang="en-US" i="1" dirty="0"/>
              <a:t>Spanish Tragedy</a:t>
            </a:r>
            <a:r>
              <a:rPr lang="hu-HU" i="1" dirty="0"/>
              <a:t>)</a:t>
            </a:r>
            <a:endParaRPr lang="hu-HU" dirty="0"/>
          </a:p>
          <a:p>
            <a:r>
              <a:rPr lang="en-US" dirty="0"/>
              <a:t>Main themes: seeming and reality, choice and ambition, publicity and privacy, sanity and insanity, dividedness, sinfulness, </a:t>
            </a:r>
            <a:r>
              <a:rPr lang="en-US" dirty="0" err="1"/>
              <a:t>honour</a:t>
            </a:r>
            <a:r>
              <a:rPr lang="en-US" dirty="0"/>
              <a:t>, etc.</a:t>
            </a:r>
          </a:p>
          <a:p>
            <a:endParaRPr lang="en-US" dirty="0"/>
          </a:p>
          <a:p>
            <a:endParaRPr lang="hu-HU" dirty="0"/>
          </a:p>
        </p:txBody>
      </p:sp>
    </p:spTree>
    <p:extLst>
      <p:ext uri="{BB962C8B-B14F-4D97-AF65-F5344CB8AC3E}">
        <p14:creationId xmlns:p14="http://schemas.microsoft.com/office/powerpoint/2010/main" val="317945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z="4000" i="1" dirty="0"/>
              <a:t>Hamlet, Prince of Denmark </a:t>
            </a:r>
            <a:r>
              <a:rPr lang="en-US" dirty="0"/>
              <a:t>(1601)</a:t>
            </a:r>
            <a:endParaRPr lang="hu-HU" dirty="0"/>
          </a:p>
        </p:txBody>
      </p:sp>
      <p:sp>
        <p:nvSpPr>
          <p:cNvPr id="3" name="Tartalom helye 2"/>
          <p:cNvSpPr>
            <a:spLocks noGrp="1"/>
          </p:cNvSpPr>
          <p:nvPr>
            <p:ph idx="1"/>
          </p:nvPr>
        </p:nvSpPr>
        <p:spPr/>
        <p:txBody>
          <a:bodyPr>
            <a:normAutofit lnSpcReduction="10000"/>
          </a:bodyPr>
          <a:lstStyle/>
          <a:p>
            <a:r>
              <a:rPr lang="en-US" dirty="0"/>
              <a:t>Hamlet’s father’s ghost</a:t>
            </a:r>
          </a:p>
          <a:p>
            <a:r>
              <a:rPr lang="en-US" dirty="0"/>
              <a:t>Usurpation and filial remorse</a:t>
            </a:r>
          </a:p>
          <a:p>
            <a:r>
              <a:rPr lang="en-US" dirty="0"/>
              <a:t>Play within the play (</a:t>
            </a:r>
            <a:r>
              <a:rPr lang="en-US" i="1" dirty="0"/>
              <a:t>The Murder of </a:t>
            </a:r>
            <a:r>
              <a:rPr lang="en-US" i="1" dirty="0" err="1"/>
              <a:t>Gonzago</a:t>
            </a:r>
            <a:r>
              <a:rPr lang="en-US" dirty="0"/>
              <a:t>): theatricality</a:t>
            </a:r>
          </a:p>
          <a:p>
            <a:r>
              <a:rPr lang="en-US" dirty="0"/>
              <a:t>Love and insanity: Ophelia</a:t>
            </a:r>
          </a:p>
          <a:p>
            <a:r>
              <a:rPr lang="en-US" dirty="0"/>
              <a:t>Mother-son: Gertrude as mother and as queen</a:t>
            </a:r>
          </a:p>
          <a:p>
            <a:r>
              <a:rPr lang="en-US" dirty="0"/>
              <a:t>Words and deeds</a:t>
            </a:r>
          </a:p>
          <a:p>
            <a:r>
              <a:rPr lang="en-US" dirty="0"/>
              <a:t>Final massacre</a:t>
            </a:r>
            <a:endParaRPr lang="hu-HU" dirty="0"/>
          </a:p>
        </p:txBody>
      </p:sp>
    </p:spTree>
    <p:extLst>
      <p:ext uri="{BB962C8B-B14F-4D97-AF65-F5344CB8AC3E}">
        <p14:creationId xmlns:p14="http://schemas.microsoft.com/office/powerpoint/2010/main" val="422294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14405" y="507581"/>
            <a:ext cx="6188938"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hu-HU" altLang="hu-HU" sz="2400" b="0" i="0" u="none" strike="noStrike" cap="none" normalizeH="0" baseline="0" dirty="0" err="1">
                <a:ln>
                  <a:noFill/>
                </a:ln>
                <a:solidFill>
                  <a:schemeClr val="tx1"/>
                </a:solidFill>
                <a:effectLst/>
              </a:rPr>
              <a:t>To</a:t>
            </a:r>
            <a:r>
              <a:rPr kumimoji="0" lang="hu-HU" altLang="hu-HU" sz="2400" b="0" i="0" u="none" strike="noStrike" cap="none" normalizeH="0" baseline="0" dirty="0">
                <a:ln>
                  <a:noFill/>
                </a:ln>
                <a:solidFill>
                  <a:schemeClr val="tx1"/>
                </a:solidFill>
                <a:effectLst/>
              </a:rPr>
              <a:t> be, </a:t>
            </a:r>
            <a:r>
              <a:rPr kumimoji="0" lang="hu-HU" altLang="hu-HU" sz="2400" b="0" i="0" u="none" strike="noStrike" cap="none" normalizeH="0" baseline="0" dirty="0" err="1">
                <a:ln>
                  <a:noFill/>
                </a:ln>
                <a:solidFill>
                  <a:schemeClr val="tx1"/>
                </a:solidFill>
                <a:effectLst/>
              </a:rPr>
              <a:t>or</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not</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to</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be--that</a:t>
            </a:r>
            <a:r>
              <a:rPr kumimoji="0" lang="hu-HU" altLang="hu-HU" sz="2400" b="0" i="0" u="none" strike="noStrike" cap="none" normalizeH="0" baseline="0" dirty="0">
                <a:ln>
                  <a:noFill/>
                </a:ln>
                <a:solidFill>
                  <a:schemeClr val="tx1"/>
                </a:solidFill>
                <a:effectLst/>
              </a:rPr>
              <a:t> is </a:t>
            </a:r>
            <a:r>
              <a:rPr kumimoji="0" lang="hu-HU" altLang="hu-HU" sz="2400" b="0" i="0" u="none" strike="noStrike" cap="none" normalizeH="0" baseline="0" dirty="0" err="1">
                <a:ln>
                  <a:noFill/>
                </a:ln>
                <a:solidFill>
                  <a:schemeClr val="tx1"/>
                </a:solidFill>
                <a:effectLst/>
              </a:rPr>
              <a:t>the</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question</a:t>
            </a:r>
            <a:r>
              <a:rPr kumimoji="0" lang="hu-HU" altLang="hu-HU" sz="2400" b="0" i="0" u="none" strike="noStrike" cap="none" normalizeH="0" baseline="0" dirty="0">
                <a:ln>
                  <a:noFill/>
                </a:ln>
                <a:solidFill>
                  <a:schemeClr val="tx1"/>
                </a:solidFill>
                <a:effectLst/>
              </a:rPr>
              <a:t>: </a:t>
            </a:r>
          </a:p>
          <a:p>
            <a:pPr marL="0" marR="0" lvl="0" indent="0" defTabSz="914400" rtl="0" eaLnBrk="0" fontAlgn="base" latinLnBrk="0" hangingPunct="0">
              <a:lnSpc>
                <a:spcPct val="100000"/>
              </a:lnSpc>
              <a:spcBef>
                <a:spcPct val="0"/>
              </a:spcBef>
              <a:spcAft>
                <a:spcPct val="0"/>
              </a:spcAft>
              <a:buClrTx/>
              <a:buSzTx/>
              <a:buFontTx/>
              <a:buNone/>
              <a:tabLst/>
            </a:pPr>
            <a:r>
              <a:rPr kumimoji="0" lang="hu-HU" altLang="hu-HU" sz="2400" b="0" i="0" u="none" strike="noStrike" cap="none" normalizeH="0" baseline="0" dirty="0" err="1">
                <a:ln>
                  <a:noFill/>
                </a:ln>
                <a:solidFill>
                  <a:schemeClr val="tx1"/>
                </a:solidFill>
                <a:effectLst/>
              </a:rPr>
              <a:t>Whether</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tis</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nobler</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in</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the</a:t>
            </a:r>
            <a:r>
              <a:rPr kumimoji="0" lang="hu-HU" altLang="hu-HU" sz="2400" b="0" i="0" u="none" strike="noStrike" cap="none" normalizeH="0" baseline="0" dirty="0">
                <a:ln>
                  <a:noFill/>
                </a:ln>
                <a:solidFill>
                  <a:schemeClr val="tx1"/>
                </a:solidFill>
                <a:effectLst/>
              </a:rPr>
              <a:t> mind </a:t>
            </a:r>
            <a:r>
              <a:rPr kumimoji="0" lang="hu-HU" altLang="hu-HU" sz="2400" b="0" i="0" u="none" strike="noStrike" cap="none" normalizeH="0" baseline="0" dirty="0" err="1">
                <a:ln>
                  <a:noFill/>
                </a:ln>
                <a:solidFill>
                  <a:schemeClr val="tx1"/>
                </a:solidFill>
                <a:effectLst/>
              </a:rPr>
              <a:t>to</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suffer</a:t>
            </a:r>
            <a:r>
              <a:rPr kumimoji="0" lang="hu-HU" altLang="hu-HU" sz="2400" b="0" i="0" u="none" strike="noStrike" cap="none" normalizeH="0" baseline="0" dirty="0">
                <a:ln>
                  <a:noFill/>
                </a:ln>
                <a:solidFill>
                  <a:schemeClr val="tx1"/>
                </a:solidFill>
                <a:effectLst/>
              </a:rPr>
              <a:t> </a:t>
            </a:r>
          </a:p>
          <a:p>
            <a:pPr marL="0" marR="0" lvl="0" indent="0" defTabSz="914400" rtl="0" eaLnBrk="0" fontAlgn="base" latinLnBrk="0" hangingPunct="0">
              <a:lnSpc>
                <a:spcPct val="100000"/>
              </a:lnSpc>
              <a:spcBef>
                <a:spcPct val="0"/>
              </a:spcBef>
              <a:spcAft>
                <a:spcPct val="0"/>
              </a:spcAft>
              <a:buClrTx/>
              <a:buSzTx/>
              <a:buFontTx/>
              <a:buNone/>
              <a:tabLst/>
            </a:pPr>
            <a:r>
              <a:rPr kumimoji="0" lang="hu-HU" altLang="hu-HU" sz="2400" b="0" i="0" u="none" strike="noStrike" cap="none" normalizeH="0" baseline="0" dirty="0">
                <a:ln>
                  <a:noFill/>
                </a:ln>
                <a:solidFill>
                  <a:schemeClr val="tx1"/>
                </a:solidFill>
                <a:effectLst/>
              </a:rPr>
              <a:t>The </a:t>
            </a:r>
            <a:r>
              <a:rPr kumimoji="0" lang="hu-HU" altLang="hu-HU" sz="2400" b="0" i="0" u="none" strike="noStrike" cap="none" normalizeH="0" baseline="0" dirty="0" err="1">
                <a:ln>
                  <a:noFill/>
                </a:ln>
                <a:solidFill>
                  <a:schemeClr val="tx1"/>
                </a:solidFill>
                <a:effectLst/>
              </a:rPr>
              <a:t>slings</a:t>
            </a:r>
            <a:r>
              <a:rPr kumimoji="0" lang="hu-HU" altLang="hu-HU" sz="2400" b="0" i="0" u="none" strike="noStrike" cap="none" normalizeH="0" baseline="0" dirty="0">
                <a:ln>
                  <a:noFill/>
                </a:ln>
                <a:solidFill>
                  <a:schemeClr val="tx1"/>
                </a:solidFill>
                <a:effectLst/>
              </a:rPr>
              <a:t> and </a:t>
            </a:r>
            <a:r>
              <a:rPr kumimoji="0" lang="hu-HU" altLang="hu-HU" sz="2400" b="0" i="0" u="none" strike="noStrike" cap="none" normalizeH="0" baseline="0" dirty="0" err="1">
                <a:ln>
                  <a:noFill/>
                </a:ln>
                <a:solidFill>
                  <a:schemeClr val="tx1"/>
                </a:solidFill>
                <a:effectLst/>
              </a:rPr>
              <a:t>arrows</a:t>
            </a:r>
            <a:r>
              <a:rPr kumimoji="0" lang="hu-HU" altLang="hu-HU" sz="2400" b="0" i="0" u="none" strike="noStrike" cap="none" normalizeH="0" baseline="0" dirty="0">
                <a:ln>
                  <a:noFill/>
                </a:ln>
                <a:solidFill>
                  <a:schemeClr val="tx1"/>
                </a:solidFill>
                <a:effectLst/>
              </a:rPr>
              <a:t> of </a:t>
            </a:r>
            <a:r>
              <a:rPr kumimoji="0" lang="hu-HU" altLang="hu-HU" sz="2400" b="0" i="0" u="none" strike="noStrike" cap="none" normalizeH="0" baseline="0" dirty="0" err="1">
                <a:ln>
                  <a:noFill/>
                </a:ln>
                <a:solidFill>
                  <a:schemeClr val="tx1"/>
                </a:solidFill>
                <a:effectLst/>
              </a:rPr>
              <a:t>outrageous</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fortune</a:t>
            </a:r>
            <a:r>
              <a:rPr kumimoji="0" lang="hu-HU" altLang="hu-HU" sz="2400" b="0" i="0" u="none" strike="noStrike" cap="none" normalizeH="0" baseline="0" dirty="0">
                <a:ln>
                  <a:noFill/>
                </a:ln>
                <a:solidFill>
                  <a:schemeClr val="tx1"/>
                </a:solidFill>
                <a:effectLst/>
              </a:rPr>
              <a:t> </a:t>
            </a:r>
          </a:p>
          <a:p>
            <a:pPr marL="0" marR="0" lvl="0" indent="0" defTabSz="914400" rtl="0" eaLnBrk="0" fontAlgn="base" latinLnBrk="0" hangingPunct="0">
              <a:lnSpc>
                <a:spcPct val="100000"/>
              </a:lnSpc>
              <a:spcBef>
                <a:spcPct val="0"/>
              </a:spcBef>
              <a:spcAft>
                <a:spcPct val="0"/>
              </a:spcAft>
              <a:buClrTx/>
              <a:buSzTx/>
              <a:buFontTx/>
              <a:buNone/>
              <a:tabLst/>
            </a:pPr>
            <a:r>
              <a:rPr kumimoji="0" lang="hu-HU" altLang="hu-HU" sz="2400" b="0" i="0" u="none" strike="noStrike" cap="none" normalizeH="0" baseline="0" dirty="0" err="1">
                <a:ln>
                  <a:noFill/>
                </a:ln>
                <a:solidFill>
                  <a:schemeClr val="tx1"/>
                </a:solidFill>
                <a:effectLst/>
              </a:rPr>
              <a:t>Or</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to</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take</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arms</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against</a:t>
            </a:r>
            <a:r>
              <a:rPr kumimoji="0" lang="hu-HU" altLang="hu-HU" sz="2400" b="0" i="0" u="none" strike="noStrike" cap="none" normalizeH="0" baseline="0" dirty="0">
                <a:ln>
                  <a:noFill/>
                </a:ln>
                <a:solidFill>
                  <a:schemeClr val="tx1"/>
                </a:solidFill>
                <a:effectLst/>
              </a:rPr>
              <a:t> a </a:t>
            </a:r>
            <a:r>
              <a:rPr kumimoji="0" lang="hu-HU" altLang="hu-HU" sz="2400" b="0" i="0" u="none" strike="noStrike" cap="none" normalizeH="0" baseline="0" dirty="0" err="1">
                <a:ln>
                  <a:noFill/>
                </a:ln>
                <a:solidFill>
                  <a:schemeClr val="tx1"/>
                </a:solidFill>
                <a:effectLst/>
              </a:rPr>
              <a:t>sea</a:t>
            </a:r>
            <a:r>
              <a:rPr kumimoji="0" lang="hu-HU" altLang="hu-HU" sz="2400" b="0" i="0" u="none" strike="noStrike" cap="none" normalizeH="0" baseline="0" dirty="0">
                <a:ln>
                  <a:noFill/>
                </a:ln>
                <a:solidFill>
                  <a:schemeClr val="tx1"/>
                </a:solidFill>
                <a:effectLst/>
              </a:rPr>
              <a:t> of </a:t>
            </a:r>
            <a:r>
              <a:rPr kumimoji="0" lang="hu-HU" altLang="hu-HU" sz="2400" b="0" i="0" u="none" strike="noStrike" cap="none" normalizeH="0" baseline="0" dirty="0" err="1">
                <a:ln>
                  <a:noFill/>
                </a:ln>
                <a:solidFill>
                  <a:schemeClr val="tx1"/>
                </a:solidFill>
                <a:effectLst/>
              </a:rPr>
              <a:t>troubles</a:t>
            </a:r>
            <a:r>
              <a:rPr kumimoji="0" lang="hu-HU" altLang="hu-HU" sz="2400" b="0" i="0" u="none" strike="noStrike" cap="none" normalizeH="0" baseline="0" dirty="0">
                <a:ln>
                  <a:noFill/>
                </a:ln>
                <a:solidFill>
                  <a:schemeClr val="tx1"/>
                </a:solidFill>
                <a:effectLst/>
              </a:rPr>
              <a:t> </a:t>
            </a:r>
          </a:p>
          <a:p>
            <a:pPr marL="0" marR="0" lvl="0" indent="0" defTabSz="914400" rtl="0" eaLnBrk="0" fontAlgn="base" latinLnBrk="0" hangingPunct="0">
              <a:lnSpc>
                <a:spcPct val="100000"/>
              </a:lnSpc>
              <a:spcBef>
                <a:spcPct val="0"/>
              </a:spcBef>
              <a:spcAft>
                <a:spcPct val="0"/>
              </a:spcAft>
              <a:buClrTx/>
              <a:buSzTx/>
              <a:buFontTx/>
              <a:buNone/>
              <a:tabLst/>
            </a:pPr>
            <a:r>
              <a:rPr kumimoji="0" lang="hu-HU" altLang="hu-HU" sz="2400" b="0" i="0" u="none" strike="noStrike" cap="none" normalizeH="0" baseline="0" dirty="0">
                <a:ln>
                  <a:noFill/>
                </a:ln>
                <a:solidFill>
                  <a:schemeClr val="tx1"/>
                </a:solidFill>
                <a:effectLst/>
              </a:rPr>
              <a:t>And </a:t>
            </a:r>
            <a:r>
              <a:rPr kumimoji="0" lang="hu-HU" altLang="hu-HU" sz="2400" b="0" i="0" u="none" strike="noStrike" cap="none" normalizeH="0" baseline="0" dirty="0" err="1">
                <a:ln>
                  <a:noFill/>
                </a:ln>
                <a:solidFill>
                  <a:schemeClr val="tx1"/>
                </a:solidFill>
                <a:effectLst/>
              </a:rPr>
              <a:t>by</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opposing</a:t>
            </a:r>
            <a:r>
              <a:rPr kumimoji="0" lang="hu-HU" altLang="hu-HU" sz="2400" b="0" i="0" u="none" strike="noStrike" cap="none" normalizeH="0" baseline="0" dirty="0">
                <a:ln>
                  <a:noFill/>
                </a:ln>
                <a:solidFill>
                  <a:schemeClr val="tx1"/>
                </a:solidFill>
                <a:effectLst/>
              </a:rPr>
              <a:t> end </a:t>
            </a:r>
            <a:r>
              <a:rPr kumimoji="0" lang="hu-HU" altLang="hu-HU" sz="2400" b="0" i="0" u="none" strike="noStrike" cap="none" normalizeH="0" baseline="0" dirty="0" err="1">
                <a:ln>
                  <a:noFill/>
                </a:ln>
                <a:solidFill>
                  <a:schemeClr val="tx1"/>
                </a:solidFill>
                <a:effectLst/>
              </a:rPr>
              <a:t>them</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To</a:t>
            </a:r>
            <a:r>
              <a:rPr kumimoji="0" lang="hu-HU" altLang="hu-HU" sz="2400" b="0" i="0" u="none" strike="noStrike" cap="none" normalizeH="0" baseline="0" dirty="0">
                <a:ln>
                  <a:noFill/>
                </a:ln>
                <a:solidFill>
                  <a:schemeClr val="tx1"/>
                </a:solidFill>
                <a:effectLst/>
              </a:rPr>
              <a:t> die, </a:t>
            </a:r>
            <a:r>
              <a:rPr kumimoji="0" lang="hu-HU" altLang="hu-HU" sz="2400" b="0" i="0" u="none" strike="noStrike" cap="none" normalizeH="0" baseline="0" dirty="0" err="1">
                <a:ln>
                  <a:noFill/>
                </a:ln>
                <a:solidFill>
                  <a:schemeClr val="tx1"/>
                </a:solidFill>
                <a:effectLst/>
              </a:rPr>
              <a:t>to</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sleep--</a:t>
            </a:r>
            <a:r>
              <a:rPr kumimoji="0" lang="hu-HU" altLang="hu-HU" sz="2400" b="0" i="0" u="none" strike="noStrike" cap="none" normalizeH="0" baseline="0" dirty="0">
                <a:ln>
                  <a:noFill/>
                </a:ln>
                <a:solidFill>
                  <a:schemeClr val="tx1"/>
                </a:solidFill>
                <a:effectLst/>
              </a:rPr>
              <a:t> </a:t>
            </a:r>
          </a:p>
          <a:p>
            <a:pPr marL="0" marR="0" lvl="0" indent="0" defTabSz="914400" rtl="0" eaLnBrk="0" fontAlgn="base" latinLnBrk="0" hangingPunct="0">
              <a:lnSpc>
                <a:spcPct val="100000"/>
              </a:lnSpc>
              <a:spcBef>
                <a:spcPct val="0"/>
              </a:spcBef>
              <a:spcAft>
                <a:spcPct val="0"/>
              </a:spcAft>
              <a:buClrTx/>
              <a:buSzTx/>
              <a:buFontTx/>
              <a:buNone/>
              <a:tabLst/>
            </a:pPr>
            <a:r>
              <a:rPr kumimoji="0" lang="hu-HU" altLang="hu-HU" sz="2400" b="0" i="0" u="none" strike="noStrike" cap="none" normalizeH="0" baseline="0" dirty="0">
                <a:ln>
                  <a:noFill/>
                </a:ln>
                <a:solidFill>
                  <a:schemeClr val="tx1"/>
                </a:solidFill>
                <a:effectLst/>
              </a:rPr>
              <a:t>No </a:t>
            </a:r>
            <a:r>
              <a:rPr kumimoji="0" lang="hu-HU" altLang="hu-HU" sz="2400" b="0" i="0" u="none" strike="noStrike" cap="none" normalizeH="0" baseline="0" dirty="0" err="1">
                <a:ln>
                  <a:noFill/>
                </a:ln>
                <a:solidFill>
                  <a:schemeClr val="tx1"/>
                </a:solidFill>
                <a:effectLst/>
              </a:rPr>
              <a:t>more--and</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by</a:t>
            </a:r>
            <a:r>
              <a:rPr kumimoji="0" lang="hu-HU" altLang="hu-HU" sz="2400" b="0" i="0" u="none" strike="noStrike" cap="none" normalizeH="0" baseline="0" dirty="0">
                <a:ln>
                  <a:noFill/>
                </a:ln>
                <a:solidFill>
                  <a:schemeClr val="tx1"/>
                </a:solidFill>
                <a:effectLst/>
              </a:rPr>
              <a:t> a </a:t>
            </a:r>
            <a:r>
              <a:rPr kumimoji="0" lang="hu-HU" altLang="hu-HU" sz="2400" b="0" i="0" u="none" strike="noStrike" cap="none" normalizeH="0" baseline="0" dirty="0" err="1">
                <a:ln>
                  <a:noFill/>
                </a:ln>
                <a:solidFill>
                  <a:schemeClr val="tx1"/>
                </a:solidFill>
                <a:effectLst/>
              </a:rPr>
              <a:t>sleep</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to</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say</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we</a:t>
            </a:r>
            <a:r>
              <a:rPr kumimoji="0" lang="hu-HU" altLang="hu-HU" sz="2400" b="0" i="0" u="none" strike="noStrike" cap="none" normalizeH="0" baseline="0" dirty="0">
                <a:ln>
                  <a:noFill/>
                </a:ln>
                <a:solidFill>
                  <a:schemeClr val="tx1"/>
                </a:solidFill>
                <a:effectLst/>
              </a:rPr>
              <a:t> end </a:t>
            </a:r>
          </a:p>
          <a:p>
            <a:pPr marL="0" marR="0" lvl="0" indent="0" defTabSz="914400" rtl="0" eaLnBrk="0" fontAlgn="base" latinLnBrk="0" hangingPunct="0">
              <a:lnSpc>
                <a:spcPct val="100000"/>
              </a:lnSpc>
              <a:spcBef>
                <a:spcPct val="0"/>
              </a:spcBef>
              <a:spcAft>
                <a:spcPct val="0"/>
              </a:spcAft>
              <a:buClrTx/>
              <a:buSzTx/>
              <a:buFontTx/>
              <a:buNone/>
              <a:tabLst/>
            </a:pPr>
            <a:r>
              <a:rPr kumimoji="0" lang="hu-HU" altLang="hu-HU" sz="2400" b="0" i="0" u="none" strike="noStrike" cap="none" normalizeH="0" baseline="0" dirty="0">
                <a:ln>
                  <a:noFill/>
                </a:ln>
                <a:solidFill>
                  <a:schemeClr val="tx1"/>
                </a:solidFill>
                <a:effectLst/>
              </a:rPr>
              <a:t>The </a:t>
            </a:r>
            <a:r>
              <a:rPr kumimoji="0" lang="hu-HU" altLang="hu-HU" sz="2400" b="0" i="0" u="none" strike="noStrike" cap="none" normalizeH="0" baseline="0" dirty="0" err="1">
                <a:ln>
                  <a:noFill/>
                </a:ln>
                <a:solidFill>
                  <a:schemeClr val="tx1"/>
                </a:solidFill>
                <a:effectLst/>
              </a:rPr>
              <a:t>heartache</a:t>
            </a:r>
            <a:r>
              <a:rPr kumimoji="0" lang="hu-HU" altLang="hu-HU" sz="2400" b="0" i="0" u="none" strike="noStrike" cap="none" normalizeH="0" baseline="0" dirty="0">
                <a:ln>
                  <a:noFill/>
                </a:ln>
                <a:solidFill>
                  <a:schemeClr val="tx1"/>
                </a:solidFill>
                <a:effectLst/>
              </a:rPr>
              <a:t>, and </a:t>
            </a:r>
            <a:r>
              <a:rPr kumimoji="0" lang="hu-HU" altLang="hu-HU" sz="2400" b="0" i="0" u="none" strike="noStrike" cap="none" normalizeH="0" baseline="0" dirty="0" err="1">
                <a:ln>
                  <a:noFill/>
                </a:ln>
                <a:solidFill>
                  <a:schemeClr val="tx1"/>
                </a:solidFill>
                <a:effectLst/>
              </a:rPr>
              <a:t>the</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thousand</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natural</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shocks</a:t>
            </a:r>
            <a:r>
              <a:rPr kumimoji="0" lang="hu-HU" altLang="hu-HU" sz="2400" b="0" i="0" u="none" strike="noStrike" cap="none" normalizeH="0" baseline="0" dirty="0">
                <a:ln>
                  <a:noFill/>
                </a:ln>
                <a:solidFill>
                  <a:schemeClr val="tx1"/>
                </a:solidFill>
                <a:effectLst/>
              </a:rPr>
              <a:t> </a:t>
            </a:r>
          </a:p>
          <a:p>
            <a:pPr marL="0" marR="0" lvl="0" indent="0" defTabSz="914400" rtl="0" eaLnBrk="0" fontAlgn="base" latinLnBrk="0" hangingPunct="0">
              <a:lnSpc>
                <a:spcPct val="100000"/>
              </a:lnSpc>
              <a:spcBef>
                <a:spcPct val="0"/>
              </a:spcBef>
              <a:spcAft>
                <a:spcPct val="0"/>
              </a:spcAft>
              <a:buClrTx/>
              <a:buSzTx/>
              <a:buFontTx/>
              <a:buNone/>
              <a:tabLst/>
            </a:pPr>
            <a:r>
              <a:rPr kumimoji="0" lang="hu-HU" altLang="hu-HU" sz="2400" b="0" i="0" u="none" strike="noStrike" cap="none" normalizeH="0" baseline="0" dirty="0" err="1">
                <a:ln>
                  <a:noFill/>
                </a:ln>
                <a:solidFill>
                  <a:schemeClr val="tx1"/>
                </a:solidFill>
                <a:effectLst/>
              </a:rPr>
              <a:t>That</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flesh</a:t>
            </a:r>
            <a:r>
              <a:rPr kumimoji="0" lang="hu-HU" altLang="hu-HU" sz="2400" b="0" i="0" u="none" strike="noStrike" cap="none" normalizeH="0" baseline="0" dirty="0">
                <a:ln>
                  <a:noFill/>
                </a:ln>
                <a:solidFill>
                  <a:schemeClr val="tx1"/>
                </a:solidFill>
                <a:effectLst/>
              </a:rPr>
              <a:t> is </a:t>
            </a:r>
            <a:r>
              <a:rPr kumimoji="0" lang="hu-HU" altLang="hu-HU" sz="2400" b="0" i="0" u="none" strike="noStrike" cap="none" normalizeH="0" baseline="0" dirty="0" err="1">
                <a:ln>
                  <a:noFill/>
                </a:ln>
                <a:solidFill>
                  <a:schemeClr val="tx1"/>
                </a:solidFill>
                <a:effectLst/>
              </a:rPr>
              <a:t>heir</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to</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Tis</a:t>
            </a:r>
            <a:r>
              <a:rPr kumimoji="0" lang="hu-HU" altLang="hu-HU" sz="2400" b="0" i="0" u="none" strike="noStrike" cap="none" normalizeH="0" baseline="0" dirty="0">
                <a:ln>
                  <a:noFill/>
                </a:ln>
                <a:solidFill>
                  <a:schemeClr val="tx1"/>
                </a:solidFill>
                <a:effectLst/>
              </a:rPr>
              <a:t> a </a:t>
            </a:r>
            <a:r>
              <a:rPr kumimoji="0" lang="hu-HU" altLang="hu-HU" sz="2400" b="0" i="0" u="none" strike="noStrike" cap="none" normalizeH="0" baseline="0" dirty="0" err="1">
                <a:ln>
                  <a:noFill/>
                </a:ln>
                <a:solidFill>
                  <a:schemeClr val="tx1"/>
                </a:solidFill>
                <a:effectLst/>
              </a:rPr>
              <a:t>consummation</a:t>
            </a:r>
            <a:r>
              <a:rPr kumimoji="0" lang="hu-HU" altLang="hu-HU" sz="2400" b="0" i="0" u="none" strike="noStrike" cap="none" normalizeH="0" baseline="0" dirty="0">
                <a:ln>
                  <a:noFill/>
                </a:ln>
                <a:solidFill>
                  <a:schemeClr val="tx1"/>
                </a:solidFill>
                <a:effectLst/>
              </a:rPr>
              <a:t> </a:t>
            </a:r>
          </a:p>
          <a:p>
            <a:pPr marL="0" marR="0" lvl="0" indent="0" defTabSz="914400" rtl="0" eaLnBrk="0" fontAlgn="base" latinLnBrk="0" hangingPunct="0">
              <a:lnSpc>
                <a:spcPct val="100000"/>
              </a:lnSpc>
              <a:spcBef>
                <a:spcPct val="0"/>
              </a:spcBef>
              <a:spcAft>
                <a:spcPct val="0"/>
              </a:spcAft>
              <a:buClrTx/>
              <a:buSzTx/>
              <a:buFontTx/>
              <a:buNone/>
              <a:tabLst/>
            </a:pPr>
            <a:r>
              <a:rPr kumimoji="0" lang="hu-HU" altLang="hu-HU" sz="2400" b="0" i="0" u="none" strike="noStrike" cap="none" normalizeH="0" baseline="0" dirty="0" err="1">
                <a:ln>
                  <a:noFill/>
                </a:ln>
                <a:solidFill>
                  <a:schemeClr val="tx1"/>
                </a:solidFill>
                <a:effectLst/>
              </a:rPr>
              <a:t>Devoutly</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to</a:t>
            </a:r>
            <a:r>
              <a:rPr kumimoji="0" lang="hu-HU" altLang="hu-HU" sz="2400" b="0" i="0" u="none" strike="noStrike" cap="none" normalizeH="0" baseline="0" dirty="0">
                <a:ln>
                  <a:noFill/>
                </a:ln>
                <a:solidFill>
                  <a:schemeClr val="tx1"/>
                </a:solidFill>
                <a:effectLst/>
              </a:rPr>
              <a:t> be </a:t>
            </a:r>
            <a:r>
              <a:rPr kumimoji="0" lang="hu-HU" altLang="hu-HU" sz="2400" b="0" i="0" u="none" strike="noStrike" cap="none" normalizeH="0" baseline="0" dirty="0" err="1">
                <a:ln>
                  <a:noFill/>
                </a:ln>
                <a:solidFill>
                  <a:schemeClr val="tx1"/>
                </a:solidFill>
                <a:effectLst/>
              </a:rPr>
              <a:t>wished</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To</a:t>
            </a:r>
            <a:r>
              <a:rPr kumimoji="0" lang="hu-HU" altLang="hu-HU" sz="2400" b="0" i="0" u="none" strike="noStrike" cap="none" normalizeH="0" baseline="0" dirty="0">
                <a:ln>
                  <a:noFill/>
                </a:ln>
                <a:solidFill>
                  <a:schemeClr val="tx1"/>
                </a:solidFill>
                <a:effectLst/>
              </a:rPr>
              <a:t> die, </a:t>
            </a:r>
            <a:r>
              <a:rPr kumimoji="0" lang="hu-HU" altLang="hu-HU" sz="2400" b="0" i="0" u="none" strike="noStrike" cap="none" normalizeH="0" baseline="0" dirty="0" err="1">
                <a:ln>
                  <a:noFill/>
                </a:ln>
                <a:solidFill>
                  <a:schemeClr val="tx1"/>
                </a:solidFill>
                <a:effectLst/>
              </a:rPr>
              <a:t>to</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sleep--</a:t>
            </a:r>
            <a:r>
              <a:rPr kumimoji="0" lang="hu-HU" altLang="hu-HU" sz="2400" b="0" i="0" u="none" strike="noStrike" cap="none" normalizeH="0" baseline="0" dirty="0">
                <a:ln>
                  <a:noFill/>
                </a:ln>
                <a:solidFill>
                  <a:schemeClr val="tx1"/>
                </a:solidFill>
                <a:effectLst/>
              </a:rPr>
              <a:t> </a:t>
            </a:r>
          </a:p>
          <a:p>
            <a:pPr marL="0" marR="0" lvl="0" indent="0" defTabSz="914400" rtl="0" eaLnBrk="0" fontAlgn="base" latinLnBrk="0" hangingPunct="0">
              <a:lnSpc>
                <a:spcPct val="100000"/>
              </a:lnSpc>
              <a:spcBef>
                <a:spcPct val="0"/>
              </a:spcBef>
              <a:spcAft>
                <a:spcPct val="0"/>
              </a:spcAft>
              <a:buClrTx/>
              <a:buSzTx/>
              <a:buFontTx/>
              <a:buNone/>
              <a:tabLst/>
            </a:pPr>
            <a:r>
              <a:rPr kumimoji="0" lang="hu-HU" altLang="hu-HU" sz="2400" b="0" i="0" u="none" strike="noStrike" cap="none" normalizeH="0" baseline="0" dirty="0" err="1">
                <a:ln>
                  <a:noFill/>
                </a:ln>
                <a:solidFill>
                  <a:schemeClr val="tx1"/>
                </a:solidFill>
                <a:effectLst/>
              </a:rPr>
              <a:t>To</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sleep--perchance</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to</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dream</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ay</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there's</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the</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rub</a:t>
            </a:r>
            <a:r>
              <a:rPr kumimoji="0" lang="hu-HU" altLang="hu-HU" sz="2400" b="0" i="0" u="none" strike="noStrike" cap="none" normalizeH="0" baseline="0" dirty="0">
                <a:ln>
                  <a:noFill/>
                </a:ln>
                <a:solidFill>
                  <a:schemeClr val="tx1"/>
                </a:solidFill>
                <a:effectLst/>
              </a:rPr>
              <a:t>, </a:t>
            </a:r>
          </a:p>
          <a:p>
            <a:pPr marL="0" marR="0" lvl="0" indent="0" defTabSz="914400" rtl="0" eaLnBrk="0" fontAlgn="base" latinLnBrk="0" hangingPunct="0">
              <a:lnSpc>
                <a:spcPct val="100000"/>
              </a:lnSpc>
              <a:spcBef>
                <a:spcPct val="0"/>
              </a:spcBef>
              <a:spcAft>
                <a:spcPct val="0"/>
              </a:spcAft>
              <a:buClrTx/>
              <a:buSzTx/>
              <a:buFontTx/>
              <a:buNone/>
              <a:tabLst/>
            </a:pPr>
            <a:r>
              <a:rPr kumimoji="0" lang="hu-HU" altLang="hu-HU" sz="2400" b="0" i="0" u="none" strike="noStrike" cap="none" normalizeH="0" baseline="0" dirty="0" err="1">
                <a:ln>
                  <a:noFill/>
                </a:ln>
                <a:solidFill>
                  <a:schemeClr val="tx1"/>
                </a:solidFill>
                <a:effectLst/>
              </a:rPr>
              <a:t>For</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in</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that</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sleep</a:t>
            </a:r>
            <a:r>
              <a:rPr kumimoji="0" lang="hu-HU" altLang="hu-HU" sz="2400" b="0" i="0" u="none" strike="noStrike" cap="none" normalizeH="0" baseline="0" dirty="0">
                <a:ln>
                  <a:noFill/>
                </a:ln>
                <a:solidFill>
                  <a:schemeClr val="tx1"/>
                </a:solidFill>
                <a:effectLst/>
              </a:rPr>
              <a:t> of </a:t>
            </a:r>
            <a:r>
              <a:rPr kumimoji="0" lang="hu-HU" altLang="hu-HU" sz="2400" b="0" i="0" u="none" strike="noStrike" cap="none" normalizeH="0" baseline="0" dirty="0" err="1">
                <a:ln>
                  <a:noFill/>
                </a:ln>
                <a:solidFill>
                  <a:schemeClr val="tx1"/>
                </a:solidFill>
                <a:effectLst/>
              </a:rPr>
              <a:t>death</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what</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dreams</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may</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come</a:t>
            </a:r>
            <a:r>
              <a:rPr kumimoji="0" lang="hu-HU" altLang="hu-HU" sz="2400" b="0" i="0" u="none" strike="noStrike" cap="none" normalizeH="0" baseline="0" dirty="0">
                <a:ln>
                  <a:noFill/>
                </a:ln>
                <a:solidFill>
                  <a:schemeClr val="tx1"/>
                </a:solidFill>
                <a:effectLst/>
              </a:rPr>
              <a:t> </a:t>
            </a:r>
          </a:p>
          <a:p>
            <a:pPr marL="0" marR="0" lvl="0" indent="0" defTabSz="914400" rtl="0" eaLnBrk="0" fontAlgn="base" latinLnBrk="0" hangingPunct="0">
              <a:lnSpc>
                <a:spcPct val="100000"/>
              </a:lnSpc>
              <a:spcBef>
                <a:spcPct val="0"/>
              </a:spcBef>
              <a:spcAft>
                <a:spcPct val="0"/>
              </a:spcAft>
              <a:buClrTx/>
              <a:buSzTx/>
              <a:buFontTx/>
              <a:buNone/>
              <a:tabLst/>
            </a:pPr>
            <a:r>
              <a:rPr kumimoji="0" lang="hu-HU" altLang="hu-HU" sz="2400" b="0" i="0" u="none" strike="noStrike" cap="none" normalizeH="0" baseline="0" dirty="0" err="1">
                <a:ln>
                  <a:noFill/>
                </a:ln>
                <a:solidFill>
                  <a:schemeClr val="tx1"/>
                </a:solidFill>
                <a:effectLst/>
              </a:rPr>
              <a:t>When</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we</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have</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shuffled</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off</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this</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mortal</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coil</a:t>
            </a:r>
            <a:r>
              <a:rPr kumimoji="0" lang="hu-HU" altLang="hu-HU" sz="2400" b="0" i="0" u="none" strike="noStrike" cap="none" normalizeH="0" baseline="0" dirty="0">
                <a:ln>
                  <a:noFill/>
                </a:ln>
                <a:solidFill>
                  <a:schemeClr val="tx1"/>
                </a:solidFill>
                <a:effectLst/>
              </a:rPr>
              <a:t>, </a:t>
            </a:r>
          </a:p>
          <a:p>
            <a:pPr marL="0" marR="0" lvl="0" indent="0" defTabSz="914400" rtl="0" eaLnBrk="0" fontAlgn="base" latinLnBrk="0" hangingPunct="0">
              <a:lnSpc>
                <a:spcPct val="100000"/>
              </a:lnSpc>
              <a:spcBef>
                <a:spcPct val="0"/>
              </a:spcBef>
              <a:spcAft>
                <a:spcPct val="0"/>
              </a:spcAft>
              <a:buClrTx/>
              <a:buSzTx/>
              <a:buFontTx/>
              <a:buNone/>
              <a:tabLst/>
            </a:pPr>
            <a:r>
              <a:rPr kumimoji="0" lang="hu-HU" altLang="hu-HU" sz="2400" b="0" i="0" u="none" strike="noStrike" cap="none" normalizeH="0" baseline="0" dirty="0">
                <a:ln>
                  <a:noFill/>
                </a:ln>
                <a:solidFill>
                  <a:schemeClr val="tx1"/>
                </a:solidFill>
                <a:effectLst/>
              </a:rPr>
              <a:t>Must </a:t>
            </a:r>
            <a:r>
              <a:rPr kumimoji="0" lang="hu-HU" altLang="hu-HU" sz="2400" b="0" i="0" u="none" strike="noStrike" cap="none" normalizeH="0" baseline="0" dirty="0" err="1">
                <a:ln>
                  <a:noFill/>
                </a:ln>
                <a:solidFill>
                  <a:schemeClr val="tx1"/>
                </a:solidFill>
                <a:effectLst/>
              </a:rPr>
              <a:t>give</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us</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pause</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There's</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the</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respect</a:t>
            </a:r>
            <a:r>
              <a:rPr kumimoji="0" lang="hu-HU" altLang="hu-HU" sz="2400" b="0" i="0" u="none" strike="noStrike" cap="none" normalizeH="0" baseline="0" dirty="0">
                <a:ln>
                  <a:noFill/>
                </a:ln>
                <a:solidFill>
                  <a:schemeClr val="tx1"/>
                </a:solidFill>
                <a:effectLst/>
              </a:rPr>
              <a:t> </a:t>
            </a:r>
          </a:p>
          <a:p>
            <a:pPr marL="0" marR="0" lvl="0" indent="0" defTabSz="914400" rtl="0" eaLnBrk="0" fontAlgn="base" latinLnBrk="0" hangingPunct="0">
              <a:lnSpc>
                <a:spcPct val="100000"/>
              </a:lnSpc>
              <a:spcBef>
                <a:spcPct val="0"/>
              </a:spcBef>
              <a:spcAft>
                <a:spcPct val="0"/>
              </a:spcAft>
              <a:buClrTx/>
              <a:buSzTx/>
              <a:buFontTx/>
              <a:buNone/>
              <a:tabLst/>
            </a:pPr>
            <a:r>
              <a:rPr kumimoji="0" lang="hu-HU" altLang="hu-HU" sz="2400" b="0" i="0" u="none" strike="noStrike" cap="none" normalizeH="0" baseline="0" dirty="0" err="1">
                <a:ln>
                  <a:noFill/>
                </a:ln>
                <a:solidFill>
                  <a:schemeClr val="tx1"/>
                </a:solidFill>
                <a:effectLst/>
              </a:rPr>
              <a:t>That</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makes</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calamity</a:t>
            </a:r>
            <a:r>
              <a:rPr kumimoji="0" lang="hu-HU" altLang="hu-HU" sz="2400" b="0" i="0" u="none" strike="noStrike" cap="none" normalizeH="0" baseline="0" dirty="0">
                <a:ln>
                  <a:noFill/>
                </a:ln>
                <a:solidFill>
                  <a:schemeClr val="tx1"/>
                </a:solidFill>
                <a:effectLst/>
              </a:rPr>
              <a:t> of </a:t>
            </a:r>
            <a:r>
              <a:rPr kumimoji="0" lang="hu-HU" altLang="hu-HU" sz="2400" b="0" i="0" u="none" strike="noStrike" cap="none" normalizeH="0" baseline="0" dirty="0" err="1">
                <a:ln>
                  <a:noFill/>
                </a:ln>
                <a:solidFill>
                  <a:schemeClr val="tx1"/>
                </a:solidFill>
                <a:effectLst/>
              </a:rPr>
              <a:t>so</a:t>
            </a:r>
            <a:r>
              <a:rPr kumimoji="0" lang="hu-HU" altLang="hu-HU" sz="2400" b="0" i="0" u="none" strike="noStrike" cap="none" normalizeH="0" baseline="0" dirty="0">
                <a:ln>
                  <a:noFill/>
                </a:ln>
                <a:solidFill>
                  <a:schemeClr val="tx1"/>
                </a:solidFill>
                <a:effectLst/>
              </a:rPr>
              <a:t> </a:t>
            </a:r>
            <a:r>
              <a:rPr kumimoji="0" lang="hu-HU" altLang="hu-HU" sz="2400" b="0" i="0" u="none" strike="noStrike" cap="none" normalizeH="0" baseline="0" dirty="0" err="1">
                <a:ln>
                  <a:noFill/>
                </a:ln>
                <a:solidFill>
                  <a:schemeClr val="tx1"/>
                </a:solidFill>
                <a:effectLst/>
              </a:rPr>
              <a:t>long</a:t>
            </a:r>
            <a:r>
              <a:rPr kumimoji="0" lang="hu-HU" altLang="hu-HU" sz="2400" b="0" i="0" u="none" strike="noStrike" cap="none" normalizeH="0" baseline="0" dirty="0">
                <a:ln>
                  <a:noFill/>
                </a:ln>
                <a:solidFill>
                  <a:schemeClr val="tx1"/>
                </a:solidFill>
                <a:effectLst/>
              </a:rPr>
              <a:t> life. </a:t>
            </a:r>
          </a:p>
          <a:p>
            <a:pPr marL="0" marR="0" lvl="0" indent="0" algn="ctr" defTabSz="914400" rtl="0" eaLnBrk="0" fontAlgn="base" latinLnBrk="0" hangingPunct="0">
              <a:lnSpc>
                <a:spcPct val="100000"/>
              </a:lnSpc>
              <a:spcBef>
                <a:spcPct val="0"/>
              </a:spcBef>
              <a:spcAft>
                <a:spcPct val="0"/>
              </a:spcAft>
              <a:buClrTx/>
              <a:buSzTx/>
              <a:buFontTx/>
              <a:buNone/>
              <a:tabLst/>
            </a:pPr>
            <a:br>
              <a:rPr kumimoji="0" lang="hu-HU" altLang="hu-HU" sz="1800" b="0" i="0" u="none" strike="noStrike" cap="none" normalizeH="0" baseline="0" dirty="0">
                <a:ln>
                  <a:noFill/>
                </a:ln>
                <a:solidFill>
                  <a:schemeClr val="tx1"/>
                </a:solidFill>
                <a:effectLst/>
                <a:latin typeface="Arial" panose="020B0604020202020204" pitchFamily="34" charset="0"/>
              </a:rPr>
            </a:b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3037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z="4000" dirty="0"/>
              <a:t>The English Renaissance (1485-1642)</a:t>
            </a:r>
            <a:endParaRPr lang="hu-HU" sz="4000" dirty="0"/>
          </a:p>
        </p:txBody>
      </p:sp>
      <p:sp>
        <p:nvSpPr>
          <p:cNvPr id="3" name="Tartalom helye 2"/>
          <p:cNvSpPr>
            <a:spLocks noGrp="1"/>
          </p:cNvSpPr>
          <p:nvPr>
            <p:ph idx="1"/>
          </p:nvPr>
        </p:nvSpPr>
        <p:spPr/>
        <p:txBody>
          <a:bodyPr>
            <a:normAutofit lnSpcReduction="10000"/>
          </a:bodyPr>
          <a:lstStyle/>
          <a:p>
            <a:r>
              <a:rPr lang="en-US" sz="2800" dirty="0"/>
              <a:t>The Tudor period (1485-1603): Henry VII, Henry VIII, Edward VI, Mary I, Elizabeth I</a:t>
            </a:r>
          </a:p>
          <a:p>
            <a:r>
              <a:rPr lang="en-US" sz="2800" dirty="0"/>
              <a:t>The Elizabethan period (1558-1603): Elizabeth I</a:t>
            </a:r>
          </a:p>
          <a:p>
            <a:r>
              <a:rPr lang="en-US" sz="2800" dirty="0"/>
              <a:t>The Stuart period (1603-1714)</a:t>
            </a:r>
          </a:p>
          <a:p>
            <a:r>
              <a:rPr lang="en-US" sz="2800" dirty="0"/>
              <a:t>The Jacobean period (1603-1625): James I</a:t>
            </a:r>
          </a:p>
          <a:p>
            <a:r>
              <a:rPr lang="en-US" sz="2800" dirty="0"/>
              <a:t>The closing of theatres by Puritans in 1642</a:t>
            </a:r>
          </a:p>
          <a:p>
            <a:endParaRPr lang="hu-HU" dirty="0"/>
          </a:p>
        </p:txBody>
      </p:sp>
    </p:spTree>
    <p:extLst>
      <p:ext uri="{BB962C8B-B14F-4D97-AF65-F5344CB8AC3E}">
        <p14:creationId xmlns:p14="http://schemas.microsoft.com/office/powerpoint/2010/main" val="4159421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048000" y="751344"/>
            <a:ext cx="6096000" cy="5355312"/>
          </a:xfrm>
          <a:prstGeom prst="rect">
            <a:avLst/>
          </a:prstGeom>
        </p:spPr>
        <p:txBody>
          <a:bodyPr>
            <a:spAutoFit/>
          </a:bodyPr>
          <a:lstStyle/>
          <a:p>
            <a:pPr lvl="0" eaLnBrk="0" fontAlgn="base" hangingPunct="0">
              <a:spcBef>
                <a:spcPct val="0"/>
              </a:spcBef>
              <a:spcAft>
                <a:spcPct val="0"/>
              </a:spcAft>
            </a:pPr>
            <a:r>
              <a:rPr lang="hu-HU" altLang="hu-HU" dirty="0" err="1"/>
              <a:t>For</a:t>
            </a:r>
            <a:r>
              <a:rPr lang="hu-HU" altLang="hu-HU" dirty="0"/>
              <a:t> </a:t>
            </a:r>
            <a:r>
              <a:rPr lang="hu-HU" altLang="hu-HU" dirty="0" err="1"/>
              <a:t>who</a:t>
            </a:r>
            <a:r>
              <a:rPr lang="hu-HU" altLang="hu-HU" dirty="0"/>
              <a:t> </a:t>
            </a:r>
            <a:r>
              <a:rPr lang="hu-HU" altLang="hu-HU" dirty="0" err="1"/>
              <a:t>would</a:t>
            </a:r>
            <a:r>
              <a:rPr lang="hu-HU" altLang="hu-HU" dirty="0"/>
              <a:t> </a:t>
            </a:r>
            <a:r>
              <a:rPr lang="hu-HU" altLang="hu-HU" dirty="0" err="1"/>
              <a:t>bear</a:t>
            </a:r>
            <a:r>
              <a:rPr lang="hu-HU" altLang="hu-HU" dirty="0"/>
              <a:t> </a:t>
            </a:r>
            <a:r>
              <a:rPr lang="hu-HU" altLang="hu-HU" dirty="0" err="1"/>
              <a:t>the</a:t>
            </a:r>
            <a:r>
              <a:rPr lang="hu-HU" altLang="hu-HU" dirty="0"/>
              <a:t> </a:t>
            </a:r>
            <a:r>
              <a:rPr lang="hu-HU" altLang="hu-HU" dirty="0" err="1"/>
              <a:t>whips</a:t>
            </a:r>
            <a:r>
              <a:rPr lang="hu-HU" altLang="hu-HU" dirty="0"/>
              <a:t> and </a:t>
            </a:r>
            <a:r>
              <a:rPr lang="hu-HU" altLang="hu-HU" dirty="0" err="1"/>
              <a:t>scorns</a:t>
            </a:r>
            <a:r>
              <a:rPr lang="hu-HU" altLang="hu-HU" dirty="0"/>
              <a:t> of </a:t>
            </a:r>
            <a:r>
              <a:rPr lang="hu-HU" altLang="hu-HU" dirty="0" err="1"/>
              <a:t>time</a:t>
            </a:r>
            <a:r>
              <a:rPr lang="hu-HU" altLang="hu-HU" dirty="0"/>
              <a:t>, </a:t>
            </a:r>
          </a:p>
          <a:p>
            <a:pPr lvl="0" eaLnBrk="0" fontAlgn="base" hangingPunct="0">
              <a:spcBef>
                <a:spcPct val="0"/>
              </a:spcBef>
              <a:spcAft>
                <a:spcPct val="0"/>
              </a:spcAft>
            </a:pPr>
            <a:r>
              <a:rPr lang="hu-HU" altLang="hu-HU" dirty="0"/>
              <a:t>Th' </a:t>
            </a:r>
            <a:r>
              <a:rPr lang="hu-HU" altLang="hu-HU" dirty="0" err="1"/>
              <a:t>oppressor's</a:t>
            </a:r>
            <a:r>
              <a:rPr lang="hu-HU" altLang="hu-HU" dirty="0"/>
              <a:t> </a:t>
            </a:r>
            <a:r>
              <a:rPr lang="hu-HU" altLang="hu-HU" dirty="0" err="1"/>
              <a:t>wrong</a:t>
            </a:r>
            <a:r>
              <a:rPr lang="hu-HU" altLang="hu-HU" dirty="0"/>
              <a:t>, </a:t>
            </a:r>
            <a:r>
              <a:rPr lang="hu-HU" altLang="hu-HU" dirty="0" err="1"/>
              <a:t>the</a:t>
            </a:r>
            <a:r>
              <a:rPr lang="hu-HU" altLang="hu-HU" dirty="0"/>
              <a:t> </a:t>
            </a:r>
            <a:r>
              <a:rPr lang="hu-HU" altLang="hu-HU" dirty="0" err="1"/>
              <a:t>proud</a:t>
            </a:r>
            <a:r>
              <a:rPr lang="hu-HU" altLang="hu-HU" dirty="0"/>
              <a:t> </a:t>
            </a:r>
            <a:r>
              <a:rPr lang="hu-HU" altLang="hu-HU" dirty="0" err="1"/>
              <a:t>man's</a:t>
            </a:r>
            <a:r>
              <a:rPr lang="hu-HU" altLang="hu-HU" dirty="0"/>
              <a:t> </a:t>
            </a:r>
            <a:r>
              <a:rPr lang="hu-HU" altLang="hu-HU" dirty="0" err="1"/>
              <a:t>contumely</a:t>
            </a:r>
            <a:r>
              <a:rPr lang="hu-HU" altLang="hu-HU" dirty="0"/>
              <a:t> </a:t>
            </a:r>
          </a:p>
          <a:p>
            <a:pPr lvl="0" eaLnBrk="0" fontAlgn="base" hangingPunct="0">
              <a:spcBef>
                <a:spcPct val="0"/>
              </a:spcBef>
              <a:spcAft>
                <a:spcPct val="0"/>
              </a:spcAft>
            </a:pPr>
            <a:r>
              <a:rPr lang="hu-HU" altLang="hu-HU" dirty="0"/>
              <a:t>The </a:t>
            </a:r>
            <a:r>
              <a:rPr lang="hu-HU" altLang="hu-HU" dirty="0" err="1"/>
              <a:t>pangs</a:t>
            </a:r>
            <a:r>
              <a:rPr lang="hu-HU" altLang="hu-HU" dirty="0"/>
              <a:t> of </a:t>
            </a:r>
            <a:r>
              <a:rPr lang="hu-HU" altLang="hu-HU" dirty="0" err="1"/>
              <a:t>despised</a:t>
            </a:r>
            <a:r>
              <a:rPr lang="hu-HU" altLang="hu-HU" dirty="0"/>
              <a:t> love, </a:t>
            </a:r>
            <a:r>
              <a:rPr lang="hu-HU" altLang="hu-HU" dirty="0" err="1"/>
              <a:t>the</a:t>
            </a:r>
            <a:r>
              <a:rPr lang="hu-HU" altLang="hu-HU" dirty="0"/>
              <a:t> </a:t>
            </a:r>
            <a:r>
              <a:rPr lang="hu-HU" altLang="hu-HU" dirty="0" err="1"/>
              <a:t>law's</a:t>
            </a:r>
            <a:r>
              <a:rPr lang="hu-HU" altLang="hu-HU" dirty="0"/>
              <a:t> </a:t>
            </a:r>
            <a:r>
              <a:rPr lang="hu-HU" altLang="hu-HU" dirty="0" err="1"/>
              <a:t>delay</a:t>
            </a:r>
            <a:r>
              <a:rPr lang="hu-HU" altLang="hu-HU" dirty="0"/>
              <a:t>, </a:t>
            </a:r>
          </a:p>
          <a:p>
            <a:pPr lvl="0" eaLnBrk="0" fontAlgn="base" hangingPunct="0">
              <a:spcBef>
                <a:spcPct val="0"/>
              </a:spcBef>
              <a:spcAft>
                <a:spcPct val="0"/>
              </a:spcAft>
            </a:pPr>
            <a:r>
              <a:rPr lang="hu-HU" altLang="hu-HU" dirty="0"/>
              <a:t>The </a:t>
            </a:r>
            <a:r>
              <a:rPr lang="hu-HU" altLang="hu-HU" dirty="0" err="1"/>
              <a:t>insolence</a:t>
            </a:r>
            <a:r>
              <a:rPr lang="hu-HU" altLang="hu-HU" dirty="0"/>
              <a:t> of </a:t>
            </a:r>
            <a:r>
              <a:rPr lang="hu-HU" altLang="hu-HU" dirty="0" err="1"/>
              <a:t>office</a:t>
            </a:r>
            <a:r>
              <a:rPr lang="hu-HU" altLang="hu-HU" dirty="0"/>
              <a:t>, and </a:t>
            </a:r>
            <a:r>
              <a:rPr lang="hu-HU" altLang="hu-HU" dirty="0" err="1"/>
              <a:t>the</a:t>
            </a:r>
            <a:r>
              <a:rPr lang="hu-HU" altLang="hu-HU" dirty="0"/>
              <a:t> </a:t>
            </a:r>
            <a:r>
              <a:rPr lang="hu-HU" altLang="hu-HU" dirty="0" err="1"/>
              <a:t>spurns</a:t>
            </a:r>
            <a:r>
              <a:rPr lang="hu-HU" altLang="hu-HU" dirty="0"/>
              <a:t> </a:t>
            </a:r>
          </a:p>
          <a:p>
            <a:pPr lvl="0" eaLnBrk="0" fontAlgn="base" hangingPunct="0">
              <a:spcBef>
                <a:spcPct val="0"/>
              </a:spcBef>
              <a:spcAft>
                <a:spcPct val="0"/>
              </a:spcAft>
            </a:pPr>
            <a:r>
              <a:rPr lang="hu-HU" altLang="hu-HU" dirty="0" err="1"/>
              <a:t>That</a:t>
            </a:r>
            <a:r>
              <a:rPr lang="hu-HU" altLang="hu-HU" dirty="0"/>
              <a:t> </a:t>
            </a:r>
            <a:r>
              <a:rPr lang="hu-HU" altLang="hu-HU" dirty="0" err="1"/>
              <a:t>patient</a:t>
            </a:r>
            <a:r>
              <a:rPr lang="hu-HU" altLang="hu-HU" dirty="0"/>
              <a:t> </a:t>
            </a:r>
            <a:r>
              <a:rPr lang="hu-HU" altLang="hu-HU" dirty="0" err="1"/>
              <a:t>merit</a:t>
            </a:r>
            <a:r>
              <a:rPr lang="hu-HU" altLang="hu-HU" dirty="0"/>
              <a:t> of th' </a:t>
            </a:r>
            <a:r>
              <a:rPr lang="hu-HU" altLang="hu-HU" dirty="0" err="1"/>
              <a:t>unworthy</a:t>
            </a:r>
            <a:r>
              <a:rPr lang="hu-HU" altLang="hu-HU" dirty="0"/>
              <a:t> </a:t>
            </a:r>
            <a:r>
              <a:rPr lang="hu-HU" altLang="hu-HU" dirty="0" err="1"/>
              <a:t>takes</a:t>
            </a:r>
            <a:r>
              <a:rPr lang="hu-HU" altLang="hu-HU" dirty="0"/>
              <a:t>, </a:t>
            </a:r>
          </a:p>
          <a:p>
            <a:pPr lvl="0" eaLnBrk="0" fontAlgn="base" hangingPunct="0">
              <a:spcBef>
                <a:spcPct val="0"/>
              </a:spcBef>
              <a:spcAft>
                <a:spcPct val="0"/>
              </a:spcAft>
            </a:pPr>
            <a:r>
              <a:rPr lang="hu-HU" altLang="hu-HU" dirty="0" err="1"/>
              <a:t>When</a:t>
            </a:r>
            <a:r>
              <a:rPr lang="hu-HU" altLang="hu-HU" dirty="0"/>
              <a:t> he </a:t>
            </a:r>
            <a:r>
              <a:rPr lang="hu-HU" altLang="hu-HU" dirty="0" err="1"/>
              <a:t>himself</a:t>
            </a:r>
            <a:r>
              <a:rPr lang="hu-HU" altLang="hu-HU" dirty="0"/>
              <a:t> </a:t>
            </a:r>
            <a:r>
              <a:rPr lang="hu-HU" altLang="hu-HU" dirty="0" err="1"/>
              <a:t>might</a:t>
            </a:r>
            <a:r>
              <a:rPr lang="hu-HU" altLang="hu-HU" dirty="0"/>
              <a:t> </a:t>
            </a:r>
            <a:r>
              <a:rPr lang="hu-HU" altLang="hu-HU" dirty="0" err="1"/>
              <a:t>his</a:t>
            </a:r>
            <a:r>
              <a:rPr lang="hu-HU" altLang="hu-HU" dirty="0"/>
              <a:t> </a:t>
            </a:r>
            <a:r>
              <a:rPr lang="hu-HU" altLang="hu-HU" dirty="0" err="1"/>
              <a:t>quietus</a:t>
            </a:r>
            <a:r>
              <a:rPr lang="hu-HU" altLang="hu-HU" dirty="0"/>
              <a:t> </a:t>
            </a:r>
            <a:r>
              <a:rPr lang="hu-HU" altLang="hu-HU" dirty="0" err="1"/>
              <a:t>make</a:t>
            </a:r>
            <a:r>
              <a:rPr lang="hu-HU" altLang="hu-HU" dirty="0"/>
              <a:t> </a:t>
            </a:r>
          </a:p>
          <a:p>
            <a:pPr lvl="0" eaLnBrk="0" fontAlgn="base" hangingPunct="0">
              <a:spcBef>
                <a:spcPct val="0"/>
              </a:spcBef>
              <a:spcAft>
                <a:spcPct val="0"/>
              </a:spcAft>
            </a:pPr>
            <a:r>
              <a:rPr lang="hu-HU" altLang="hu-HU" dirty="0" err="1"/>
              <a:t>With</a:t>
            </a:r>
            <a:r>
              <a:rPr lang="hu-HU" altLang="hu-HU" dirty="0"/>
              <a:t> a </a:t>
            </a:r>
            <a:r>
              <a:rPr lang="hu-HU" altLang="hu-HU" dirty="0" err="1"/>
              <a:t>bare</a:t>
            </a:r>
            <a:r>
              <a:rPr lang="hu-HU" altLang="hu-HU" dirty="0"/>
              <a:t> </a:t>
            </a:r>
            <a:r>
              <a:rPr lang="hu-HU" altLang="hu-HU" dirty="0" err="1"/>
              <a:t>bodkin</a:t>
            </a:r>
            <a:r>
              <a:rPr lang="hu-HU" altLang="hu-HU" dirty="0"/>
              <a:t>? </a:t>
            </a:r>
            <a:r>
              <a:rPr lang="hu-HU" altLang="hu-HU" dirty="0" err="1"/>
              <a:t>Who</a:t>
            </a:r>
            <a:r>
              <a:rPr lang="hu-HU" altLang="hu-HU" dirty="0"/>
              <a:t> </a:t>
            </a:r>
            <a:r>
              <a:rPr lang="hu-HU" altLang="hu-HU" dirty="0" err="1"/>
              <a:t>would</a:t>
            </a:r>
            <a:r>
              <a:rPr lang="hu-HU" altLang="hu-HU" dirty="0"/>
              <a:t> </a:t>
            </a:r>
            <a:r>
              <a:rPr lang="hu-HU" altLang="hu-HU" dirty="0" err="1"/>
              <a:t>fardels</a:t>
            </a:r>
            <a:r>
              <a:rPr lang="hu-HU" altLang="hu-HU" dirty="0"/>
              <a:t> </a:t>
            </a:r>
            <a:r>
              <a:rPr lang="hu-HU" altLang="hu-HU" dirty="0" err="1"/>
              <a:t>bear</a:t>
            </a:r>
            <a:r>
              <a:rPr lang="hu-HU" altLang="hu-HU" dirty="0"/>
              <a:t>, </a:t>
            </a:r>
          </a:p>
          <a:p>
            <a:pPr lvl="0" eaLnBrk="0" fontAlgn="base" hangingPunct="0">
              <a:spcBef>
                <a:spcPct val="0"/>
              </a:spcBef>
              <a:spcAft>
                <a:spcPct val="0"/>
              </a:spcAft>
            </a:pPr>
            <a:r>
              <a:rPr lang="hu-HU" altLang="hu-HU" dirty="0" err="1"/>
              <a:t>To</a:t>
            </a:r>
            <a:r>
              <a:rPr lang="hu-HU" altLang="hu-HU" dirty="0"/>
              <a:t> </a:t>
            </a:r>
            <a:r>
              <a:rPr lang="hu-HU" altLang="hu-HU" dirty="0" err="1"/>
              <a:t>grunt</a:t>
            </a:r>
            <a:r>
              <a:rPr lang="hu-HU" altLang="hu-HU" dirty="0"/>
              <a:t> and </a:t>
            </a:r>
            <a:r>
              <a:rPr lang="hu-HU" altLang="hu-HU" dirty="0" err="1"/>
              <a:t>sweat</a:t>
            </a:r>
            <a:r>
              <a:rPr lang="hu-HU" altLang="hu-HU" dirty="0"/>
              <a:t> </a:t>
            </a:r>
            <a:r>
              <a:rPr lang="hu-HU" altLang="hu-HU" dirty="0" err="1"/>
              <a:t>under</a:t>
            </a:r>
            <a:r>
              <a:rPr lang="hu-HU" altLang="hu-HU" dirty="0"/>
              <a:t> a </a:t>
            </a:r>
            <a:r>
              <a:rPr lang="hu-HU" altLang="hu-HU" dirty="0" err="1"/>
              <a:t>weary</a:t>
            </a:r>
            <a:r>
              <a:rPr lang="hu-HU" altLang="hu-HU" dirty="0"/>
              <a:t> life, </a:t>
            </a:r>
          </a:p>
          <a:p>
            <a:pPr lvl="0" eaLnBrk="0" fontAlgn="base" hangingPunct="0">
              <a:spcBef>
                <a:spcPct val="0"/>
              </a:spcBef>
              <a:spcAft>
                <a:spcPct val="0"/>
              </a:spcAft>
            </a:pPr>
            <a:r>
              <a:rPr lang="hu-HU" altLang="hu-HU" dirty="0" err="1"/>
              <a:t>But</a:t>
            </a:r>
            <a:r>
              <a:rPr lang="hu-HU" altLang="hu-HU" dirty="0"/>
              <a:t> </a:t>
            </a:r>
            <a:r>
              <a:rPr lang="hu-HU" altLang="hu-HU" dirty="0" err="1"/>
              <a:t>that</a:t>
            </a:r>
            <a:r>
              <a:rPr lang="hu-HU" altLang="hu-HU" dirty="0"/>
              <a:t> </a:t>
            </a:r>
            <a:r>
              <a:rPr lang="hu-HU" altLang="hu-HU" dirty="0" err="1"/>
              <a:t>the</a:t>
            </a:r>
            <a:r>
              <a:rPr lang="hu-HU" altLang="hu-HU" dirty="0"/>
              <a:t> </a:t>
            </a:r>
            <a:r>
              <a:rPr lang="hu-HU" altLang="hu-HU" dirty="0" err="1"/>
              <a:t>dread</a:t>
            </a:r>
            <a:r>
              <a:rPr lang="hu-HU" altLang="hu-HU" dirty="0"/>
              <a:t> of </a:t>
            </a:r>
            <a:r>
              <a:rPr lang="hu-HU" altLang="hu-HU" dirty="0" err="1"/>
              <a:t>something</a:t>
            </a:r>
            <a:r>
              <a:rPr lang="hu-HU" altLang="hu-HU" dirty="0"/>
              <a:t> </a:t>
            </a:r>
            <a:r>
              <a:rPr lang="hu-HU" altLang="hu-HU" dirty="0" err="1"/>
              <a:t>after</a:t>
            </a:r>
            <a:r>
              <a:rPr lang="hu-HU" altLang="hu-HU" dirty="0"/>
              <a:t> </a:t>
            </a:r>
            <a:r>
              <a:rPr lang="hu-HU" altLang="hu-HU" dirty="0" err="1"/>
              <a:t>death</a:t>
            </a:r>
            <a:r>
              <a:rPr lang="hu-HU" altLang="hu-HU" dirty="0"/>
              <a:t>, </a:t>
            </a:r>
          </a:p>
          <a:p>
            <a:pPr lvl="0" eaLnBrk="0" fontAlgn="base" hangingPunct="0">
              <a:spcBef>
                <a:spcPct val="0"/>
              </a:spcBef>
              <a:spcAft>
                <a:spcPct val="0"/>
              </a:spcAft>
            </a:pPr>
            <a:r>
              <a:rPr lang="hu-HU" altLang="hu-HU" dirty="0"/>
              <a:t>The </a:t>
            </a:r>
            <a:r>
              <a:rPr lang="hu-HU" altLang="hu-HU" dirty="0" err="1"/>
              <a:t>undiscovered</a:t>
            </a:r>
            <a:r>
              <a:rPr lang="hu-HU" altLang="hu-HU" dirty="0"/>
              <a:t> country, </a:t>
            </a:r>
            <a:r>
              <a:rPr lang="hu-HU" altLang="hu-HU" dirty="0" err="1"/>
              <a:t>from</a:t>
            </a:r>
            <a:r>
              <a:rPr lang="hu-HU" altLang="hu-HU" dirty="0"/>
              <a:t> </a:t>
            </a:r>
            <a:r>
              <a:rPr lang="hu-HU" altLang="hu-HU" dirty="0" err="1"/>
              <a:t>whose</a:t>
            </a:r>
            <a:r>
              <a:rPr lang="hu-HU" altLang="hu-HU" dirty="0"/>
              <a:t> </a:t>
            </a:r>
            <a:r>
              <a:rPr lang="hu-HU" altLang="hu-HU" dirty="0" err="1"/>
              <a:t>bourn</a:t>
            </a:r>
            <a:r>
              <a:rPr lang="hu-HU" altLang="hu-HU" dirty="0"/>
              <a:t> </a:t>
            </a:r>
          </a:p>
          <a:p>
            <a:pPr lvl="0" eaLnBrk="0" fontAlgn="base" hangingPunct="0">
              <a:spcBef>
                <a:spcPct val="0"/>
              </a:spcBef>
              <a:spcAft>
                <a:spcPct val="0"/>
              </a:spcAft>
            </a:pPr>
            <a:r>
              <a:rPr lang="hu-HU" altLang="hu-HU" dirty="0"/>
              <a:t>No </a:t>
            </a:r>
            <a:r>
              <a:rPr lang="hu-HU" altLang="hu-HU" dirty="0" err="1"/>
              <a:t>traveller</a:t>
            </a:r>
            <a:r>
              <a:rPr lang="hu-HU" altLang="hu-HU" dirty="0"/>
              <a:t> </a:t>
            </a:r>
            <a:r>
              <a:rPr lang="hu-HU" altLang="hu-HU" dirty="0" err="1"/>
              <a:t>returns</a:t>
            </a:r>
            <a:r>
              <a:rPr lang="hu-HU" altLang="hu-HU" dirty="0"/>
              <a:t>, </a:t>
            </a:r>
            <a:r>
              <a:rPr lang="hu-HU" altLang="hu-HU" dirty="0" err="1"/>
              <a:t>puzzles</a:t>
            </a:r>
            <a:r>
              <a:rPr lang="hu-HU" altLang="hu-HU" dirty="0"/>
              <a:t> </a:t>
            </a:r>
            <a:r>
              <a:rPr lang="hu-HU" altLang="hu-HU" dirty="0" err="1"/>
              <a:t>the</a:t>
            </a:r>
            <a:r>
              <a:rPr lang="hu-HU" altLang="hu-HU" dirty="0"/>
              <a:t> </a:t>
            </a:r>
            <a:r>
              <a:rPr lang="hu-HU" altLang="hu-HU" dirty="0" err="1"/>
              <a:t>will</a:t>
            </a:r>
            <a:r>
              <a:rPr lang="hu-HU" altLang="hu-HU" dirty="0"/>
              <a:t>, </a:t>
            </a:r>
          </a:p>
          <a:p>
            <a:pPr lvl="0" eaLnBrk="0" fontAlgn="base" hangingPunct="0">
              <a:spcBef>
                <a:spcPct val="0"/>
              </a:spcBef>
              <a:spcAft>
                <a:spcPct val="0"/>
              </a:spcAft>
            </a:pPr>
            <a:r>
              <a:rPr lang="hu-HU" altLang="hu-HU" dirty="0"/>
              <a:t>And </a:t>
            </a:r>
            <a:r>
              <a:rPr lang="hu-HU" altLang="hu-HU" dirty="0" err="1"/>
              <a:t>makes</a:t>
            </a:r>
            <a:r>
              <a:rPr lang="hu-HU" altLang="hu-HU" dirty="0"/>
              <a:t> </a:t>
            </a:r>
            <a:r>
              <a:rPr lang="hu-HU" altLang="hu-HU" dirty="0" err="1"/>
              <a:t>us</a:t>
            </a:r>
            <a:r>
              <a:rPr lang="hu-HU" altLang="hu-HU" dirty="0"/>
              <a:t> </a:t>
            </a:r>
            <a:r>
              <a:rPr lang="hu-HU" altLang="hu-HU" dirty="0" err="1"/>
              <a:t>rather</a:t>
            </a:r>
            <a:r>
              <a:rPr lang="hu-HU" altLang="hu-HU" dirty="0"/>
              <a:t> </a:t>
            </a:r>
            <a:r>
              <a:rPr lang="hu-HU" altLang="hu-HU" dirty="0" err="1"/>
              <a:t>bear</a:t>
            </a:r>
            <a:r>
              <a:rPr lang="hu-HU" altLang="hu-HU" dirty="0"/>
              <a:t> </a:t>
            </a:r>
            <a:r>
              <a:rPr lang="hu-HU" altLang="hu-HU" dirty="0" err="1"/>
              <a:t>those</a:t>
            </a:r>
            <a:r>
              <a:rPr lang="hu-HU" altLang="hu-HU" dirty="0"/>
              <a:t> </a:t>
            </a:r>
            <a:r>
              <a:rPr lang="hu-HU" altLang="hu-HU" dirty="0" err="1"/>
              <a:t>ills</a:t>
            </a:r>
            <a:r>
              <a:rPr lang="hu-HU" altLang="hu-HU" dirty="0"/>
              <a:t> </a:t>
            </a:r>
            <a:r>
              <a:rPr lang="hu-HU" altLang="hu-HU" dirty="0" err="1"/>
              <a:t>we</a:t>
            </a:r>
            <a:r>
              <a:rPr lang="hu-HU" altLang="hu-HU" dirty="0"/>
              <a:t> </a:t>
            </a:r>
            <a:r>
              <a:rPr lang="hu-HU" altLang="hu-HU" dirty="0" err="1"/>
              <a:t>have</a:t>
            </a:r>
            <a:r>
              <a:rPr lang="hu-HU" altLang="hu-HU" dirty="0"/>
              <a:t> </a:t>
            </a:r>
          </a:p>
          <a:p>
            <a:pPr lvl="0" eaLnBrk="0" fontAlgn="base" hangingPunct="0">
              <a:spcBef>
                <a:spcPct val="0"/>
              </a:spcBef>
              <a:spcAft>
                <a:spcPct val="0"/>
              </a:spcAft>
            </a:pPr>
            <a:r>
              <a:rPr lang="hu-HU" altLang="hu-HU" dirty="0"/>
              <a:t>Than </a:t>
            </a:r>
            <a:r>
              <a:rPr lang="hu-HU" altLang="hu-HU" dirty="0" err="1"/>
              <a:t>fly</a:t>
            </a:r>
            <a:r>
              <a:rPr lang="hu-HU" altLang="hu-HU" dirty="0"/>
              <a:t> </a:t>
            </a:r>
            <a:r>
              <a:rPr lang="hu-HU" altLang="hu-HU" dirty="0" err="1"/>
              <a:t>to</a:t>
            </a:r>
            <a:r>
              <a:rPr lang="hu-HU" altLang="hu-HU" dirty="0"/>
              <a:t> </a:t>
            </a:r>
            <a:r>
              <a:rPr lang="hu-HU" altLang="hu-HU" dirty="0" err="1"/>
              <a:t>others</a:t>
            </a:r>
            <a:r>
              <a:rPr lang="hu-HU" altLang="hu-HU" dirty="0"/>
              <a:t> </a:t>
            </a:r>
            <a:r>
              <a:rPr lang="hu-HU" altLang="hu-HU" dirty="0" err="1"/>
              <a:t>that</a:t>
            </a:r>
            <a:r>
              <a:rPr lang="hu-HU" altLang="hu-HU" dirty="0"/>
              <a:t> </a:t>
            </a:r>
            <a:r>
              <a:rPr lang="hu-HU" altLang="hu-HU" dirty="0" err="1"/>
              <a:t>we</a:t>
            </a:r>
            <a:r>
              <a:rPr lang="hu-HU" altLang="hu-HU" dirty="0"/>
              <a:t> </a:t>
            </a:r>
            <a:r>
              <a:rPr lang="hu-HU" altLang="hu-HU" dirty="0" err="1"/>
              <a:t>know</a:t>
            </a:r>
            <a:r>
              <a:rPr lang="hu-HU" altLang="hu-HU" dirty="0"/>
              <a:t> </a:t>
            </a:r>
            <a:r>
              <a:rPr lang="hu-HU" altLang="hu-HU" dirty="0" err="1"/>
              <a:t>not</a:t>
            </a:r>
            <a:r>
              <a:rPr lang="hu-HU" altLang="hu-HU" dirty="0"/>
              <a:t> of? </a:t>
            </a:r>
          </a:p>
          <a:p>
            <a:pPr lvl="0" eaLnBrk="0" fontAlgn="base" hangingPunct="0">
              <a:spcBef>
                <a:spcPct val="0"/>
              </a:spcBef>
              <a:spcAft>
                <a:spcPct val="0"/>
              </a:spcAft>
            </a:pPr>
            <a:r>
              <a:rPr lang="hu-HU" altLang="hu-HU" dirty="0" err="1"/>
              <a:t>Thus</a:t>
            </a:r>
            <a:r>
              <a:rPr lang="hu-HU" altLang="hu-HU" dirty="0"/>
              <a:t> </a:t>
            </a:r>
            <a:r>
              <a:rPr lang="hu-HU" altLang="hu-HU" dirty="0" err="1"/>
              <a:t>conscience</a:t>
            </a:r>
            <a:r>
              <a:rPr lang="hu-HU" altLang="hu-HU" dirty="0"/>
              <a:t> </a:t>
            </a:r>
            <a:r>
              <a:rPr lang="hu-HU" altLang="hu-HU" dirty="0" err="1"/>
              <a:t>does</a:t>
            </a:r>
            <a:r>
              <a:rPr lang="hu-HU" altLang="hu-HU" dirty="0"/>
              <a:t> </a:t>
            </a:r>
            <a:r>
              <a:rPr lang="hu-HU" altLang="hu-HU" dirty="0" err="1"/>
              <a:t>make</a:t>
            </a:r>
            <a:r>
              <a:rPr lang="hu-HU" altLang="hu-HU" dirty="0"/>
              <a:t> </a:t>
            </a:r>
            <a:r>
              <a:rPr lang="hu-HU" altLang="hu-HU" dirty="0" err="1"/>
              <a:t>cowards</a:t>
            </a:r>
            <a:r>
              <a:rPr lang="hu-HU" altLang="hu-HU" dirty="0"/>
              <a:t> of </a:t>
            </a:r>
            <a:r>
              <a:rPr lang="hu-HU" altLang="hu-HU" dirty="0" err="1"/>
              <a:t>us</a:t>
            </a:r>
            <a:r>
              <a:rPr lang="hu-HU" altLang="hu-HU" dirty="0"/>
              <a:t> </a:t>
            </a:r>
            <a:r>
              <a:rPr lang="hu-HU" altLang="hu-HU" dirty="0" err="1"/>
              <a:t>all</a:t>
            </a:r>
            <a:r>
              <a:rPr lang="hu-HU" altLang="hu-HU" dirty="0"/>
              <a:t>, </a:t>
            </a:r>
          </a:p>
          <a:p>
            <a:pPr lvl="0" eaLnBrk="0" fontAlgn="base" hangingPunct="0">
              <a:spcBef>
                <a:spcPct val="0"/>
              </a:spcBef>
              <a:spcAft>
                <a:spcPct val="0"/>
              </a:spcAft>
            </a:pPr>
            <a:r>
              <a:rPr lang="hu-HU" altLang="hu-HU" dirty="0"/>
              <a:t>And </a:t>
            </a:r>
            <a:r>
              <a:rPr lang="hu-HU" altLang="hu-HU" dirty="0" err="1"/>
              <a:t>thus</a:t>
            </a:r>
            <a:r>
              <a:rPr lang="hu-HU" altLang="hu-HU" dirty="0"/>
              <a:t> </a:t>
            </a:r>
            <a:r>
              <a:rPr lang="hu-HU" altLang="hu-HU" dirty="0" err="1"/>
              <a:t>the</a:t>
            </a:r>
            <a:r>
              <a:rPr lang="hu-HU" altLang="hu-HU" dirty="0"/>
              <a:t> </a:t>
            </a:r>
            <a:r>
              <a:rPr lang="hu-HU" altLang="hu-HU" dirty="0" err="1"/>
              <a:t>native</a:t>
            </a:r>
            <a:r>
              <a:rPr lang="hu-HU" altLang="hu-HU" dirty="0"/>
              <a:t> </a:t>
            </a:r>
            <a:r>
              <a:rPr lang="hu-HU" altLang="hu-HU" dirty="0" err="1"/>
              <a:t>hue</a:t>
            </a:r>
            <a:r>
              <a:rPr lang="hu-HU" altLang="hu-HU" dirty="0"/>
              <a:t> of </a:t>
            </a:r>
            <a:r>
              <a:rPr lang="hu-HU" altLang="hu-HU" dirty="0" err="1"/>
              <a:t>resolution</a:t>
            </a:r>
            <a:r>
              <a:rPr lang="hu-HU" altLang="hu-HU" dirty="0"/>
              <a:t> </a:t>
            </a:r>
          </a:p>
          <a:p>
            <a:pPr lvl="0" eaLnBrk="0" fontAlgn="base" hangingPunct="0">
              <a:spcBef>
                <a:spcPct val="0"/>
              </a:spcBef>
              <a:spcAft>
                <a:spcPct val="0"/>
              </a:spcAft>
            </a:pPr>
            <a:r>
              <a:rPr lang="hu-HU" altLang="hu-HU" dirty="0"/>
              <a:t>Is </a:t>
            </a:r>
            <a:r>
              <a:rPr lang="hu-HU" altLang="hu-HU" dirty="0" err="1"/>
              <a:t>sicklied</a:t>
            </a:r>
            <a:r>
              <a:rPr lang="hu-HU" altLang="hu-HU" dirty="0"/>
              <a:t> </a:t>
            </a:r>
            <a:r>
              <a:rPr lang="hu-HU" altLang="hu-HU" dirty="0" err="1"/>
              <a:t>o'er</a:t>
            </a:r>
            <a:r>
              <a:rPr lang="hu-HU" altLang="hu-HU" dirty="0"/>
              <a:t> </a:t>
            </a:r>
            <a:r>
              <a:rPr lang="hu-HU" altLang="hu-HU" dirty="0" err="1"/>
              <a:t>with</a:t>
            </a:r>
            <a:r>
              <a:rPr lang="hu-HU" altLang="hu-HU" dirty="0"/>
              <a:t> </a:t>
            </a:r>
            <a:r>
              <a:rPr lang="hu-HU" altLang="hu-HU" dirty="0" err="1"/>
              <a:t>the</a:t>
            </a:r>
            <a:r>
              <a:rPr lang="hu-HU" altLang="hu-HU" dirty="0"/>
              <a:t> </a:t>
            </a:r>
            <a:r>
              <a:rPr lang="hu-HU" altLang="hu-HU" dirty="0" err="1"/>
              <a:t>pale</a:t>
            </a:r>
            <a:r>
              <a:rPr lang="hu-HU" altLang="hu-HU" dirty="0"/>
              <a:t> </a:t>
            </a:r>
            <a:r>
              <a:rPr lang="hu-HU" altLang="hu-HU" dirty="0" err="1"/>
              <a:t>cast</a:t>
            </a:r>
            <a:r>
              <a:rPr lang="hu-HU" altLang="hu-HU" dirty="0"/>
              <a:t> of </a:t>
            </a:r>
            <a:r>
              <a:rPr lang="hu-HU" altLang="hu-HU" dirty="0" err="1"/>
              <a:t>thought</a:t>
            </a:r>
            <a:r>
              <a:rPr lang="hu-HU" altLang="hu-HU" dirty="0"/>
              <a:t>, </a:t>
            </a:r>
          </a:p>
          <a:p>
            <a:pPr lvl="0" eaLnBrk="0" fontAlgn="base" hangingPunct="0">
              <a:spcBef>
                <a:spcPct val="0"/>
              </a:spcBef>
              <a:spcAft>
                <a:spcPct val="0"/>
              </a:spcAft>
            </a:pPr>
            <a:r>
              <a:rPr lang="hu-HU" altLang="hu-HU" dirty="0"/>
              <a:t>And </a:t>
            </a:r>
            <a:r>
              <a:rPr lang="hu-HU" altLang="hu-HU" dirty="0" err="1"/>
              <a:t>enterprise</a:t>
            </a:r>
            <a:r>
              <a:rPr lang="hu-HU" altLang="hu-HU" dirty="0"/>
              <a:t> of </a:t>
            </a:r>
            <a:r>
              <a:rPr lang="hu-HU" altLang="hu-HU" dirty="0" err="1"/>
              <a:t>great</a:t>
            </a:r>
            <a:r>
              <a:rPr lang="hu-HU" altLang="hu-HU" dirty="0"/>
              <a:t> </a:t>
            </a:r>
            <a:r>
              <a:rPr lang="hu-HU" altLang="hu-HU" dirty="0" err="1"/>
              <a:t>pitch</a:t>
            </a:r>
            <a:r>
              <a:rPr lang="hu-HU" altLang="hu-HU" dirty="0"/>
              <a:t> and </a:t>
            </a:r>
            <a:r>
              <a:rPr lang="hu-HU" altLang="hu-HU" dirty="0" err="1"/>
              <a:t>moment</a:t>
            </a:r>
            <a:r>
              <a:rPr lang="hu-HU" altLang="hu-HU" dirty="0"/>
              <a:t> </a:t>
            </a:r>
          </a:p>
          <a:p>
            <a:pPr lvl="0" eaLnBrk="0" fontAlgn="base" hangingPunct="0">
              <a:spcBef>
                <a:spcPct val="0"/>
              </a:spcBef>
              <a:spcAft>
                <a:spcPct val="0"/>
              </a:spcAft>
            </a:pPr>
            <a:r>
              <a:rPr lang="hu-HU" altLang="hu-HU" dirty="0" err="1"/>
              <a:t>With</a:t>
            </a:r>
            <a:r>
              <a:rPr lang="hu-HU" altLang="hu-HU" dirty="0"/>
              <a:t> </a:t>
            </a:r>
            <a:r>
              <a:rPr lang="hu-HU" altLang="hu-HU" dirty="0" err="1"/>
              <a:t>this</a:t>
            </a:r>
            <a:r>
              <a:rPr lang="hu-HU" altLang="hu-HU" dirty="0"/>
              <a:t> </a:t>
            </a:r>
            <a:r>
              <a:rPr lang="hu-HU" altLang="hu-HU" dirty="0" err="1"/>
              <a:t>regard</a:t>
            </a:r>
            <a:r>
              <a:rPr lang="hu-HU" altLang="hu-HU" dirty="0"/>
              <a:t> </a:t>
            </a:r>
            <a:r>
              <a:rPr lang="hu-HU" altLang="hu-HU" dirty="0" err="1"/>
              <a:t>their</a:t>
            </a:r>
            <a:r>
              <a:rPr lang="hu-HU" altLang="hu-HU" dirty="0"/>
              <a:t> </a:t>
            </a:r>
            <a:r>
              <a:rPr lang="hu-HU" altLang="hu-HU" dirty="0" err="1"/>
              <a:t>currents</a:t>
            </a:r>
            <a:r>
              <a:rPr lang="hu-HU" altLang="hu-HU" dirty="0"/>
              <a:t> </a:t>
            </a:r>
            <a:r>
              <a:rPr lang="hu-HU" altLang="hu-HU" dirty="0" err="1"/>
              <a:t>turn</a:t>
            </a:r>
            <a:r>
              <a:rPr lang="hu-HU" altLang="hu-HU" dirty="0"/>
              <a:t> </a:t>
            </a:r>
            <a:r>
              <a:rPr lang="hu-HU" altLang="hu-HU" dirty="0" err="1"/>
              <a:t>awry</a:t>
            </a:r>
            <a:r>
              <a:rPr lang="hu-HU" altLang="hu-HU" dirty="0"/>
              <a:t> </a:t>
            </a:r>
          </a:p>
          <a:p>
            <a:pPr lvl="0" eaLnBrk="0" fontAlgn="base" hangingPunct="0">
              <a:spcBef>
                <a:spcPct val="0"/>
              </a:spcBef>
              <a:spcAft>
                <a:spcPct val="0"/>
              </a:spcAft>
            </a:pPr>
            <a:r>
              <a:rPr lang="hu-HU" altLang="hu-HU" dirty="0"/>
              <a:t>And </a:t>
            </a:r>
            <a:r>
              <a:rPr lang="hu-HU" altLang="hu-HU" dirty="0" err="1"/>
              <a:t>lose</a:t>
            </a:r>
            <a:r>
              <a:rPr lang="hu-HU" altLang="hu-HU" dirty="0"/>
              <a:t> </a:t>
            </a:r>
            <a:r>
              <a:rPr lang="hu-HU" altLang="hu-HU" dirty="0" err="1"/>
              <a:t>the</a:t>
            </a:r>
            <a:r>
              <a:rPr lang="hu-HU" altLang="hu-HU" dirty="0"/>
              <a:t> </a:t>
            </a:r>
            <a:r>
              <a:rPr lang="hu-HU" altLang="hu-HU" dirty="0" err="1"/>
              <a:t>name</a:t>
            </a:r>
            <a:r>
              <a:rPr lang="hu-HU" altLang="hu-HU" dirty="0"/>
              <a:t> of </a:t>
            </a:r>
            <a:r>
              <a:rPr lang="hu-HU" altLang="hu-HU" dirty="0" err="1"/>
              <a:t>action</a:t>
            </a:r>
            <a:r>
              <a:rPr lang="hu-HU" altLang="hu-HU" dirty="0"/>
              <a:t>. </a:t>
            </a:r>
            <a:r>
              <a:rPr lang="en-US" altLang="hu-HU" dirty="0"/>
              <a:t> (Act III Scene 1)</a:t>
            </a:r>
            <a:endParaRPr lang="hu-HU" altLang="hu-HU" dirty="0"/>
          </a:p>
        </p:txBody>
      </p:sp>
    </p:spTree>
    <p:extLst>
      <p:ext uri="{BB962C8B-B14F-4D97-AF65-F5344CB8AC3E}">
        <p14:creationId xmlns:p14="http://schemas.microsoft.com/office/powerpoint/2010/main" val="614739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i="1" dirty="0"/>
              <a:t>King Lear </a:t>
            </a:r>
            <a:r>
              <a:rPr lang="hu-HU" sz="4000" dirty="0"/>
              <a:t>(1608)</a:t>
            </a:r>
          </a:p>
        </p:txBody>
      </p:sp>
      <p:sp>
        <p:nvSpPr>
          <p:cNvPr id="3" name="Tartalom helye 2"/>
          <p:cNvSpPr>
            <a:spLocks noGrp="1"/>
          </p:cNvSpPr>
          <p:nvPr>
            <p:ph idx="1"/>
          </p:nvPr>
        </p:nvSpPr>
        <p:spPr/>
        <p:txBody>
          <a:bodyPr>
            <a:normAutofit lnSpcReduction="10000"/>
          </a:bodyPr>
          <a:lstStyle/>
          <a:p>
            <a:r>
              <a:rPr lang="hu-HU" dirty="0" err="1"/>
              <a:t>Rise</a:t>
            </a:r>
            <a:r>
              <a:rPr lang="hu-HU" dirty="0"/>
              <a:t> and </a:t>
            </a:r>
            <a:r>
              <a:rPr lang="hu-HU" dirty="0" err="1"/>
              <a:t>fall</a:t>
            </a:r>
            <a:r>
              <a:rPr lang="hu-HU" dirty="0"/>
              <a:t>: </a:t>
            </a:r>
            <a:r>
              <a:rPr lang="hu-HU" i="1" dirty="0"/>
              <a:t>de </a:t>
            </a:r>
            <a:r>
              <a:rPr lang="hu-HU" i="1" dirty="0" err="1"/>
              <a:t>casibus</a:t>
            </a:r>
            <a:endParaRPr lang="hu-HU" i="1" dirty="0"/>
          </a:p>
          <a:p>
            <a:r>
              <a:rPr lang="hu-HU" dirty="0" err="1"/>
              <a:t>Surrendering</a:t>
            </a:r>
            <a:r>
              <a:rPr lang="hu-HU" dirty="0"/>
              <a:t> </a:t>
            </a:r>
            <a:r>
              <a:rPr lang="hu-HU" dirty="0" err="1"/>
              <a:t>the</a:t>
            </a:r>
            <a:r>
              <a:rPr lang="hu-HU" dirty="0"/>
              <a:t> </a:t>
            </a:r>
            <a:r>
              <a:rPr lang="hu-HU" dirty="0" err="1"/>
              <a:t>throne</a:t>
            </a:r>
            <a:r>
              <a:rPr lang="hu-HU" dirty="0"/>
              <a:t>: </a:t>
            </a:r>
            <a:r>
              <a:rPr lang="hu-HU" dirty="0" err="1"/>
              <a:t>untypical</a:t>
            </a:r>
            <a:endParaRPr lang="hu-HU" dirty="0"/>
          </a:p>
          <a:p>
            <a:r>
              <a:rPr lang="hu-HU" dirty="0" err="1"/>
              <a:t>Kingship</a:t>
            </a:r>
            <a:r>
              <a:rPr lang="hu-HU" dirty="0"/>
              <a:t>, </a:t>
            </a:r>
            <a:r>
              <a:rPr lang="hu-HU" dirty="0" err="1"/>
              <a:t>power</a:t>
            </a:r>
            <a:r>
              <a:rPr lang="hu-HU" dirty="0"/>
              <a:t> </a:t>
            </a:r>
            <a:r>
              <a:rPr lang="hu-HU" dirty="0" err="1"/>
              <a:t>vs</a:t>
            </a:r>
            <a:r>
              <a:rPr lang="hu-HU" dirty="0"/>
              <a:t> </a:t>
            </a:r>
            <a:r>
              <a:rPr lang="hu-HU" dirty="0" err="1"/>
              <a:t>becoming</a:t>
            </a:r>
            <a:r>
              <a:rPr lang="hu-HU" dirty="0"/>
              <a:t> human</a:t>
            </a:r>
          </a:p>
          <a:p>
            <a:r>
              <a:rPr lang="hu-HU" dirty="0"/>
              <a:t>Love (</a:t>
            </a:r>
            <a:r>
              <a:rPr lang="hu-HU" dirty="0" err="1"/>
              <a:t>Cordelia</a:t>
            </a:r>
            <a:r>
              <a:rPr lang="hu-HU" dirty="0"/>
              <a:t>) </a:t>
            </a:r>
            <a:r>
              <a:rPr lang="hu-HU" dirty="0" err="1"/>
              <a:t>exiled</a:t>
            </a:r>
            <a:r>
              <a:rPr lang="hu-HU" dirty="0"/>
              <a:t>: </a:t>
            </a:r>
            <a:r>
              <a:rPr lang="hu-HU" dirty="0" err="1"/>
              <a:t>tragic</a:t>
            </a:r>
            <a:r>
              <a:rPr lang="hu-HU" dirty="0"/>
              <a:t> </a:t>
            </a:r>
            <a:r>
              <a:rPr lang="hu-HU" dirty="0" err="1"/>
              <a:t>folly</a:t>
            </a:r>
            <a:r>
              <a:rPr lang="hu-HU" dirty="0"/>
              <a:t> I</a:t>
            </a:r>
          </a:p>
          <a:p>
            <a:r>
              <a:rPr lang="hu-HU" dirty="0" err="1"/>
              <a:t>Loyalty</a:t>
            </a:r>
            <a:r>
              <a:rPr lang="hu-HU" dirty="0"/>
              <a:t> (Kent) </a:t>
            </a:r>
            <a:r>
              <a:rPr lang="hu-HU" dirty="0" err="1"/>
              <a:t>exiled</a:t>
            </a:r>
            <a:r>
              <a:rPr lang="hu-HU" dirty="0"/>
              <a:t>: </a:t>
            </a:r>
            <a:r>
              <a:rPr lang="hu-HU" dirty="0" err="1"/>
              <a:t>tragic</a:t>
            </a:r>
            <a:r>
              <a:rPr lang="hu-HU" dirty="0"/>
              <a:t> </a:t>
            </a:r>
            <a:r>
              <a:rPr lang="hu-HU" dirty="0" err="1"/>
              <a:t>folly</a:t>
            </a:r>
            <a:r>
              <a:rPr lang="hu-HU" dirty="0"/>
              <a:t> II</a:t>
            </a:r>
          </a:p>
          <a:p>
            <a:r>
              <a:rPr lang="hu-HU" dirty="0" err="1"/>
              <a:t>Character</a:t>
            </a:r>
            <a:r>
              <a:rPr lang="hu-HU" dirty="0"/>
              <a:t> </a:t>
            </a:r>
            <a:r>
              <a:rPr lang="hu-HU" dirty="0" err="1"/>
              <a:t>development</a:t>
            </a:r>
            <a:r>
              <a:rPr lang="hu-HU" dirty="0"/>
              <a:t>, </a:t>
            </a:r>
            <a:r>
              <a:rPr lang="hu-HU" dirty="0" err="1"/>
              <a:t>dividedness</a:t>
            </a:r>
            <a:endParaRPr lang="hu-HU" dirty="0"/>
          </a:p>
          <a:p>
            <a:r>
              <a:rPr lang="en-US" dirty="0"/>
              <a:t>“</a:t>
            </a:r>
            <a:r>
              <a:rPr lang="hu-HU" dirty="0"/>
              <a:t>The </a:t>
            </a:r>
            <a:r>
              <a:rPr lang="hu-HU" dirty="0" err="1"/>
              <a:t>thing</a:t>
            </a:r>
            <a:r>
              <a:rPr lang="hu-HU" dirty="0"/>
              <a:t> </a:t>
            </a:r>
            <a:r>
              <a:rPr lang="hu-HU" dirty="0" err="1"/>
              <a:t>itself</a:t>
            </a:r>
            <a:r>
              <a:rPr lang="hu-HU" dirty="0"/>
              <a:t>”</a:t>
            </a:r>
          </a:p>
        </p:txBody>
      </p:sp>
    </p:spTree>
    <p:extLst>
      <p:ext uri="{BB962C8B-B14F-4D97-AF65-F5344CB8AC3E}">
        <p14:creationId xmlns:p14="http://schemas.microsoft.com/office/powerpoint/2010/main" val="39676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i="1" dirty="0"/>
              <a:t>King Lear </a:t>
            </a:r>
            <a:r>
              <a:rPr lang="hu-HU" sz="4000" dirty="0"/>
              <a:t>II</a:t>
            </a:r>
          </a:p>
        </p:txBody>
      </p:sp>
      <p:sp>
        <p:nvSpPr>
          <p:cNvPr id="3" name="Tartalom helye 2"/>
          <p:cNvSpPr>
            <a:spLocks noGrp="1"/>
          </p:cNvSpPr>
          <p:nvPr>
            <p:ph idx="1"/>
          </p:nvPr>
        </p:nvSpPr>
        <p:spPr/>
        <p:txBody>
          <a:bodyPr>
            <a:normAutofit fontScale="92500" lnSpcReduction="20000"/>
          </a:bodyPr>
          <a:lstStyle/>
          <a:p>
            <a:r>
              <a:rPr lang="hu-HU" dirty="0" err="1"/>
              <a:t>Cordelia’s</a:t>
            </a:r>
            <a:r>
              <a:rPr lang="hu-HU" dirty="0"/>
              <a:t> </a:t>
            </a:r>
            <a:r>
              <a:rPr lang="hu-HU" dirty="0" err="1"/>
              <a:t>nothing</a:t>
            </a:r>
            <a:r>
              <a:rPr lang="hu-HU" dirty="0"/>
              <a:t>: </a:t>
            </a:r>
            <a:r>
              <a:rPr lang="en-US" dirty="0"/>
              <a:t>declining to play the game</a:t>
            </a:r>
            <a:endParaRPr lang="hu-HU" dirty="0"/>
          </a:p>
          <a:p>
            <a:r>
              <a:rPr lang="hu-HU" dirty="0"/>
              <a:t>Lear: </a:t>
            </a:r>
            <a:r>
              <a:rPr lang="en-US" dirty="0"/>
              <a:t>“N</a:t>
            </a:r>
            <a:r>
              <a:rPr lang="hu-HU" dirty="0" err="1"/>
              <a:t>othing</a:t>
            </a:r>
            <a:r>
              <a:rPr lang="hu-HU" dirty="0"/>
              <a:t> </a:t>
            </a:r>
            <a:r>
              <a:rPr lang="hu-HU" dirty="0" err="1"/>
              <a:t>will</a:t>
            </a:r>
            <a:r>
              <a:rPr lang="hu-HU" dirty="0"/>
              <a:t> </a:t>
            </a:r>
            <a:r>
              <a:rPr lang="hu-HU" dirty="0" err="1"/>
              <a:t>come</a:t>
            </a:r>
            <a:r>
              <a:rPr lang="hu-HU" dirty="0"/>
              <a:t> out of </a:t>
            </a:r>
            <a:r>
              <a:rPr lang="hu-HU" dirty="0" err="1"/>
              <a:t>nothing</a:t>
            </a:r>
            <a:r>
              <a:rPr lang="en-US" dirty="0"/>
              <a:t>” </a:t>
            </a:r>
            <a:r>
              <a:rPr lang="hu-HU" dirty="0"/>
              <a:t>(1.1.89)</a:t>
            </a:r>
          </a:p>
          <a:p>
            <a:r>
              <a:rPr lang="hu-HU" dirty="0"/>
              <a:t>Lear: </a:t>
            </a:r>
            <a:r>
              <a:rPr lang="en-US" dirty="0"/>
              <a:t>“</a:t>
            </a:r>
            <a:r>
              <a:rPr lang="hu-HU" dirty="0" err="1"/>
              <a:t>Nothing</a:t>
            </a:r>
            <a:r>
              <a:rPr lang="hu-HU" dirty="0"/>
              <a:t> </a:t>
            </a:r>
            <a:r>
              <a:rPr lang="hu-HU" dirty="0" err="1"/>
              <a:t>can</a:t>
            </a:r>
            <a:r>
              <a:rPr lang="hu-HU" dirty="0"/>
              <a:t> be made out of </a:t>
            </a:r>
            <a:r>
              <a:rPr lang="hu-HU" dirty="0" err="1"/>
              <a:t>nothing</a:t>
            </a:r>
            <a:r>
              <a:rPr lang="en-US" dirty="0"/>
              <a:t>”</a:t>
            </a:r>
            <a:r>
              <a:rPr lang="hu-HU" dirty="0"/>
              <a:t> (1.4.125)</a:t>
            </a:r>
          </a:p>
          <a:p>
            <a:r>
              <a:rPr lang="hu-HU" dirty="0" err="1"/>
              <a:t>Fool</a:t>
            </a:r>
            <a:r>
              <a:rPr lang="hu-HU" dirty="0"/>
              <a:t>: </a:t>
            </a:r>
            <a:r>
              <a:rPr lang="en-US" dirty="0"/>
              <a:t>“</a:t>
            </a:r>
            <a:r>
              <a:rPr lang="hu-HU" dirty="0"/>
              <a:t>I am a </a:t>
            </a:r>
            <a:r>
              <a:rPr lang="hu-HU" dirty="0" err="1"/>
              <a:t>fool</a:t>
            </a:r>
            <a:r>
              <a:rPr lang="hu-HU" dirty="0"/>
              <a:t>, </a:t>
            </a:r>
            <a:r>
              <a:rPr lang="hu-HU" dirty="0" err="1"/>
              <a:t>thou</a:t>
            </a:r>
            <a:r>
              <a:rPr lang="hu-HU" dirty="0"/>
              <a:t> art </a:t>
            </a:r>
            <a:r>
              <a:rPr lang="hu-HU" dirty="0" err="1"/>
              <a:t>nothing</a:t>
            </a:r>
            <a:r>
              <a:rPr lang="en-US" dirty="0"/>
              <a:t>”</a:t>
            </a:r>
            <a:r>
              <a:rPr lang="hu-HU" dirty="0"/>
              <a:t> (1.4.167)</a:t>
            </a:r>
          </a:p>
          <a:p>
            <a:r>
              <a:rPr lang="hu-HU" dirty="0" err="1"/>
              <a:t>Fool</a:t>
            </a:r>
            <a:r>
              <a:rPr lang="hu-HU" dirty="0"/>
              <a:t>: </a:t>
            </a:r>
            <a:r>
              <a:rPr lang="en-US" dirty="0"/>
              <a:t>“</a:t>
            </a:r>
            <a:r>
              <a:rPr lang="hu-HU" dirty="0" err="1"/>
              <a:t>Can</a:t>
            </a:r>
            <a:r>
              <a:rPr lang="hu-HU" dirty="0"/>
              <a:t> </a:t>
            </a:r>
            <a:r>
              <a:rPr lang="hu-HU" dirty="0" err="1"/>
              <a:t>you</a:t>
            </a:r>
            <a:r>
              <a:rPr lang="hu-HU" dirty="0"/>
              <a:t> </a:t>
            </a:r>
            <a:r>
              <a:rPr lang="hu-HU" dirty="0" err="1"/>
              <a:t>make</a:t>
            </a:r>
            <a:r>
              <a:rPr lang="hu-HU" dirty="0"/>
              <a:t> no </a:t>
            </a:r>
            <a:r>
              <a:rPr lang="hu-HU" dirty="0" err="1"/>
              <a:t>use</a:t>
            </a:r>
            <a:r>
              <a:rPr lang="hu-HU" dirty="0"/>
              <a:t> of </a:t>
            </a:r>
            <a:r>
              <a:rPr lang="hu-HU" dirty="0" err="1"/>
              <a:t>nothing</a:t>
            </a:r>
            <a:r>
              <a:rPr lang="hu-HU" dirty="0"/>
              <a:t> </a:t>
            </a:r>
            <a:r>
              <a:rPr lang="hu-HU" dirty="0" err="1"/>
              <a:t>nuncle</a:t>
            </a:r>
            <a:r>
              <a:rPr lang="hu-HU" dirty="0"/>
              <a:t>?</a:t>
            </a:r>
            <a:r>
              <a:rPr lang="en-US" dirty="0"/>
              <a:t>”</a:t>
            </a:r>
            <a:r>
              <a:rPr lang="hu-HU" dirty="0"/>
              <a:t> (1.4.123)</a:t>
            </a:r>
          </a:p>
          <a:p>
            <a:r>
              <a:rPr lang="hu-HU" dirty="0"/>
              <a:t>Edgar: </a:t>
            </a:r>
            <a:r>
              <a:rPr lang="en-US" dirty="0"/>
              <a:t>“</a:t>
            </a:r>
            <a:r>
              <a:rPr lang="hu-HU" dirty="0"/>
              <a:t>Edgar I </a:t>
            </a:r>
            <a:r>
              <a:rPr lang="hu-HU" dirty="0" err="1"/>
              <a:t>nothing</a:t>
            </a:r>
            <a:r>
              <a:rPr lang="hu-HU" dirty="0"/>
              <a:t> am</a:t>
            </a:r>
            <a:r>
              <a:rPr lang="en-US" dirty="0"/>
              <a:t>”</a:t>
            </a:r>
            <a:r>
              <a:rPr lang="hu-HU" dirty="0"/>
              <a:t> (2.3.21)</a:t>
            </a:r>
          </a:p>
          <a:p>
            <a:r>
              <a:rPr lang="hu-HU" dirty="0"/>
              <a:t>Lear </a:t>
            </a:r>
            <a:r>
              <a:rPr lang="hu-HU" dirty="0" err="1"/>
              <a:t>on</a:t>
            </a:r>
            <a:r>
              <a:rPr lang="hu-HU" dirty="0"/>
              <a:t> Edgar: </a:t>
            </a:r>
            <a:r>
              <a:rPr lang="en-US" dirty="0"/>
              <a:t>“</a:t>
            </a:r>
            <a:r>
              <a:rPr lang="hu-HU" dirty="0" err="1"/>
              <a:t>Thou</a:t>
            </a:r>
            <a:r>
              <a:rPr lang="hu-HU" dirty="0"/>
              <a:t> art </a:t>
            </a:r>
            <a:r>
              <a:rPr lang="hu-HU" dirty="0" err="1"/>
              <a:t>the</a:t>
            </a:r>
            <a:r>
              <a:rPr lang="hu-HU" dirty="0"/>
              <a:t> </a:t>
            </a:r>
            <a:r>
              <a:rPr lang="hu-HU" dirty="0" err="1"/>
              <a:t>thing</a:t>
            </a:r>
            <a:r>
              <a:rPr lang="hu-HU" dirty="0"/>
              <a:t> </a:t>
            </a:r>
            <a:r>
              <a:rPr lang="hu-HU" dirty="0" err="1"/>
              <a:t>itself</a:t>
            </a:r>
            <a:r>
              <a:rPr lang="en-US" dirty="0"/>
              <a:t>”</a:t>
            </a:r>
            <a:r>
              <a:rPr lang="hu-HU" dirty="0"/>
              <a:t> (3.4.98-99)</a:t>
            </a:r>
          </a:p>
          <a:p>
            <a:r>
              <a:rPr lang="hu-HU" dirty="0"/>
              <a:t>Hamlet: </a:t>
            </a:r>
            <a:r>
              <a:rPr lang="en-US" dirty="0"/>
              <a:t>“</a:t>
            </a:r>
            <a:r>
              <a:rPr lang="hu-HU" dirty="0"/>
              <a:t>The </a:t>
            </a:r>
            <a:r>
              <a:rPr lang="hu-HU" dirty="0" err="1"/>
              <a:t>king</a:t>
            </a:r>
            <a:r>
              <a:rPr lang="hu-HU" dirty="0"/>
              <a:t> is a </a:t>
            </a:r>
            <a:r>
              <a:rPr lang="hu-HU" dirty="0" err="1"/>
              <a:t>thing</a:t>
            </a:r>
            <a:r>
              <a:rPr lang="hu-HU" dirty="0"/>
              <a:t> of </a:t>
            </a:r>
            <a:r>
              <a:rPr lang="hu-HU" dirty="0" err="1"/>
              <a:t>nothing</a:t>
            </a:r>
            <a:r>
              <a:rPr lang="en-US" dirty="0"/>
              <a:t>”</a:t>
            </a:r>
            <a:r>
              <a:rPr lang="hu-HU" dirty="0"/>
              <a:t> (4.1.28)</a:t>
            </a:r>
          </a:p>
        </p:txBody>
      </p:sp>
    </p:spTree>
    <p:extLst>
      <p:ext uri="{BB962C8B-B14F-4D97-AF65-F5344CB8AC3E}">
        <p14:creationId xmlns:p14="http://schemas.microsoft.com/office/powerpoint/2010/main" val="377282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692398" y="1558344"/>
            <a:ext cx="6815669" cy="1828319"/>
          </a:xfrm>
        </p:spPr>
        <p:txBody>
          <a:bodyPr/>
          <a:lstStyle/>
          <a:p>
            <a:br>
              <a:rPr lang="hu-HU" sz="2800" b="1" dirty="0"/>
            </a:br>
            <a:br>
              <a:rPr lang="hu-HU" sz="2800" b="1" dirty="0"/>
            </a:br>
            <a:br>
              <a:rPr lang="hu-HU" sz="2800" b="1" dirty="0"/>
            </a:br>
            <a:br>
              <a:rPr lang="hu-HU" sz="2800" b="1" dirty="0"/>
            </a:br>
            <a:r>
              <a:rPr lang="en-US" sz="2800" b="1" dirty="0"/>
              <a:t>KING LEAR (2018) Anthony Hopkins, Emma Thompson, Amazon Movie HD</a:t>
            </a:r>
            <a:br>
              <a:rPr lang="en-US" sz="3200" b="1" dirty="0"/>
            </a:br>
            <a:endParaRPr lang="hu-HU" sz="3200" dirty="0"/>
          </a:p>
        </p:txBody>
      </p:sp>
      <p:sp>
        <p:nvSpPr>
          <p:cNvPr id="3" name="Alcím 2"/>
          <p:cNvSpPr>
            <a:spLocks noGrp="1"/>
          </p:cNvSpPr>
          <p:nvPr>
            <p:ph type="subTitle" idx="1"/>
          </p:nvPr>
        </p:nvSpPr>
        <p:spPr/>
        <p:txBody>
          <a:bodyPr/>
          <a:lstStyle/>
          <a:p>
            <a:r>
              <a:rPr lang="hu-HU" dirty="0"/>
              <a:t>https://www.youtube.com/watch?v=mZJLlsj6JNY</a:t>
            </a:r>
          </a:p>
        </p:txBody>
      </p:sp>
    </p:spTree>
    <p:extLst>
      <p:ext uri="{BB962C8B-B14F-4D97-AF65-F5344CB8AC3E}">
        <p14:creationId xmlns:p14="http://schemas.microsoft.com/office/powerpoint/2010/main" val="760121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i="1" dirty="0"/>
              <a:t>Macbeth</a:t>
            </a:r>
            <a:r>
              <a:rPr lang="hu-HU" sz="4000" dirty="0"/>
              <a:t> (1606)</a:t>
            </a:r>
          </a:p>
        </p:txBody>
      </p:sp>
      <p:sp>
        <p:nvSpPr>
          <p:cNvPr id="3" name="Tartalom helye 2"/>
          <p:cNvSpPr>
            <a:spLocks noGrp="1"/>
          </p:cNvSpPr>
          <p:nvPr>
            <p:ph idx="1"/>
          </p:nvPr>
        </p:nvSpPr>
        <p:spPr/>
        <p:txBody>
          <a:bodyPr/>
          <a:lstStyle/>
          <a:p>
            <a:r>
              <a:rPr lang="hu-HU" dirty="0"/>
              <a:t>Christian </a:t>
            </a:r>
            <a:r>
              <a:rPr lang="hu-HU" dirty="0" err="1"/>
              <a:t>myth</a:t>
            </a:r>
            <a:r>
              <a:rPr lang="hu-HU" dirty="0"/>
              <a:t>: </a:t>
            </a:r>
            <a:r>
              <a:rPr lang="hu-HU" dirty="0" err="1"/>
              <a:t>Temptation</a:t>
            </a:r>
            <a:r>
              <a:rPr lang="hu-HU" dirty="0"/>
              <a:t> and </a:t>
            </a:r>
            <a:r>
              <a:rPr lang="hu-HU" dirty="0" err="1"/>
              <a:t>fall</a:t>
            </a:r>
            <a:r>
              <a:rPr lang="hu-HU" dirty="0"/>
              <a:t> (Adam and Eve)</a:t>
            </a:r>
          </a:p>
          <a:p>
            <a:r>
              <a:rPr lang="hu-HU" dirty="0" err="1"/>
              <a:t>Pagan</a:t>
            </a:r>
            <a:r>
              <a:rPr lang="hu-HU" dirty="0"/>
              <a:t> </a:t>
            </a:r>
            <a:r>
              <a:rPr lang="hu-HU" dirty="0" err="1"/>
              <a:t>myth</a:t>
            </a:r>
            <a:r>
              <a:rPr lang="hu-HU" dirty="0"/>
              <a:t>: </a:t>
            </a:r>
            <a:r>
              <a:rPr lang="hu-HU" dirty="0" err="1"/>
              <a:t>the</a:t>
            </a:r>
            <a:r>
              <a:rPr lang="hu-HU" dirty="0"/>
              <a:t> </a:t>
            </a:r>
            <a:r>
              <a:rPr lang="hu-HU" dirty="0" err="1"/>
              <a:t>witches</a:t>
            </a:r>
            <a:endParaRPr lang="hu-HU" dirty="0"/>
          </a:p>
          <a:p>
            <a:r>
              <a:rPr lang="hu-HU" dirty="0" err="1"/>
              <a:t>Equivocation</a:t>
            </a:r>
            <a:r>
              <a:rPr lang="hu-HU" dirty="0"/>
              <a:t>: fair is </a:t>
            </a:r>
            <a:r>
              <a:rPr lang="hu-HU" dirty="0" err="1"/>
              <a:t>foul</a:t>
            </a:r>
            <a:r>
              <a:rPr lang="hu-HU" dirty="0"/>
              <a:t>, </a:t>
            </a:r>
            <a:r>
              <a:rPr lang="hu-HU" dirty="0" err="1"/>
              <a:t>foul</a:t>
            </a:r>
            <a:r>
              <a:rPr lang="hu-HU" dirty="0"/>
              <a:t> </a:t>
            </a:r>
            <a:r>
              <a:rPr lang="hu-HU" dirty="0" err="1"/>
              <a:t>is</a:t>
            </a:r>
            <a:r>
              <a:rPr lang="hu-HU" dirty="0"/>
              <a:t> fair</a:t>
            </a:r>
          </a:p>
          <a:p>
            <a:r>
              <a:rPr lang="hu-HU" dirty="0" err="1"/>
              <a:t>Hybris</a:t>
            </a:r>
            <a:r>
              <a:rPr lang="hu-HU" dirty="0"/>
              <a:t> → </a:t>
            </a:r>
            <a:r>
              <a:rPr lang="hu-HU" dirty="0" err="1"/>
              <a:t>daring</a:t>
            </a:r>
            <a:r>
              <a:rPr lang="hu-HU" dirty="0"/>
              <a:t>, </a:t>
            </a:r>
            <a:r>
              <a:rPr lang="hu-HU" dirty="0" err="1"/>
              <a:t>vaulting</a:t>
            </a:r>
            <a:r>
              <a:rPr lang="hu-HU" dirty="0"/>
              <a:t> </a:t>
            </a:r>
            <a:r>
              <a:rPr lang="hu-HU" dirty="0" err="1"/>
              <a:t>ambition</a:t>
            </a:r>
            <a:endParaRPr lang="hu-HU" dirty="0"/>
          </a:p>
          <a:p>
            <a:r>
              <a:rPr lang="hu-HU" dirty="0" err="1"/>
              <a:t>Defilement</a:t>
            </a:r>
            <a:r>
              <a:rPr lang="hu-HU" dirty="0"/>
              <a:t>: </a:t>
            </a:r>
            <a:r>
              <a:rPr lang="hu-HU" dirty="0" err="1"/>
              <a:t>permanent</a:t>
            </a:r>
            <a:r>
              <a:rPr lang="hu-HU" dirty="0"/>
              <a:t> </a:t>
            </a:r>
            <a:r>
              <a:rPr lang="hu-HU" dirty="0" err="1"/>
              <a:t>stain</a:t>
            </a:r>
            <a:r>
              <a:rPr lang="hu-HU" dirty="0"/>
              <a:t> (L. Macbeth)</a:t>
            </a:r>
          </a:p>
          <a:p>
            <a:r>
              <a:rPr lang="hu-HU" dirty="0" err="1"/>
              <a:t>Greek</a:t>
            </a:r>
            <a:r>
              <a:rPr lang="hu-HU" dirty="0"/>
              <a:t> </a:t>
            </a:r>
            <a:r>
              <a:rPr lang="hu-HU" dirty="0" err="1"/>
              <a:t>myth</a:t>
            </a:r>
            <a:r>
              <a:rPr lang="hu-HU" dirty="0"/>
              <a:t>: Oracle. </a:t>
            </a:r>
            <a:r>
              <a:rPr lang="hu-HU" dirty="0" err="1"/>
              <a:t>Know</a:t>
            </a:r>
            <a:r>
              <a:rPr lang="hu-HU" dirty="0"/>
              <a:t> </a:t>
            </a:r>
            <a:r>
              <a:rPr lang="hu-HU" dirty="0" err="1"/>
              <a:t>thyself</a:t>
            </a:r>
            <a:r>
              <a:rPr lang="hu-HU" dirty="0"/>
              <a:t>. </a:t>
            </a:r>
          </a:p>
          <a:p>
            <a:endParaRPr lang="hu-HU" dirty="0"/>
          </a:p>
          <a:p>
            <a:endParaRPr lang="hu-HU" dirty="0"/>
          </a:p>
          <a:p>
            <a:endParaRPr lang="hu-HU" dirty="0"/>
          </a:p>
        </p:txBody>
      </p:sp>
    </p:spTree>
    <p:extLst>
      <p:ext uri="{BB962C8B-B14F-4D97-AF65-F5344CB8AC3E}">
        <p14:creationId xmlns:p14="http://schemas.microsoft.com/office/powerpoint/2010/main" val="340933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i="1" dirty="0"/>
              <a:t>Macbeth</a:t>
            </a:r>
            <a:r>
              <a:rPr lang="hu-HU" sz="4000" dirty="0"/>
              <a:t> II</a:t>
            </a:r>
          </a:p>
        </p:txBody>
      </p:sp>
      <p:sp>
        <p:nvSpPr>
          <p:cNvPr id="3" name="Tartalom helye 2"/>
          <p:cNvSpPr>
            <a:spLocks noGrp="1"/>
          </p:cNvSpPr>
          <p:nvPr>
            <p:ph idx="1"/>
          </p:nvPr>
        </p:nvSpPr>
        <p:spPr/>
        <p:txBody>
          <a:bodyPr/>
          <a:lstStyle/>
          <a:p>
            <a:pPr marL="0" indent="0">
              <a:buNone/>
            </a:pPr>
            <a:r>
              <a:rPr lang="en-US" dirty="0"/>
              <a:t>“</a:t>
            </a:r>
            <a:r>
              <a:rPr lang="hu-HU" dirty="0" err="1"/>
              <a:t>Life’s</a:t>
            </a:r>
            <a:r>
              <a:rPr lang="hu-HU" dirty="0"/>
              <a:t> </a:t>
            </a:r>
            <a:r>
              <a:rPr lang="hu-HU" dirty="0" err="1"/>
              <a:t>but</a:t>
            </a:r>
            <a:r>
              <a:rPr lang="hu-HU" dirty="0"/>
              <a:t> a </a:t>
            </a:r>
            <a:r>
              <a:rPr lang="hu-HU" dirty="0" err="1"/>
              <a:t>walking</a:t>
            </a:r>
            <a:r>
              <a:rPr lang="hu-HU" dirty="0"/>
              <a:t> </a:t>
            </a:r>
            <a:r>
              <a:rPr lang="hu-HU" dirty="0" err="1"/>
              <a:t>shadow</a:t>
            </a:r>
            <a:r>
              <a:rPr lang="en-US" dirty="0"/>
              <a:t>; </a:t>
            </a:r>
            <a:r>
              <a:rPr lang="hu-HU" dirty="0"/>
              <a:t>a </a:t>
            </a:r>
            <a:r>
              <a:rPr lang="hu-HU" dirty="0" err="1"/>
              <a:t>poor</a:t>
            </a:r>
            <a:r>
              <a:rPr lang="hu-HU" dirty="0"/>
              <a:t> </a:t>
            </a:r>
            <a:r>
              <a:rPr lang="hu-HU" dirty="0" err="1"/>
              <a:t>payer</a:t>
            </a:r>
            <a:r>
              <a:rPr lang="hu-HU" dirty="0"/>
              <a:t>,</a:t>
            </a:r>
          </a:p>
          <a:p>
            <a:pPr marL="0" indent="0">
              <a:buNone/>
            </a:pPr>
            <a:r>
              <a:rPr lang="hu-HU" dirty="0" err="1"/>
              <a:t>That</a:t>
            </a:r>
            <a:r>
              <a:rPr lang="hu-HU" dirty="0"/>
              <a:t> </a:t>
            </a:r>
            <a:r>
              <a:rPr lang="hu-HU" dirty="0" err="1"/>
              <a:t>struts</a:t>
            </a:r>
            <a:r>
              <a:rPr lang="hu-HU" dirty="0"/>
              <a:t> and </a:t>
            </a:r>
            <a:r>
              <a:rPr lang="hu-HU" dirty="0" err="1"/>
              <a:t>frets</a:t>
            </a:r>
            <a:r>
              <a:rPr lang="hu-HU" dirty="0"/>
              <a:t> </a:t>
            </a:r>
            <a:r>
              <a:rPr lang="hu-HU" dirty="0" err="1"/>
              <a:t>his</a:t>
            </a:r>
            <a:r>
              <a:rPr lang="hu-HU" dirty="0"/>
              <a:t> </a:t>
            </a:r>
            <a:r>
              <a:rPr lang="hu-HU" dirty="0" err="1"/>
              <a:t>hour</a:t>
            </a:r>
            <a:r>
              <a:rPr lang="hu-HU" dirty="0"/>
              <a:t> </a:t>
            </a:r>
            <a:r>
              <a:rPr lang="hu-HU" dirty="0" err="1"/>
              <a:t>upon</a:t>
            </a:r>
            <a:r>
              <a:rPr lang="hu-HU" dirty="0"/>
              <a:t> </a:t>
            </a:r>
            <a:r>
              <a:rPr lang="hu-HU" dirty="0" err="1"/>
              <a:t>the</a:t>
            </a:r>
            <a:r>
              <a:rPr lang="hu-HU" dirty="0"/>
              <a:t> </a:t>
            </a:r>
            <a:r>
              <a:rPr lang="hu-HU" dirty="0" err="1"/>
              <a:t>stage</a:t>
            </a:r>
            <a:r>
              <a:rPr lang="hu-HU" dirty="0"/>
              <a:t>,</a:t>
            </a:r>
          </a:p>
          <a:p>
            <a:pPr marL="0" indent="0">
              <a:buNone/>
            </a:pPr>
            <a:r>
              <a:rPr lang="hu-HU" dirty="0"/>
              <a:t>And </a:t>
            </a:r>
            <a:r>
              <a:rPr lang="hu-HU" dirty="0" err="1"/>
              <a:t>then</a:t>
            </a:r>
            <a:r>
              <a:rPr lang="hu-HU" dirty="0"/>
              <a:t> is </a:t>
            </a:r>
            <a:r>
              <a:rPr lang="hu-HU" dirty="0" err="1"/>
              <a:t>heard</a:t>
            </a:r>
            <a:r>
              <a:rPr lang="hu-HU" dirty="0"/>
              <a:t> no more: </a:t>
            </a:r>
            <a:r>
              <a:rPr lang="hu-HU" dirty="0" err="1"/>
              <a:t>it</a:t>
            </a:r>
            <a:r>
              <a:rPr lang="hu-HU" dirty="0"/>
              <a:t> is a </a:t>
            </a:r>
            <a:r>
              <a:rPr lang="hu-HU" dirty="0" err="1"/>
              <a:t>tale</a:t>
            </a:r>
            <a:endParaRPr lang="hu-HU" dirty="0"/>
          </a:p>
          <a:p>
            <a:pPr marL="0" indent="0">
              <a:buNone/>
            </a:pPr>
            <a:r>
              <a:rPr lang="hu-HU" dirty="0"/>
              <a:t>Told </a:t>
            </a:r>
            <a:r>
              <a:rPr lang="hu-HU" dirty="0" err="1"/>
              <a:t>by</a:t>
            </a:r>
            <a:r>
              <a:rPr lang="hu-HU" dirty="0"/>
              <a:t> an </a:t>
            </a:r>
            <a:r>
              <a:rPr lang="hu-HU" dirty="0" err="1"/>
              <a:t>idiot</a:t>
            </a:r>
            <a:r>
              <a:rPr lang="hu-HU" dirty="0"/>
              <a:t>, </a:t>
            </a:r>
            <a:r>
              <a:rPr lang="hu-HU" dirty="0" err="1"/>
              <a:t>full</a:t>
            </a:r>
            <a:r>
              <a:rPr lang="hu-HU" dirty="0"/>
              <a:t> of </a:t>
            </a:r>
            <a:r>
              <a:rPr lang="hu-HU" dirty="0" err="1"/>
              <a:t>sound</a:t>
            </a:r>
            <a:r>
              <a:rPr lang="hu-HU" dirty="0"/>
              <a:t> and </a:t>
            </a:r>
            <a:r>
              <a:rPr lang="hu-HU" dirty="0" err="1"/>
              <a:t>fury</a:t>
            </a:r>
            <a:r>
              <a:rPr lang="hu-HU" dirty="0"/>
              <a:t>,</a:t>
            </a:r>
          </a:p>
          <a:p>
            <a:pPr marL="0" indent="0">
              <a:buNone/>
            </a:pPr>
            <a:r>
              <a:rPr lang="hu-HU" dirty="0" err="1"/>
              <a:t>Signifying</a:t>
            </a:r>
            <a:r>
              <a:rPr lang="hu-HU" dirty="0"/>
              <a:t> </a:t>
            </a:r>
            <a:r>
              <a:rPr lang="hu-HU" dirty="0" err="1"/>
              <a:t>nothing</a:t>
            </a:r>
            <a:r>
              <a:rPr lang="hu-HU" dirty="0"/>
              <a:t>”   (5.5.24-28)</a:t>
            </a:r>
          </a:p>
        </p:txBody>
      </p:sp>
    </p:spTree>
    <p:extLst>
      <p:ext uri="{BB962C8B-B14F-4D97-AF65-F5344CB8AC3E}">
        <p14:creationId xmlns:p14="http://schemas.microsoft.com/office/powerpoint/2010/main" val="1995150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sz="3200" dirty="0" err="1"/>
              <a:t>Patrick</a:t>
            </a:r>
            <a:r>
              <a:rPr lang="hu-HU" sz="3200" dirty="0"/>
              <a:t> Stewart:</a:t>
            </a:r>
            <a:br>
              <a:rPr lang="hu-HU" sz="3200" dirty="0"/>
            </a:br>
            <a:r>
              <a:rPr lang="en-US" sz="3200" dirty="0"/>
              <a:t>“</a:t>
            </a:r>
            <a:r>
              <a:rPr lang="hu-HU" sz="3200" dirty="0" err="1"/>
              <a:t>Tomorrow</a:t>
            </a:r>
            <a:r>
              <a:rPr lang="hu-HU" sz="3200" dirty="0"/>
              <a:t>, and </a:t>
            </a:r>
            <a:r>
              <a:rPr lang="hu-HU" sz="3200" dirty="0" err="1"/>
              <a:t>tomorrow</a:t>
            </a:r>
            <a:r>
              <a:rPr lang="hu-HU" sz="3200" dirty="0"/>
              <a:t>, </a:t>
            </a:r>
            <a:r>
              <a:rPr lang="hu-HU" sz="3200" dirty="0" err="1"/>
              <a:t>and</a:t>
            </a:r>
            <a:r>
              <a:rPr lang="hu-HU" sz="3200" dirty="0"/>
              <a:t> </a:t>
            </a:r>
            <a:r>
              <a:rPr lang="hu-HU" sz="3200" dirty="0" err="1"/>
              <a:t>tomorrow</a:t>
            </a:r>
            <a:r>
              <a:rPr lang="hu-HU" sz="3200" dirty="0"/>
              <a:t>”</a:t>
            </a:r>
          </a:p>
        </p:txBody>
      </p:sp>
      <p:sp>
        <p:nvSpPr>
          <p:cNvPr id="3" name="Alcím 2"/>
          <p:cNvSpPr>
            <a:spLocks noGrp="1"/>
          </p:cNvSpPr>
          <p:nvPr>
            <p:ph type="subTitle" idx="1"/>
          </p:nvPr>
        </p:nvSpPr>
        <p:spPr/>
        <p:txBody>
          <a:bodyPr/>
          <a:lstStyle/>
          <a:p>
            <a:r>
              <a:rPr lang="hu-HU" dirty="0"/>
              <a:t>https://www.youtube.com/watch?v=HZnaXDRwu84</a:t>
            </a:r>
          </a:p>
        </p:txBody>
      </p:sp>
    </p:spTree>
    <p:extLst>
      <p:ext uri="{BB962C8B-B14F-4D97-AF65-F5344CB8AC3E}">
        <p14:creationId xmlns:p14="http://schemas.microsoft.com/office/powerpoint/2010/main" val="2333144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692398" y="1558345"/>
            <a:ext cx="6815669" cy="2382590"/>
          </a:xfrm>
        </p:spPr>
        <p:txBody>
          <a:bodyPr/>
          <a:lstStyle/>
          <a:p>
            <a:br>
              <a:rPr lang="hu-HU" sz="3200" dirty="0"/>
            </a:br>
            <a:br>
              <a:rPr lang="hu-HU" sz="3200" dirty="0"/>
            </a:br>
            <a:r>
              <a:rPr lang="hu-HU" sz="3200" dirty="0" err="1"/>
              <a:t>Ian</a:t>
            </a:r>
            <a:r>
              <a:rPr lang="hu-HU" sz="3200" dirty="0"/>
              <a:t> </a:t>
            </a:r>
            <a:r>
              <a:rPr lang="hu-HU" sz="3200" dirty="0" err="1"/>
              <a:t>McKellen</a:t>
            </a:r>
            <a:r>
              <a:rPr lang="hu-HU" sz="3200" dirty="0"/>
              <a:t>:</a:t>
            </a:r>
            <a:br>
              <a:rPr lang="hu-HU" sz="3200" dirty="0"/>
            </a:br>
            <a:r>
              <a:rPr lang="en-US" sz="3200" dirty="0"/>
              <a:t>“Tomorrow, and Tomorrow, and Tomorrow”</a:t>
            </a:r>
            <a:br>
              <a:rPr lang="en-US" sz="3200" dirty="0"/>
            </a:br>
            <a:endParaRPr lang="hu-HU" sz="3200" dirty="0"/>
          </a:p>
        </p:txBody>
      </p:sp>
      <p:sp>
        <p:nvSpPr>
          <p:cNvPr id="3" name="Alcím 2"/>
          <p:cNvSpPr>
            <a:spLocks noGrp="1"/>
          </p:cNvSpPr>
          <p:nvPr>
            <p:ph type="subTitle" idx="1"/>
          </p:nvPr>
        </p:nvSpPr>
        <p:spPr/>
        <p:txBody>
          <a:bodyPr/>
          <a:lstStyle/>
          <a:p>
            <a:endParaRPr lang="en-US" dirty="0"/>
          </a:p>
          <a:p>
            <a:r>
              <a:rPr lang="hu-HU" dirty="0"/>
              <a:t>https://www.youtube.com/watch?v=4LDdyafsR7g</a:t>
            </a:r>
          </a:p>
        </p:txBody>
      </p:sp>
    </p:spTree>
    <p:extLst>
      <p:ext uri="{BB962C8B-B14F-4D97-AF65-F5344CB8AC3E}">
        <p14:creationId xmlns:p14="http://schemas.microsoft.com/office/powerpoint/2010/main" val="1453250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sz="4000" dirty="0"/>
              <a:t>The Shakespearean history play</a:t>
            </a:r>
            <a:endParaRPr lang="hu-HU" sz="4000" dirty="0"/>
          </a:p>
        </p:txBody>
      </p:sp>
      <p:sp>
        <p:nvSpPr>
          <p:cNvPr id="3" name="Tartalom helye 2"/>
          <p:cNvSpPr>
            <a:spLocks noGrp="1"/>
          </p:cNvSpPr>
          <p:nvPr>
            <p:ph idx="1"/>
          </p:nvPr>
        </p:nvSpPr>
        <p:spPr/>
        <p:txBody>
          <a:bodyPr>
            <a:normAutofit/>
          </a:bodyPr>
          <a:lstStyle/>
          <a:p>
            <a:pPr marL="0" indent="0">
              <a:buNone/>
            </a:pPr>
            <a:r>
              <a:rPr lang="en-US" dirty="0"/>
              <a:t>2 tetralogies:</a:t>
            </a:r>
          </a:p>
          <a:p>
            <a:r>
              <a:rPr lang="en-US" i="1" dirty="0"/>
              <a:t>Henry VI Part 1, Part 2 </a:t>
            </a:r>
            <a:r>
              <a:rPr lang="en-US" dirty="0"/>
              <a:t>and</a:t>
            </a:r>
            <a:r>
              <a:rPr lang="en-US" i="1" dirty="0"/>
              <a:t> Part 3, </a:t>
            </a:r>
            <a:r>
              <a:rPr lang="en-US" dirty="0"/>
              <a:t>and</a:t>
            </a:r>
            <a:r>
              <a:rPr lang="en-US" i="1" dirty="0"/>
              <a:t> Richard III</a:t>
            </a:r>
            <a:r>
              <a:rPr lang="en-US" dirty="0"/>
              <a:t> </a:t>
            </a:r>
          </a:p>
          <a:p>
            <a:r>
              <a:rPr lang="en-US" i="1" dirty="0"/>
              <a:t>Richard II, Henry IV Part 1 </a:t>
            </a:r>
            <a:r>
              <a:rPr lang="en-US" dirty="0"/>
              <a:t>and</a:t>
            </a:r>
            <a:r>
              <a:rPr lang="en-US" i="1" dirty="0"/>
              <a:t> Part 2, </a:t>
            </a:r>
            <a:r>
              <a:rPr lang="en-US" dirty="0"/>
              <a:t>and</a:t>
            </a:r>
            <a:r>
              <a:rPr lang="en-US" i="1" dirty="0"/>
              <a:t> Henry V</a:t>
            </a:r>
          </a:p>
          <a:p>
            <a:r>
              <a:rPr lang="en-US" dirty="0"/>
              <a:t>Subplot sequence: Falstaff</a:t>
            </a:r>
          </a:p>
          <a:p>
            <a:r>
              <a:rPr lang="en-US" dirty="0"/>
              <a:t>The Tudor myth: history and mythology and Richard II</a:t>
            </a:r>
          </a:p>
          <a:p>
            <a:r>
              <a:rPr lang="hu-HU" dirty="0"/>
              <a:t>Is Richard III a Tudor propaganda </a:t>
            </a:r>
            <a:r>
              <a:rPr lang="hu-HU" dirty="0" err="1"/>
              <a:t>piece</a:t>
            </a:r>
            <a:r>
              <a:rPr lang="hu-HU" dirty="0"/>
              <a:t>?</a:t>
            </a:r>
            <a:r>
              <a:rPr lang="en-US" dirty="0"/>
              <a:t> </a:t>
            </a:r>
            <a:endParaRPr lang="hu-HU" dirty="0"/>
          </a:p>
        </p:txBody>
      </p:sp>
    </p:spTree>
    <p:extLst>
      <p:ext uri="{BB962C8B-B14F-4D97-AF65-F5344CB8AC3E}">
        <p14:creationId xmlns:p14="http://schemas.microsoft.com/office/powerpoint/2010/main" val="255870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dirty="0" err="1"/>
              <a:t>History</a:t>
            </a:r>
            <a:r>
              <a:rPr lang="hu-HU" sz="4000" dirty="0"/>
              <a:t> and </a:t>
            </a:r>
            <a:r>
              <a:rPr lang="hu-HU" sz="4000" dirty="0" err="1"/>
              <a:t>myth</a:t>
            </a:r>
            <a:endParaRPr lang="hu-HU" sz="4000" dirty="0"/>
          </a:p>
        </p:txBody>
      </p:sp>
      <p:sp>
        <p:nvSpPr>
          <p:cNvPr id="3" name="Tartalom helye 2"/>
          <p:cNvSpPr>
            <a:spLocks noGrp="1"/>
          </p:cNvSpPr>
          <p:nvPr>
            <p:ph idx="1"/>
          </p:nvPr>
        </p:nvSpPr>
        <p:spPr/>
        <p:txBody>
          <a:bodyPr/>
          <a:lstStyle/>
          <a:p>
            <a:r>
              <a:rPr lang="hu-HU" dirty="0" err="1"/>
              <a:t>Greek</a:t>
            </a:r>
            <a:r>
              <a:rPr lang="hu-HU" dirty="0"/>
              <a:t> </a:t>
            </a:r>
            <a:r>
              <a:rPr lang="hu-HU" dirty="0" err="1"/>
              <a:t>tragedy</a:t>
            </a:r>
            <a:r>
              <a:rPr lang="hu-HU" dirty="0"/>
              <a:t> </a:t>
            </a:r>
            <a:r>
              <a:rPr lang="hu-HU" dirty="0" err="1"/>
              <a:t>based</a:t>
            </a:r>
            <a:r>
              <a:rPr lang="hu-HU" dirty="0"/>
              <a:t> </a:t>
            </a:r>
            <a:r>
              <a:rPr lang="hu-HU" dirty="0" err="1"/>
              <a:t>on</a:t>
            </a:r>
            <a:r>
              <a:rPr lang="hu-HU" dirty="0"/>
              <a:t> </a:t>
            </a:r>
            <a:r>
              <a:rPr lang="hu-HU" dirty="0" err="1"/>
              <a:t>mythology</a:t>
            </a:r>
            <a:endParaRPr lang="hu-HU" dirty="0"/>
          </a:p>
          <a:p>
            <a:r>
              <a:rPr lang="hu-HU" dirty="0" err="1"/>
              <a:t>History</a:t>
            </a:r>
            <a:r>
              <a:rPr lang="hu-HU" dirty="0"/>
              <a:t> </a:t>
            </a:r>
            <a:r>
              <a:rPr lang="hu-HU" dirty="0" err="1"/>
              <a:t>in</a:t>
            </a:r>
            <a:r>
              <a:rPr lang="hu-HU" dirty="0"/>
              <a:t> </a:t>
            </a:r>
            <a:r>
              <a:rPr lang="hu-HU" dirty="0" err="1"/>
              <a:t>Greek</a:t>
            </a:r>
            <a:r>
              <a:rPr lang="hu-HU" dirty="0"/>
              <a:t> </a:t>
            </a:r>
            <a:r>
              <a:rPr lang="hu-HU" dirty="0" err="1"/>
              <a:t>tragedy</a:t>
            </a:r>
            <a:r>
              <a:rPr lang="hu-HU" dirty="0"/>
              <a:t>: </a:t>
            </a:r>
            <a:r>
              <a:rPr lang="hu-HU" i="1" dirty="0"/>
              <a:t>The </a:t>
            </a:r>
            <a:r>
              <a:rPr lang="hu-HU" i="1" dirty="0" err="1"/>
              <a:t>Persians</a:t>
            </a:r>
            <a:r>
              <a:rPr lang="hu-HU" i="1" dirty="0"/>
              <a:t> </a:t>
            </a:r>
            <a:r>
              <a:rPr lang="hu-HU" dirty="0"/>
              <a:t>(</a:t>
            </a:r>
            <a:r>
              <a:rPr lang="hu-HU" dirty="0" err="1"/>
              <a:t>Aeschylus</a:t>
            </a:r>
            <a:r>
              <a:rPr lang="hu-HU" dirty="0"/>
              <a:t>)</a:t>
            </a:r>
          </a:p>
          <a:p>
            <a:r>
              <a:rPr lang="hu-HU" dirty="0"/>
              <a:t>Shakespeare: </a:t>
            </a:r>
            <a:r>
              <a:rPr lang="hu-HU" dirty="0" err="1"/>
              <a:t>mythologizing</a:t>
            </a:r>
            <a:r>
              <a:rPr lang="hu-HU" dirty="0"/>
              <a:t> </a:t>
            </a:r>
            <a:r>
              <a:rPr lang="hu-HU" dirty="0" err="1"/>
              <a:t>history</a:t>
            </a:r>
            <a:endParaRPr lang="hu-HU" dirty="0"/>
          </a:p>
          <a:p>
            <a:r>
              <a:rPr lang="hu-HU" dirty="0" err="1"/>
              <a:t>Secular</a:t>
            </a:r>
            <a:r>
              <a:rPr lang="hu-HU" dirty="0"/>
              <a:t> </a:t>
            </a:r>
            <a:r>
              <a:rPr lang="hu-HU" dirty="0" err="1"/>
              <a:t>combat</a:t>
            </a:r>
            <a:r>
              <a:rPr lang="hu-HU" dirty="0"/>
              <a:t> </a:t>
            </a:r>
            <a:r>
              <a:rPr lang="hu-HU" dirty="0" err="1"/>
              <a:t>or</a:t>
            </a:r>
            <a:r>
              <a:rPr lang="hu-HU" dirty="0"/>
              <a:t> </a:t>
            </a:r>
            <a:r>
              <a:rPr lang="hu-HU" dirty="0" err="1"/>
              <a:t>providential</a:t>
            </a:r>
            <a:r>
              <a:rPr lang="hu-HU" dirty="0"/>
              <a:t> design?</a:t>
            </a:r>
          </a:p>
          <a:p>
            <a:r>
              <a:rPr lang="hu-HU" dirty="0" err="1"/>
              <a:t>Theoretical</a:t>
            </a:r>
            <a:r>
              <a:rPr lang="hu-HU" dirty="0"/>
              <a:t> </a:t>
            </a:r>
            <a:r>
              <a:rPr lang="hu-HU" dirty="0" err="1"/>
              <a:t>interlude</a:t>
            </a:r>
            <a:r>
              <a:rPr lang="hu-HU" dirty="0"/>
              <a:t>: is </a:t>
            </a:r>
            <a:r>
              <a:rPr lang="hu-HU" dirty="0" err="1"/>
              <a:t>there</a:t>
            </a:r>
            <a:r>
              <a:rPr lang="hu-HU" dirty="0"/>
              <a:t> </a:t>
            </a:r>
            <a:r>
              <a:rPr lang="hu-HU" dirty="0" err="1"/>
              <a:t>historical</a:t>
            </a:r>
            <a:r>
              <a:rPr lang="hu-HU" dirty="0"/>
              <a:t> </a:t>
            </a:r>
            <a:r>
              <a:rPr lang="hu-HU" dirty="0" err="1"/>
              <a:t>factuality</a:t>
            </a:r>
            <a:r>
              <a:rPr lang="hu-HU" dirty="0"/>
              <a:t>?</a:t>
            </a:r>
          </a:p>
          <a:p>
            <a:r>
              <a:rPr lang="hu-HU" dirty="0" err="1"/>
              <a:t>Perspectives</a:t>
            </a:r>
            <a:r>
              <a:rPr lang="hu-HU" dirty="0"/>
              <a:t> </a:t>
            </a:r>
            <a:r>
              <a:rPr lang="hu-HU" dirty="0" err="1"/>
              <a:t>on</a:t>
            </a:r>
            <a:r>
              <a:rPr lang="hu-HU" dirty="0"/>
              <a:t> </a:t>
            </a:r>
            <a:r>
              <a:rPr lang="hu-HU" dirty="0" err="1"/>
              <a:t>history</a:t>
            </a:r>
            <a:r>
              <a:rPr lang="hu-HU" dirty="0"/>
              <a:t>: </a:t>
            </a:r>
            <a:r>
              <a:rPr lang="hu-HU" dirty="0" err="1"/>
              <a:t>multiple</a:t>
            </a:r>
            <a:r>
              <a:rPr lang="hu-HU" dirty="0"/>
              <a:t> </a:t>
            </a:r>
            <a:r>
              <a:rPr lang="hu-HU" dirty="0" err="1"/>
              <a:t>plot</a:t>
            </a:r>
            <a:r>
              <a:rPr lang="hu-HU" dirty="0"/>
              <a:t> </a:t>
            </a:r>
            <a:r>
              <a:rPr lang="hu-HU" dirty="0" err="1"/>
              <a:t>structure</a:t>
            </a:r>
            <a:endParaRPr lang="hu-HU" dirty="0"/>
          </a:p>
          <a:p>
            <a:endParaRPr lang="hu-HU" dirty="0"/>
          </a:p>
          <a:p>
            <a:endParaRPr lang="hu-HU" dirty="0"/>
          </a:p>
        </p:txBody>
      </p:sp>
    </p:spTree>
    <p:extLst>
      <p:ext uri="{BB962C8B-B14F-4D97-AF65-F5344CB8AC3E}">
        <p14:creationId xmlns:p14="http://schemas.microsoft.com/office/powerpoint/2010/main" val="93248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sz="4000" dirty="0"/>
              <a:t>The Culture of the English Renaissance</a:t>
            </a:r>
            <a:endParaRPr lang="hu-HU" sz="4000" dirty="0"/>
          </a:p>
        </p:txBody>
      </p:sp>
      <p:sp>
        <p:nvSpPr>
          <p:cNvPr id="3" name="Tartalom helye 2"/>
          <p:cNvSpPr>
            <a:spLocks noGrp="1"/>
          </p:cNvSpPr>
          <p:nvPr>
            <p:ph idx="1"/>
          </p:nvPr>
        </p:nvSpPr>
        <p:spPr/>
        <p:txBody>
          <a:bodyPr>
            <a:normAutofit fontScale="92500" lnSpcReduction="20000"/>
          </a:bodyPr>
          <a:lstStyle/>
          <a:p>
            <a:r>
              <a:rPr lang="en-US" sz="2800" dirty="0"/>
              <a:t>Humanism: interest in Christianity and Classical Antiquity, the importance of rhetoric</a:t>
            </a:r>
          </a:p>
          <a:p>
            <a:r>
              <a:rPr lang="en-US" sz="2800" dirty="0"/>
              <a:t>Reformation: Luther and Calvin</a:t>
            </a:r>
          </a:p>
          <a:p>
            <a:r>
              <a:rPr lang="en-US" sz="2800" dirty="0"/>
              <a:t>Individualism: new concept of heroism</a:t>
            </a:r>
          </a:p>
          <a:p>
            <a:r>
              <a:rPr lang="en-US" sz="2800" dirty="0"/>
              <a:t>Literature: greatest period of drama</a:t>
            </a:r>
          </a:p>
          <a:p>
            <a:r>
              <a:rPr lang="en-US" sz="2800" dirty="0"/>
              <a:t>Revenge tragedy: Thomas Kyd’s </a:t>
            </a:r>
            <a:r>
              <a:rPr lang="en-US" sz="2800" i="1" dirty="0"/>
              <a:t>Spanish Tragedy </a:t>
            </a:r>
            <a:r>
              <a:rPr lang="en-US" sz="2800" dirty="0"/>
              <a:t>and Seneca</a:t>
            </a:r>
            <a:endParaRPr lang="en-US" sz="2800" i="1" dirty="0"/>
          </a:p>
          <a:p>
            <a:r>
              <a:rPr lang="en-US" sz="2800" dirty="0"/>
              <a:t>Examples: Marston, Middleton, Webster, Tourneur, etc.</a:t>
            </a:r>
          </a:p>
          <a:p>
            <a:endParaRPr lang="en-US" dirty="0"/>
          </a:p>
          <a:p>
            <a:endParaRPr lang="en-US" dirty="0"/>
          </a:p>
          <a:p>
            <a:endParaRPr lang="hu-HU" dirty="0"/>
          </a:p>
        </p:txBody>
      </p:sp>
    </p:spTree>
    <p:extLst>
      <p:ext uri="{BB962C8B-B14F-4D97-AF65-F5344CB8AC3E}">
        <p14:creationId xmlns:p14="http://schemas.microsoft.com/office/powerpoint/2010/main" val="2425833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dirty="0" err="1"/>
              <a:t>Microcosm</a:t>
            </a:r>
            <a:r>
              <a:rPr lang="hu-HU" sz="4000" dirty="0"/>
              <a:t> and </a:t>
            </a:r>
            <a:r>
              <a:rPr lang="hu-HU" sz="4000" dirty="0" err="1"/>
              <a:t>macrocosm</a:t>
            </a:r>
            <a:endParaRPr lang="hu-HU" sz="4000" dirty="0"/>
          </a:p>
        </p:txBody>
      </p:sp>
      <p:sp>
        <p:nvSpPr>
          <p:cNvPr id="3" name="Tartalom helye 2"/>
          <p:cNvSpPr>
            <a:spLocks noGrp="1"/>
          </p:cNvSpPr>
          <p:nvPr>
            <p:ph idx="1"/>
          </p:nvPr>
        </p:nvSpPr>
        <p:spPr/>
        <p:txBody>
          <a:bodyPr/>
          <a:lstStyle/>
          <a:p>
            <a:r>
              <a:rPr lang="hu-HU" dirty="0" err="1"/>
              <a:t>Renaissance</a:t>
            </a:r>
            <a:r>
              <a:rPr lang="hu-HU" dirty="0"/>
              <a:t> </a:t>
            </a:r>
            <a:r>
              <a:rPr lang="hu-HU" dirty="0" err="1"/>
              <a:t>correspondence</a:t>
            </a:r>
            <a:r>
              <a:rPr lang="hu-HU" dirty="0"/>
              <a:t> </a:t>
            </a:r>
            <a:r>
              <a:rPr lang="hu-HU" dirty="0" err="1"/>
              <a:t>theory</a:t>
            </a:r>
            <a:r>
              <a:rPr lang="hu-HU" dirty="0"/>
              <a:t>:</a:t>
            </a:r>
          </a:p>
          <a:p>
            <a:r>
              <a:rPr lang="hu-HU" dirty="0"/>
              <a:t>Body </a:t>
            </a:r>
            <a:r>
              <a:rPr lang="hu-HU" dirty="0" err="1"/>
              <a:t>parts</a:t>
            </a:r>
            <a:r>
              <a:rPr lang="hu-HU" dirty="0"/>
              <a:t>: </a:t>
            </a:r>
            <a:r>
              <a:rPr lang="hu-HU" dirty="0" err="1"/>
              <a:t>limbs</a:t>
            </a:r>
            <a:endParaRPr lang="hu-HU" dirty="0"/>
          </a:p>
          <a:p>
            <a:r>
              <a:rPr lang="hu-HU" dirty="0"/>
              <a:t>4 </a:t>
            </a:r>
            <a:r>
              <a:rPr lang="hu-HU" dirty="0" err="1"/>
              <a:t>elements</a:t>
            </a:r>
            <a:r>
              <a:rPr lang="hu-HU" dirty="0"/>
              <a:t>: air, </a:t>
            </a:r>
            <a:r>
              <a:rPr lang="hu-HU" dirty="0" err="1"/>
              <a:t>water</a:t>
            </a:r>
            <a:r>
              <a:rPr lang="hu-HU" dirty="0"/>
              <a:t>, </a:t>
            </a:r>
            <a:r>
              <a:rPr lang="hu-HU" dirty="0" err="1"/>
              <a:t>earth</a:t>
            </a:r>
            <a:r>
              <a:rPr lang="hu-HU" dirty="0"/>
              <a:t>, </a:t>
            </a:r>
            <a:r>
              <a:rPr lang="hu-HU" dirty="0" err="1"/>
              <a:t>fire</a:t>
            </a:r>
            <a:endParaRPr lang="hu-HU" dirty="0"/>
          </a:p>
          <a:p>
            <a:r>
              <a:rPr lang="hu-HU" dirty="0" err="1"/>
              <a:t>Humours</a:t>
            </a:r>
            <a:r>
              <a:rPr lang="hu-HU" dirty="0"/>
              <a:t>: </a:t>
            </a:r>
            <a:r>
              <a:rPr lang="en-US" dirty="0"/>
              <a:t>liquids within the body- blood, phlegm, yellow bile and black bile.</a:t>
            </a:r>
            <a:endParaRPr lang="hu-HU" dirty="0"/>
          </a:p>
          <a:p>
            <a:r>
              <a:rPr lang="hu-HU" dirty="0" err="1"/>
              <a:t>Medicine</a:t>
            </a:r>
            <a:r>
              <a:rPr lang="hu-HU" dirty="0"/>
              <a:t> (</a:t>
            </a:r>
            <a:r>
              <a:rPr lang="hu-HU" dirty="0" err="1"/>
              <a:t>Hippocrates</a:t>
            </a:r>
            <a:r>
              <a:rPr lang="hu-HU" dirty="0"/>
              <a:t>)</a:t>
            </a:r>
          </a:p>
          <a:p>
            <a:r>
              <a:rPr lang="hu-HU" dirty="0" err="1"/>
              <a:t>Cosmos</a:t>
            </a:r>
            <a:r>
              <a:rPr lang="hu-HU" dirty="0"/>
              <a:t>: </a:t>
            </a:r>
            <a:r>
              <a:rPr lang="hu-HU" dirty="0" err="1"/>
              <a:t>balance</a:t>
            </a:r>
            <a:r>
              <a:rPr lang="hu-HU" dirty="0"/>
              <a:t>, </a:t>
            </a:r>
            <a:r>
              <a:rPr lang="hu-HU" dirty="0" err="1"/>
              <a:t>harmony</a:t>
            </a:r>
            <a:r>
              <a:rPr lang="hu-HU" dirty="0"/>
              <a:t> </a:t>
            </a:r>
          </a:p>
        </p:txBody>
      </p:sp>
    </p:spTree>
    <p:extLst>
      <p:ext uri="{BB962C8B-B14F-4D97-AF65-F5344CB8AC3E}">
        <p14:creationId xmlns:p14="http://schemas.microsoft.com/office/powerpoint/2010/main" val="166284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644722" y="1674254"/>
            <a:ext cx="3850782" cy="3515932"/>
          </a:xfrm>
          <a:prstGeom prst="rect">
            <a:avLst/>
          </a:prstGeom>
        </p:spPr>
      </p:pic>
    </p:spTree>
    <p:extLst>
      <p:ext uri="{BB962C8B-B14F-4D97-AF65-F5344CB8AC3E}">
        <p14:creationId xmlns:p14="http://schemas.microsoft.com/office/powerpoint/2010/main" val="1634038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3593205" y="1635617"/>
            <a:ext cx="4288665" cy="3799268"/>
          </a:xfrm>
          <a:prstGeom prst="rect">
            <a:avLst/>
          </a:prstGeom>
        </p:spPr>
      </p:pic>
    </p:spTree>
    <p:extLst>
      <p:ext uri="{BB962C8B-B14F-4D97-AF65-F5344CB8AC3E}">
        <p14:creationId xmlns:p14="http://schemas.microsoft.com/office/powerpoint/2010/main" val="2956521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sz="4000" i="1" dirty="0"/>
              <a:t>Richard III</a:t>
            </a:r>
            <a:endParaRPr lang="hu-HU" sz="4000" i="1" dirty="0"/>
          </a:p>
        </p:txBody>
      </p:sp>
      <p:sp>
        <p:nvSpPr>
          <p:cNvPr id="3" name="Tartalom helye 2"/>
          <p:cNvSpPr>
            <a:spLocks noGrp="1"/>
          </p:cNvSpPr>
          <p:nvPr>
            <p:ph idx="1"/>
          </p:nvPr>
        </p:nvSpPr>
        <p:spPr/>
        <p:txBody>
          <a:bodyPr>
            <a:normAutofit lnSpcReduction="10000"/>
          </a:bodyPr>
          <a:lstStyle/>
          <a:p>
            <a:r>
              <a:rPr lang="en-US" sz="2800" dirty="0" err="1"/>
              <a:t>Niccolo</a:t>
            </a:r>
            <a:r>
              <a:rPr lang="en-US" sz="2800" dirty="0"/>
              <a:t> Machiavelli (1469-1527): </a:t>
            </a:r>
            <a:r>
              <a:rPr lang="en-US" sz="2800" i="1" dirty="0"/>
              <a:t>The Prince</a:t>
            </a:r>
          </a:p>
          <a:p>
            <a:r>
              <a:rPr lang="hu-HU" sz="2800" dirty="0"/>
              <a:t>The King</a:t>
            </a:r>
            <a:r>
              <a:rPr lang="en-US" sz="2800" dirty="0"/>
              <a:t>’s two bodies</a:t>
            </a:r>
            <a:r>
              <a:rPr lang="hu-HU" sz="2800" dirty="0"/>
              <a:t>: </a:t>
            </a:r>
            <a:r>
              <a:rPr lang="hu-HU" sz="2800" dirty="0" err="1"/>
              <a:t>physical</a:t>
            </a:r>
            <a:r>
              <a:rPr lang="hu-HU" sz="2800" dirty="0"/>
              <a:t> and </a:t>
            </a:r>
            <a:r>
              <a:rPr lang="hu-HU" sz="2800" dirty="0" err="1"/>
              <a:t>divine</a:t>
            </a:r>
            <a:endParaRPr lang="hu-HU" sz="2800" dirty="0"/>
          </a:p>
          <a:p>
            <a:r>
              <a:rPr lang="hu-HU" sz="2800" dirty="0" err="1"/>
              <a:t>How</a:t>
            </a:r>
            <a:r>
              <a:rPr lang="hu-HU" sz="2800" dirty="0"/>
              <a:t> </a:t>
            </a:r>
            <a:r>
              <a:rPr lang="hu-HU" sz="2800" dirty="0" err="1"/>
              <a:t>to</a:t>
            </a:r>
            <a:r>
              <a:rPr lang="hu-HU" sz="2800" dirty="0"/>
              <a:t> </a:t>
            </a:r>
            <a:r>
              <a:rPr lang="hu-HU" sz="2800" dirty="0" err="1"/>
              <a:t>relate</a:t>
            </a:r>
            <a:r>
              <a:rPr lang="hu-HU" sz="2800" dirty="0"/>
              <a:t> </a:t>
            </a:r>
            <a:r>
              <a:rPr lang="hu-HU" sz="2800" dirty="0" err="1"/>
              <a:t>to</a:t>
            </a:r>
            <a:r>
              <a:rPr lang="hu-HU" sz="2800" dirty="0"/>
              <a:t> </a:t>
            </a:r>
            <a:r>
              <a:rPr lang="hu-HU" sz="2800" dirty="0" err="1"/>
              <a:t>tyrants</a:t>
            </a:r>
            <a:r>
              <a:rPr lang="hu-HU" sz="2800" dirty="0"/>
              <a:t> and </a:t>
            </a:r>
            <a:r>
              <a:rPr lang="hu-HU" sz="2800" dirty="0" err="1"/>
              <a:t>usurpers</a:t>
            </a:r>
            <a:r>
              <a:rPr lang="hu-HU" sz="2800" dirty="0"/>
              <a:t>?</a:t>
            </a:r>
          </a:p>
          <a:p>
            <a:r>
              <a:rPr lang="en-US" sz="2800" dirty="0"/>
              <a:t>Nature vs choice: a hunchback King</a:t>
            </a:r>
          </a:p>
          <a:p>
            <a:r>
              <a:rPr lang="en-US" sz="2800" dirty="0"/>
              <a:t>Punishment, scourge of a nation: the villain</a:t>
            </a:r>
          </a:p>
          <a:p>
            <a:r>
              <a:rPr lang="hu-HU" sz="2800" dirty="0" err="1"/>
              <a:t>Tragedy</a:t>
            </a:r>
            <a:r>
              <a:rPr lang="hu-HU" sz="2800" dirty="0"/>
              <a:t> </a:t>
            </a:r>
            <a:r>
              <a:rPr lang="hu-HU" sz="2800" dirty="0" err="1"/>
              <a:t>or</a:t>
            </a:r>
            <a:r>
              <a:rPr lang="hu-HU" sz="2800" dirty="0"/>
              <a:t> </a:t>
            </a:r>
            <a:r>
              <a:rPr lang="hu-HU" sz="2800" dirty="0" err="1"/>
              <a:t>history</a:t>
            </a:r>
            <a:r>
              <a:rPr lang="hu-HU" sz="2800" dirty="0"/>
              <a:t>?</a:t>
            </a:r>
            <a:endParaRPr lang="en-US" sz="2800" dirty="0"/>
          </a:p>
          <a:p>
            <a:endParaRPr lang="hu-HU" dirty="0"/>
          </a:p>
        </p:txBody>
      </p:sp>
    </p:spTree>
    <p:extLst>
      <p:ext uri="{BB962C8B-B14F-4D97-AF65-F5344CB8AC3E}">
        <p14:creationId xmlns:p14="http://schemas.microsoft.com/office/powerpoint/2010/main" val="101577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dirty="0"/>
              <a:t>Richard </a:t>
            </a:r>
            <a:r>
              <a:rPr lang="hu-HU" sz="4000" dirty="0" err="1"/>
              <a:t>III’s</a:t>
            </a:r>
            <a:r>
              <a:rPr lang="hu-HU" sz="4000" dirty="0"/>
              <a:t> </a:t>
            </a:r>
            <a:r>
              <a:rPr lang="hu-HU" sz="4000" dirty="0" err="1"/>
              <a:t>ambition</a:t>
            </a:r>
            <a:endParaRPr lang="hu-HU" sz="4000" dirty="0"/>
          </a:p>
        </p:txBody>
      </p:sp>
      <p:sp>
        <p:nvSpPr>
          <p:cNvPr id="3" name="Tartalom helye 2"/>
          <p:cNvSpPr>
            <a:spLocks noGrp="1"/>
          </p:cNvSpPr>
          <p:nvPr>
            <p:ph idx="1"/>
          </p:nvPr>
        </p:nvSpPr>
        <p:spPr/>
        <p:txBody>
          <a:bodyPr/>
          <a:lstStyle/>
          <a:p>
            <a:endParaRPr lang="hu-HU" dirty="0"/>
          </a:p>
          <a:p>
            <a:r>
              <a:rPr lang="hu-HU" dirty="0"/>
              <a:t>https://www.youtube.com/watch?v=v6ji07tsI2M</a:t>
            </a:r>
          </a:p>
        </p:txBody>
      </p:sp>
    </p:spTree>
    <p:extLst>
      <p:ext uri="{BB962C8B-B14F-4D97-AF65-F5344CB8AC3E}">
        <p14:creationId xmlns:p14="http://schemas.microsoft.com/office/powerpoint/2010/main" val="2282365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4000" i="1" dirty="0"/>
              <a:t>Richard III </a:t>
            </a:r>
            <a:r>
              <a:rPr lang="hu-HU" dirty="0"/>
              <a:t>(2)</a:t>
            </a:r>
          </a:p>
        </p:txBody>
      </p:sp>
      <p:sp>
        <p:nvSpPr>
          <p:cNvPr id="3" name="Tartalom helye 2"/>
          <p:cNvSpPr>
            <a:spLocks noGrp="1"/>
          </p:cNvSpPr>
          <p:nvPr>
            <p:ph idx="1"/>
          </p:nvPr>
        </p:nvSpPr>
        <p:spPr/>
        <p:txBody>
          <a:bodyPr>
            <a:normAutofit fontScale="85000" lnSpcReduction="20000"/>
          </a:bodyPr>
          <a:lstStyle/>
          <a:p>
            <a:r>
              <a:rPr lang="hu-HU" sz="3400" dirty="0"/>
              <a:t>S</a:t>
            </a:r>
            <a:r>
              <a:rPr lang="en-US" sz="3400" dirty="0" err="1"/>
              <a:t>uperiority</a:t>
            </a:r>
            <a:r>
              <a:rPr lang="hu-HU" sz="3400" dirty="0"/>
              <a:t>: </a:t>
            </a:r>
            <a:r>
              <a:rPr lang="hu-HU" sz="3400" dirty="0" err="1"/>
              <a:t>tragedy</a:t>
            </a:r>
            <a:r>
              <a:rPr lang="hu-HU" sz="3400" dirty="0"/>
              <a:t> </a:t>
            </a:r>
            <a:r>
              <a:rPr lang="hu-HU" sz="3400" dirty="0" err="1"/>
              <a:t>needs</a:t>
            </a:r>
            <a:r>
              <a:rPr lang="hu-HU" sz="3400" dirty="0"/>
              <a:t> a </a:t>
            </a:r>
            <a:r>
              <a:rPr lang="hu-HU" sz="3400" dirty="0" err="1"/>
              <a:t>hero</a:t>
            </a:r>
            <a:r>
              <a:rPr lang="hu-HU" sz="3400" dirty="0"/>
              <a:t>!</a:t>
            </a:r>
            <a:r>
              <a:rPr lang="en-US" sz="3400" dirty="0"/>
              <a:t> </a:t>
            </a:r>
            <a:endParaRPr lang="hu-HU" sz="3400" dirty="0"/>
          </a:p>
          <a:p>
            <a:r>
              <a:rPr lang="hu-HU" sz="3400" dirty="0"/>
              <a:t>I</a:t>
            </a:r>
            <a:r>
              <a:rPr lang="en-US" sz="3400" dirty="0" err="1"/>
              <a:t>rresistibility</a:t>
            </a:r>
            <a:r>
              <a:rPr lang="hu-HU" sz="3400" dirty="0"/>
              <a:t>: </a:t>
            </a:r>
            <a:r>
              <a:rPr lang="hu-HU" sz="3400" dirty="0" err="1"/>
              <a:t>power</a:t>
            </a:r>
            <a:r>
              <a:rPr lang="hu-HU" sz="3400" dirty="0"/>
              <a:t> of </a:t>
            </a:r>
            <a:r>
              <a:rPr lang="hu-HU" sz="3400" dirty="0" err="1"/>
              <a:t>language</a:t>
            </a:r>
            <a:endParaRPr lang="hu-HU" sz="3400" dirty="0"/>
          </a:p>
          <a:p>
            <a:r>
              <a:rPr lang="hu-HU" sz="3400" dirty="0" err="1"/>
              <a:t>Versatility</a:t>
            </a:r>
            <a:r>
              <a:rPr lang="hu-HU" sz="3400" dirty="0"/>
              <a:t>: </a:t>
            </a:r>
            <a:r>
              <a:rPr lang="hu-HU" sz="3400" dirty="0" err="1"/>
              <a:t>playing</a:t>
            </a:r>
            <a:r>
              <a:rPr lang="hu-HU" sz="3400" dirty="0"/>
              <a:t> </a:t>
            </a:r>
            <a:r>
              <a:rPr lang="hu-HU" sz="3400" dirty="0" err="1"/>
              <a:t>roles</a:t>
            </a:r>
            <a:endParaRPr lang="hu-HU" sz="3400" dirty="0"/>
          </a:p>
          <a:p>
            <a:r>
              <a:rPr lang="hu-HU" sz="3400" dirty="0"/>
              <a:t>Strong </a:t>
            </a:r>
            <a:r>
              <a:rPr lang="hu-HU" sz="3400" dirty="0" err="1"/>
              <a:t>will</a:t>
            </a:r>
            <a:r>
              <a:rPr lang="hu-HU" sz="3400" dirty="0"/>
              <a:t> </a:t>
            </a:r>
            <a:r>
              <a:rPr lang="hu-HU" sz="3400" dirty="0" err="1"/>
              <a:t>power</a:t>
            </a:r>
            <a:r>
              <a:rPr lang="hu-HU" sz="3400" dirty="0"/>
              <a:t>: </a:t>
            </a:r>
            <a:r>
              <a:rPr lang="hu-HU" sz="3400" dirty="0" err="1"/>
              <a:t>puppet-show</a:t>
            </a:r>
            <a:endParaRPr lang="hu-HU" sz="3400" dirty="0"/>
          </a:p>
          <a:p>
            <a:r>
              <a:rPr lang="hu-HU" sz="3400" dirty="0" err="1"/>
              <a:t>Only</a:t>
            </a:r>
            <a:r>
              <a:rPr lang="hu-HU" sz="3400" dirty="0"/>
              <a:t> </a:t>
            </a:r>
            <a:r>
              <a:rPr lang="hu-HU" sz="3400" dirty="0" err="1"/>
              <a:t>guarantee</a:t>
            </a:r>
            <a:r>
              <a:rPr lang="hu-HU" sz="3400" dirty="0"/>
              <a:t> </a:t>
            </a:r>
            <a:r>
              <a:rPr lang="hu-HU" sz="3400" dirty="0" err="1"/>
              <a:t>for</a:t>
            </a:r>
            <a:r>
              <a:rPr lang="hu-HU" sz="3400" dirty="0"/>
              <a:t> </a:t>
            </a:r>
            <a:r>
              <a:rPr lang="hu-HU" sz="3400" dirty="0" err="1"/>
              <a:t>the</a:t>
            </a:r>
            <a:r>
              <a:rPr lang="hu-HU" sz="3400" dirty="0"/>
              <a:t> </a:t>
            </a:r>
            <a:r>
              <a:rPr lang="hu-HU" sz="3400" dirty="0" err="1"/>
              <a:t>future</a:t>
            </a:r>
            <a:r>
              <a:rPr lang="hu-HU" sz="3400" dirty="0"/>
              <a:t>: </a:t>
            </a:r>
            <a:r>
              <a:rPr lang="hu-HU" sz="3400" dirty="0" err="1"/>
              <a:t>wooing</a:t>
            </a:r>
            <a:r>
              <a:rPr lang="hu-HU" sz="3400" dirty="0"/>
              <a:t> </a:t>
            </a:r>
            <a:r>
              <a:rPr lang="hu-HU" sz="3400" dirty="0" err="1"/>
              <a:t>scenes</a:t>
            </a:r>
            <a:endParaRPr lang="hu-HU" sz="3400" dirty="0"/>
          </a:p>
          <a:p>
            <a:r>
              <a:rPr lang="en-US" sz="3400" dirty="0"/>
              <a:t>The Shakespearean split self</a:t>
            </a:r>
          </a:p>
          <a:p>
            <a:endParaRPr lang="hu-HU" dirty="0"/>
          </a:p>
        </p:txBody>
      </p:sp>
    </p:spTree>
    <p:extLst>
      <p:ext uri="{BB962C8B-B14F-4D97-AF65-F5344CB8AC3E}">
        <p14:creationId xmlns:p14="http://schemas.microsoft.com/office/powerpoint/2010/main" val="159527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sz="4000" dirty="0"/>
              <a:t>The split self in </a:t>
            </a:r>
            <a:r>
              <a:rPr lang="en-US" sz="4000" i="1" dirty="0"/>
              <a:t>Richard III</a:t>
            </a:r>
            <a:endParaRPr lang="hu-HU" sz="4000" i="1" dirty="0"/>
          </a:p>
        </p:txBody>
      </p:sp>
      <p:sp>
        <p:nvSpPr>
          <p:cNvPr id="3" name="Tartalom helye 2"/>
          <p:cNvSpPr>
            <a:spLocks noGrp="1"/>
          </p:cNvSpPr>
          <p:nvPr>
            <p:ph idx="1"/>
          </p:nvPr>
        </p:nvSpPr>
        <p:spPr/>
        <p:txBody>
          <a:bodyPr>
            <a:noAutofit/>
          </a:bodyPr>
          <a:lstStyle/>
          <a:p>
            <a:pPr marL="0" indent="0">
              <a:spcBef>
                <a:spcPts val="0"/>
              </a:spcBef>
              <a:spcAft>
                <a:spcPts val="0"/>
              </a:spcAft>
              <a:buNone/>
            </a:pPr>
            <a:r>
              <a:rPr lang="en-US" sz="1800" dirty="0"/>
              <a:t>				“Have mercy, </a:t>
            </a:r>
            <a:r>
              <a:rPr lang="en-US" sz="1800" dirty="0" err="1"/>
              <a:t>Jesu</a:t>
            </a:r>
            <a:r>
              <a:rPr lang="en-US" sz="1800" dirty="0"/>
              <a:t>!—Soft! I did but dream.</a:t>
            </a:r>
            <a:br>
              <a:rPr lang="en-US" sz="1800" dirty="0"/>
            </a:br>
            <a:r>
              <a:rPr lang="en-US" sz="1800" dirty="0"/>
              <a:t>				O coward conscience, how </a:t>
            </a:r>
            <a:r>
              <a:rPr lang="en-US" sz="1800" dirty="0" err="1"/>
              <a:t>dost</a:t>
            </a:r>
            <a:r>
              <a:rPr lang="en-US" sz="1800" dirty="0"/>
              <a:t> thou afflict me! </a:t>
            </a:r>
            <a:br>
              <a:rPr lang="en-US" sz="1800" dirty="0"/>
            </a:br>
            <a:r>
              <a:rPr lang="en-US" sz="1800" dirty="0"/>
              <a:t>				The lights burn blue. It is now dead midnight. </a:t>
            </a:r>
            <a:br>
              <a:rPr lang="en-US" sz="1800" dirty="0"/>
            </a:br>
            <a:r>
              <a:rPr lang="en-US" sz="1800" dirty="0"/>
              <a:t>				Cold fearful drops stand on my trembling flesh. </a:t>
            </a:r>
            <a:br>
              <a:rPr lang="en-US" sz="1800" dirty="0"/>
            </a:br>
            <a:r>
              <a:rPr lang="en-US" sz="1800" dirty="0"/>
              <a:t>				What do I fear? myself? there's none else by: </a:t>
            </a:r>
            <a:br>
              <a:rPr lang="en-US" sz="1800" dirty="0"/>
            </a:br>
            <a:r>
              <a:rPr lang="en-US" sz="1800" dirty="0"/>
              <a:t>				Richard loves Richard; that is, I am I. </a:t>
            </a:r>
            <a:br>
              <a:rPr lang="en-US" sz="1800" dirty="0"/>
            </a:br>
            <a:r>
              <a:rPr lang="en-US" sz="1800" dirty="0"/>
              <a:t>				Is there a murderer here? No. Yes, I am: </a:t>
            </a:r>
            <a:br>
              <a:rPr lang="en-US" sz="1800" dirty="0"/>
            </a:br>
            <a:r>
              <a:rPr lang="en-US" sz="1800" dirty="0"/>
              <a:t>				Then fly. What, from myself? Great reason why: </a:t>
            </a:r>
            <a:br>
              <a:rPr lang="en-US" sz="1800" dirty="0"/>
            </a:br>
            <a:r>
              <a:rPr lang="en-US" sz="1800" dirty="0"/>
              <a:t>				Lest I revenge. What, myself upon myself? </a:t>
            </a:r>
            <a:br>
              <a:rPr lang="en-US" sz="1800" dirty="0"/>
            </a:br>
            <a:r>
              <a:rPr lang="en-US" sz="1800" dirty="0"/>
              <a:t>				Alack. I love myself. Wherefore? for any good </a:t>
            </a:r>
            <a:br>
              <a:rPr lang="en-US" sz="1800" dirty="0"/>
            </a:br>
            <a:r>
              <a:rPr lang="en-US" sz="1800" dirty="0"/>
              <a:t>				That I myself have done unto myself?</a:t>
            </a:r>
            <a:br>
              <a:rPr lang="en-US" sz="1800" dirty="0"/>
            </a:br>
            <a:r>
              <a:rPr lang="en-US" sz="1800" dirty="0"/>
              <a:t>				O, no! alas, I rather hate myself </a:t>
            </a:r>
            <a:br>
              <a:rPr lang="en-US" sz="1800" dirty="0"/>
            </a:br>
            <a:r>
              <a:rPr lang="en-US" sz="1800" dirty="0"/>
              <a:t>				For hateful deeds committed by myself!” 		(Act V scene 3)</a:t>
            </a:r>
            <a:br>
              <a:rPr lang="en-US" sz="1800" dirty="0"/>
            </a:br>
            <a:endParaRPr lang="en-US" sz="1800" dirty="0"/>
          </a:p>
        </p:txBody>
      </p:sp>
    </p:spTree>
    <p:extLst>
      <p:ext uri="{BB962C8B-B14F-4D97-AF65-F5344CB8AC3E}">
        <p14:creationId xmlns:p14="http://schemas.microsoft.com/office/powerpoint/2010/main" val="3695991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sz="4000" dirty="0"/>
              <a:t>The Shakespearean tragicomedy</a:t>
            </a:r>
            <a:endParaRPr lang="hu-HU" sz="4000" dirty="0"/>
          </a:p>
        </p:txBody>
      </p:sp>
      <p:sp>
        <p:nvSpPr>
          <p:cNvPr id="3" name="Tartalom helye 2"/>
          <p:cNvSpPr>
            <a:spLocks noGrp="1"/>
          </p:cNvSpPr>
          <p:nvPr>
            <p:ph idx="1"/>
          </p:nvPr>
        </p:nvSpPr>
        <p:spPr>
          <a:xfrm>
            <a:off x="1295401" y="2441359"/>
            <a:ext cx="9601196" cy="3434509"/>
          </a:xfrm>
        </p:spPr>
        <p:txBody>
          <a:bodyPr>
            <a:normAutofit lnSpcReduction="10000"/>
          </a:bodyPr>
          <a:lstStyle/>
          <a:p>
            <a:pPr marL="0" indent="0">
              <a:buNone/>
            </a:pPr>
            <a:r>
              <a:rPr lang="en-US" i="1" dirty="0"/>
              <a:t>The Winter’s Tale</a:t>
            </a:r>
            <a:r>
              <a:rPr lang="en-US" dirty="0"/>
              <a:t>, </a:t>
            </a:r>
            <a:r>
              <a:rPr lang="en-US" i="1" dirty="0"/>
              <a:t>Cymbeline</a:t>
            </a:r>
            <a:r>
              <a:rPr lang="en-US" dirty="0"/>
              <a:t>, </a:t>
            </a:r>
            <a:r>
              <a:rPr lang="en-US" i="1" dirty="0"/>
              <a:t>Measure for Measure </a:t>
            </a:r>
            <a:r>
              <a:rPr lang="en-US" dirty="0"/>
              <a:t>and last play: </a:t>
            </a:r>
          </a:p>
          <a:p>
            <a:pPr marL="0" indent="0">
              <a:buNone/>
            </a:pPr>
            <a:r>
              <a:rPr lang="en-US" i="1" dirty="0"/>
              <a:t>The Tempest </a:t>
            </a:r>
            <a:r>
              <a:rPr lang="en-US" dirty="0"/>
              <a:t>(1611):</a:t>
            </a:r>
          </a:p>
          <a:p>
            <a:r>
              <a:rPr lang="en-US" dirty="0"/>
              <a:t>The </a:t>
            </a:r>
            <a:r>
              <a:rPr lang="en-US"/>
              <a:t>Bermuda pamphlets </a:t>
            </a:r>
            <a:r>
              <a:rPr lang="en-US" dirty="0"/>
              <a:t>and the New World</a:t>
            </a:r>
          </a:p>
          <a:p>
            <a:r>
              <a:rPr lang="en-US" dirty="0"/>
              <a:t>The island: Caliban, earthly spirit</a:t>
            </a:r>
          </a:p>
          <a:p>
            <a:r>
              <a:rPr lang="en-US" dirty="0"/>
              <a:t>The island: Ariel, airy spirit (cf. Puck)</a:t>
            </a:r>
          </a:p>
          <a:p>
            <a:r>
              <a:rPr lang="en-US" dirty="0"/>
              <a:t>Knowledge put to use: magic (Hamlet and Prospero)</a:t>
            </a:r>
          </a:p>
          <a:p>
            <a:r>
              <a:rPr lang="en-US" dirty="0"/>
              <a:t>Pastoral tragicomedy: break away from cyclical revenge tragedies</a:t>
            </a:r>
          </a:p>
          <a:p>
            <a:endParaRPr lang="en-US" dirty="0"/>
          </a:p>
        </p:txBody>
      </p:sp>
    </p:spTree>
    <p:extLst>
      <p:ext uri="{BB962C8B-B14F-4D97-AF65-F5344CB8AC3E}">
        <p14:creationId xmlns:p14="http://schemas.microsoft.com/office/powerpoint/2010/main" val="2647129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767A3-2550-45E1-9D4F-A01C7482EE31}"/>
              </a:ext>
            </a:extLst>
          </p:cNvPr>
          <p:cNvSpPr>
            <a:spLocks noGrp="1"/>
          </p:cNvSpPr>
          <p:nvPr>
            <p:ph type="title"/>
          </p:nvPr>
        </p:nvSpPr>
        <p:spPr/>
        <p:txBody>
          <a:bodyPr/>
          <a:lstStyle/>
          <a:p>
            <a:r>
              <a:rPr lang="en-GB" dirty="0"/>
              <a:t>Prospero</a:t>
            </a:r>
          </a:p>
        </p:txBody>
      </p:sp>
      <p:sp>
        <p:nvSpPr>
          <p:cNvPr id="3" name="Content Placeholder 2">
            <a:extLst>
              <a:ext uri="{FF2B5EF4-FFF2-40B4-BE49-F238E27FC236}">
                <a16:creationId xmlns:a16="http://schemas.microsoft.com/office/drawing/2014/main" id="{E20217A1-4D38-440A-9B82-E38D8ED05BF7}"/>
              </a:ext>
            </a:extLst>
          </p:cNvPr>
          <p:cNvSpPr>
            <a:spLocks noGrp="1"/>
          </p:cNvSpPr>
          <p:nvPr>
            <p:ph idx="1"/>
          </p:nvPr>
        </p:nvSpPr>
        <p:spPr/>
        <p:txBody>
          <a:bodyPr>
            <a:normAutofit lnSpcReduction="10000"/>
          </a:bodyPr>
          <a:lstStyle/>
          <a:p>
            <a:r>
              <a:rPr lang="en-GB" sz="2800" dirty="0"/>
              <a:t>Adam’s sin: the biblical Genesis</a:t>
            </a:r>
          </a:p>
          <a:p>
            <a:r>
              <a:rPr lang="en-GB" sz="2800" dirty="0"/>
              <a:t>Faustus: Marlowe’s </a:t>
            </a:r>
            <a:r>
              <a:rPr lang="en-GB" sz="2800" dirty="0" err="1"/>
              <a:t>overreacher</a:t>
            </a:r>
            <a:endParaRPr lang="en-GB" sz="2800" dirty="0"/>
          </a:p>
          <a:p>
            <a:r>
              <a:rPr lang="en-GB" sz="2800" dirty="0"/>
              <a:t>Hamlet: confinement vs limitless potential</a:t>
            </a:r>
          </a:p>
          <a:p>
            <a:r>
              <a:rPr lang="en-GB" sz="2800" dirty="0"/>
              <a:t>The island: the test of knowledge</a:t>
            </a:r>
          </a:p>
          <a:p>
            <a:r>
              <a:rPr lang="en-GB" sz="2800" dirty="0"/>
              <a:t>Prospering knowledge: omnipotence</a:t>
            </a:r>
          </a:p>
          <a:p>
            <a:r>
              <a:rPr lang="en-GB" sz="2800" dirty="0"/>
              <a:t>The play: observes the unities!</a:t>
            </a:r>
          </a:p>
          <a:p>
            <a:endParaRPr lang="en-GB" dirty="0"/>
          </a:p>
          <a:p>
            <a:endParaRPr lang="en-GB" dirty="0"/>
          </a:p>
        </p:txBody>
      </p:sp>
    </p:spTree>
    <p:extLst>
      <p:ext uri="{BB962C8B-B14F-4D97-AF65-F5344CB8AC3E}">
        <p14:creationId xmlns:p14="http://schemas.microsoft.com/office/powerpoint/2010/main" val="1007995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AF4D8-1D0C-490A-A9B2-E03D78037187}"/>
              </a:ext>
            </a:extLst>
          </p:cNvPr>
          <p:cNvSpPr>
            <a:spLocks noGrp="1"/>
          </p:cNvSpPr>
          <p:nvPr>
            <p:ph type="title"/>
          </p:nvPr>
        </p:nvSpPr>
        <p:spPr>
          <a:xfrm>
            <a:off x="1295402" y="1296140"/>
            <a:ext cx="9601196" cy="989859"/>
          </a:xfrm>
        </p:spPr>
        <p:txBody>
          <a:bodyPr>
            <a:normAutofit fontScale="90000"/>
          </a:bodyPr>
          <a:lstStyle/>
          <a:p>
            <a:r>
              <a:rPr lang="en-US" dirty="0"/>
              <a:t>New start for Mankind: Miranda and Ferdinand</a:t>
            </a:r>
            <a:br>
              <a:rPr lang="hu-HU" dirty="0"/>
            </a:br>
            <a:endParaRPr lang="en-GB" dirty="0"/>
          </a:p>
        </p:txBody>
      </p:sp>
      <p:sp>
        <p:nvSpPr>
          <p:cNvPr id="3" name="Content Placeholder 2">
            <a:extLst>
              <a:ext uri="{FF2B5EF4-FFF2-40B4-BE49-F238E27FC236}">
                <a16:creationId xmlns:a16="http://schemas.microsoft.com/office/drawing/2014/main" id="{290277AC-4EA0-4972-97D1-BE1562617BA4}"/>
              </a:ext>
            </a:extLst>
          </p:cNvPr>
          <p:cNvSpPr>
            <a:spLocks noGrp="1"/>
          </p:cNvSpPr>
          <p:nvPr>
            <p:ph idx="1"/>
          </p:nvPr>
        </p:nvSpPr>
        <p:spPr/>
        <p:txBody>
          <a:bodyPr/>
          <a:lstStyle/>
          <a:p>
            <a:r>
              <a:rPr lang="en-GB" sz="2800" dirty="0"/>
              <a:t>Prospero’s daughter: future</a:t>
            </a:r>
          </a:p>
          <a:p>
            <a:r>
              <a:rPr lang="en-GB" sz="2800" i="1" dirty="0"/>
              <a:t>Mir</a:t>
            </a:r>
            <a:r>
              <a:rPr lang="en-GB" sz="2800" dirty="0"/>
              <a:t>acle and </a:t>
            </a:r>
            <a:r>
              <a:rPr lang="en-GB" sz="2800" i="1" dirty="0"/>
              <a:t>Mir</a:t>
            </a:r>
            <a:r>
              <a:rPr lang="en-GB" sz="2800" dirty="0"/>
              <a:t>anda</a:t>
            </a:r>
          </a:p>
          <a:p>
            <a:r>
              <a:rPr lang="en-GB" sz="2800" dirty="0"/>
              <a:t>Love tests vs chess game</a:t>
            </a:r>
          </a:p>
          <a:p>
            <a:r>
              <a:rPr lang="en-GB" sz="2800" dirty="0"/>
              <a:t>Miranda brought up on the island</a:t>
            </a:r>
          </a:p>
          <a:p>
            <a:r>
              <a:rPr lang="en-GB" sz="2800" dirty="0"/>
              <a:t>New start or cyclical returning of evil?</a:t>
            </a:r>
          </a:p>
          <a:p>
            <a:endParaRPr lang="en-GB" dirty="0"/>
          </a:p>
        </p:txBody>
      </p:sp>
    </p:spTree>
    <p:extLst>
      <p:ext uri="{BB962C8B-B14F-4D97-AF65-F5344CB8AC3E}">
        <p14:creationId xmlns:p14="http://schemas.microsoft.com/office/powerpoint/2010/main" val="3781618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sz="4000" i="1" dirty="0"/>
              <a:t>Hamlet</a:t>
            </a:r>
            <a:r>
              <a:rPr lang="en-US" sz="4000" dirty="0"/>
              <a:t>: What a piece of work is a man</a:t>
            </a:r>
            <a:endParaRPr lang="hu-HU" sz="4000" dirty="0"/>
          </a:p>
        </p:txBody>
      </p:sp>
      <p:sp>
        <p:nvSpPr>
          <p:cNvPr id="3" name="Tartalom helye 2"/>
          <p:cNvSpPr>
            <a:spLocks noGrp="1"/>
          </p:cNvSpPr>
          <p:nvPr>
            <p:ph idx="1"/>
          </p:nvPr>
        </p:nvSpPr>
        <p:spPr/>
        <p:txBody>
          <a:bodyPr/>
          <a:lstStyle/>
          <a:p>
            <a:pPr marL="0" indent="0">
              <a:buNone/>
            </a:pPr>
            <a:r>
              <a:rPr lang="en-US" sz="2800" dirty="0"/>
              <a:t>“What a piece of work is a man! How noble in reason, how infinite in faculty! In form and moving how express and admirable! In action how like an angel, in apprehension how like a god! The beauty of the world. The paragon of animals. And yet, to me, what is this quintessence of dust? Man delights not me”</a:t>
            </a:r>
          </a:p>
          <a:p>
            <a:pPr marL="0" indent="0" algn="r">
              <a:buNone/>
            </a:pPr>
            <a:r>
              <a:rPr lang="en-US" dirty="0"/>
              <a:t>(Act 2 Scene 2)</a:t>
            </a:r>
            <a:endParaRPr lang="hu-HU" dirty="0"/>
          </a:p>
        </p:txBody>
      </p:sp>
    </p:spTree>
    <p:extLst>
      <p:ext uri="{BB962C8B-B14F-4D97-AF65-F5344CB8AC3E}">
        <p14:creationId xmlns:p14="http://schemas.microsoft.com/office/powerpoint/2010/main" val="8355949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7AF77-2039-4133-80EA-6A92013E961B}"/>
              </a:ext>
            </a:extLst>
          </p:cNvPr>
          <p:cNvSpPr>
            <a:spLocks noGrp="1"/>
          </p:cNvSpPr>
          <p:nvPr>
            <p:ph type="title"/>
          </p:nvPr>
        </p:nvSpPr>
        <p:spPr/>
        <p:txBody>
          <a:bodyPr>
            <a:normAutofit fontScale="90000"/>
          </a:bodyPr>
          <a:lstStyle/>
          <a:p>
            <a:r>
              <a:rPr lang="en-US" dirty="0"/>
              <a:t>The colonizer and the colonized: Caliban</a:t>
            </a:r>
            <a:br>
              <a:rPr lang="en-US" dirty="0"/>
            </a:br>
            <a:endParaRPr lang="en-GB" dirty="0"/>
          </a:p>
        </p:txBody>
      </p:sp>
      <p:sp>
        <p:nvSpPr>
          <p:cNvPr id="3" name="Content Placeholder 2">
            <a:extLst>
              <a:ext uri="{FF2B5EF4-FFF2-40B4-BE49-F238E27FC236}">
                <a16:creationId xmlns:a16="http://schemas.microsoft.com/office/drawing/2014/main" id="{D8525D10-C5F2-43AA-85A4-19DDD0876692}"/>
              </a:ext>
            </a:extLst>
          </p:cNvPr>
          <p:cNvSpPr>
            <a:spLocks noGrp="1"/>
          </p:cNvSpPr>
          <p:nvPr>
            <p:ph idx="1"/>
          </p:nvPr>
        </p:nvSpPr>
        <p:spPr/>
        <p:txBody>
          <a:bodyPr>
            <a:normAutofit lnSpcReduction="10000"/>
          </a:bodyPr>
          <a:lstStyle/>
          <a:p>
            <a:r>
              <a:rPr lang="en-GB" dirty="0"/>
              <a:t>The aboriginals of the New World</a:t>
            </a:r>
          </a:p>
          <a:p>
            <a:r>
              <a:rPr lang="en-GB" dirty="0"/>
              <a:t>What shall ‘we’ do with the natives?</a:t>
            </a:r>
          </a:p>
          <a:p>
            <a:r>
              <a:rPr lang="en-GB" dirty="0"/>
              <a:t>Contemporary approaches to the colonizer-colonized relation: the Pope, Aristotle, Montaigne</a:t>
            </a:r>
          </a:p>
          <a:p>
            <a:r>
              <a:rPr lang="en-GB" dirty="0"/>
              <a:t>Learning to the curse</a:t>
            </a:r>
          </a:p>
          <a:p>
            <a:r>
              <a:rPr lang="en-GB" dirty="0"/>
              <a:t>“This island is mine by </a:t>
            </a:r>
            <a:r>
              <a:rPr lang="en-GB" dirty="0" err="1"/>
              <a:t>Sycorax</a:t>
            </a:r>
            <a:r>
              <a:rPr lang="en-GB" dirty="0"/>
              <a:t> my mother, which thou hast taken from me”</a:t>
            </a:r>
          </a:p>
          <a:p>
            <a:r>
              <a:rPr lang="en-GB" dirty="0"/>
              <a:t>Caliban’s attempt to </a:t>
            </a:r>
            <a:r>
              <a:rPr lang="en-GB" i="1" dirty="0"/>
              <a:t>rape</a:t>
            </a:r>
            <a:r>
              <a:rPr lang="en-GB" dirty="0"/>
              <a:t> Miranda</a:t>
            </a:r>
          </a:p>
          <a:p>
            <a:endParaRPr lang="en-GB" dirty="0"/>
          </a:p>
        </p:txBody>
      </p:sp>
    </p:spTree>
    <p:extLst>
      <p:ext uri="{BB962C8B-B14F-4D97-AF65-F5344CB8AC3E}">
        <p14:creationId xmlns:p14="http://schemas.microsoft.com/office/powerpoint/2010/main" val="1600993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4F03-BF92-44CE-A5FB-E98090112729}"/>
              </a:ext>
            </a:extLst>
          </p:cNvPr>
          <p:cNvSpPr>
            <a:spLocks noGrp="1"/>
          </p:cNvSpPr>
          <p:nvPr>
            <p:ph type="title"/>
          </p:nvPr>
        </p:nvSpPr>
        <p:spPr/>
        <p:txBody>
          <a:bodyPr>
            <a:normAutofit fontScale="90000"/>
          </a:bodyPr>
          <a:lstStyle/>
          <a:p>
            <a:r>
              <a:rPr lang="en-US" dirty="0"/>
              <a:t>Dualisms</a:t>
            </a:r>
            <a:br>
              <a:rPr lang="en-US" dirty="0"/>
            </a:br>
            <a:endParaRPr lang="en-GB" dirty="0"/>
          </a:p>
        </p:txBody>
      </p:sp>
      <p:sp>
        <p:nvSpPr>
          <p:cNvPr id="3" name="Content Placeholder 2">
            <a:extLst>
              <a:ext uri="{FF2B5EF4-FFF2-40B4-BE49-F238E27FC236}">
                <a16:creationId xmlns:a16="http://schemas.microsoft.com/office/drawing/2014/main" id="{4BD66212-8AD9-4FB7-8291-E1F9C95BE47A}"/>
              </a:ext>
            </a:extLst>
          </p:cNvPr>
          <p:cNvSpPr>
            <a:spLocks noGrp="1"/>
          </p:cNvSpPr>
          <p:nvPr>
            <p:ph idx="1"/>
          </p:nvPr>
        </p:nvSpPr>
        <p:spPr/>
        <p:txBody>
          <a:bodyPr>
            <a:normAutofit/>
          </a:bodyPr>
          <a:lstStyle/>
          <a:p>
            <a:r>
              <a:rPr lang="en-GB" sz="2800" dirty="0"/>
              <a:t>Virtue vs </a:t>
            </a:r>
            <a:r>
              <a:rPr lang="en-GB" sz="2800" dirty="0" err="1"/>
              <a:t>virtú</a:t>
            </a:r>
            <a:r>
              <a:rPr lang="en-GB" sz="2800" dirty="0"/>
              <a:t>: Christian and Machiavellian</a:t>
            </a:r>
          </a:p>
          <a:p>
            <a:r>
              <a:rPr lang="en-GB" sz="2800" dirty="0"/>
              <a:t>Nature: which man corrupts vs which is defective</a:t>
            </a:r>
          </a:p>
          <a:p>
            <a:r>
              <a:rPr lang="en-GB" sz="2800" dirty="0"/>
              <a:t>Magic: black or white</a:t>
            </a:r>
          </a:p>
          <a:p>
            <a:r>
              <a:rPr lang="en-GB" sz="2800" dirty="0"/>
              <a:t>Learning (humanism): educating Miranda, but no respect from Caliban</a:t>
            </a:r>
          </a:p>
          <a:p>
            <a:r>
              <a:rPr lang="en-GB" sz="2800" dirty="0"/>
              <a:t>Art: freedom vs confinement</a:t>
            </a:r>
          </a:p>
        </p:txBody>
      </p:sp>
    </p:spTree>
    <p:extLst>
      <p:ext uri="{BB962C8B-B14F-4D97-AF65-F5344CB8AC3E}">
        <p14:creationId xmlns:p14="http://schemas.microsoft.com/office/powerpoint/2010/main" val="2071311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6AA90-83C0-4AF5-BF05-7E78F7AC6E86}"/>
              </a:ext>
            </a:extLst>
          </p:cNvPr>
          <p:cNvSpPr>
            <a:spLocks noGrp="1"/>
          </p:cNvSpPr>
          <p:nvPr>
            <p:ph type="title"/>
          </p:nvPr>
        </p:nvSpPr>
        <p:spPr/>
        <p:txBody>
          <a:bodyPr>
            <a:normAutofit fontScale="90000"/>
          </a:bodyPr>
          <a:lstStyle/>
          <a:p>
            <a:r>
              <a:rPr lang="en-US" dirty="0"/>
              <a:t>Tragicomic subplots </a:t>
            </a:r>
            <a:br>
              <a:rPr lang="en-US" dirty="0"/>
            </a:br>
            <a:endParaRPr lang="en-GB" dirty="0"/>
          </a:p>
        </p:txBody>
      </p:sp>
      <p:sp>
        <p:nvSpPr>
          <p:cNvPr id="3" name="Content Placeholder 2">
            <a:extLst>
              <a:ext uri="{FF2B5EF4-FFF2-40B4-BE49-F238E27FC236}">
                <a16:creationId xmlns:a16="http://schemas.microsoft.com/office/drawing/2014/main" id="{4633D0F6-05B0-4DDB-8DC8-8F2243062619}"/>
              </a:ext>
            </a:extLst>
          </p:cNvPr>
          <p:cNvSpPr>
            <a:spLocks noGrp="1"/>
          </p:cNvSpPr>
          <p:nvPr>
            <p:ph idx="1"/>
          </p:nvPr>
        </p:nvSpPr>
        <p:spPr/>
        <p:txBody>
          <a:bodyPr/>
          <a:lstStyle/>
          <a:p>
            <a:r>
              <a:rPr lang="en-GB" dirty="0"/>
              <a:t>Subplot questions the aspirations of the main plot</a:t>
            </a:r>
          </a:p>
          <a:p>
            <a:r>
              <a:rPr lang="en-GB" dirty="0"/>
              <a:t>“Sea-change”: happy shipwreck</a:t>
            </a:r>
          </a:p>
          <a:p>
            <a:r>
              <a:rPr lang="en-GB" dirty="0"/>
              <a:t>Cleansing of humankind: fails?</a:t>
            </a:r>
          </a:p>
          <a:p>
            <a:r>
              <a:rPr lang="en-GB" dirty="0"/>
              <a:t>Antonio and Sebastian against Alonso</a:t>
            </a:r>
          </a:p>
          <a:p>
            <a:r>
              <a:rPr lang="en-GB" dirty="0"/>
              <a:t>Caliban and Stephano and Trinculo against Prospero</a:t>
            </a:r>
          </a:p>
          <a:p>
            <a:r>
              <a:rPr lang="en-GB" dirty="0"/>
              <a:t>Nature vs art</a:t>
            </a:r>
          </a:p>
        </p:txBody>
      </p:sp>
    </p:spTree>
    <p:extLst>
      <p:ext uri="{BB962C8B-B14F-4D97-AF65-F5344CB8AC3E}">
        <p14:creationId xmlns:p14="http://schemas.microsoft.com/office/powerpoint/2010/main" val="29395199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4ACC6-AAF4-4610-90DC-2DDACFF8C242}"/>
              </a:ext>
            </a:extLst>
          </p:cNvPr>
          <p:cNvSpPr>
            <a:spLocks noGrp="1"/>
          </p:cNvSpPr>
          <p:nvPr>
            <p:ph type="title"/>
          </p:nvPr>
        </p:nvSpPr>
        <p:spPr/>
        <p:txBody>
          <a:bodyPr/>
          <a:lstStyle/>
          <a:p>
            <a:r>
              <a:rPr lang="en-GB" dirty="0"/>
              <a:t>Farewell to the stage</a:t>
            </a:r>
          </a:p>
        </p:txBody>
      </p:sp>
      <p:sp>
        <p:nvSpPr>
          <p:cNvPr id="3" name="Content Placeholder 2">
            <a:extLst>
              <a:ext uri="{FF2B5EF4-FFF2-40B4-BE49-F238E27FC236}">
                <a16:creationId xmlns:a16="http://schemas.microsoft.com/office/drawing/2014/main" id="{1F60C116-561E-4AD6-A078-DBA00F968A91}"/>
              </a:ext>
            </a:extLst>
          </p:cNvPr>
          <p:cNvSpPr>
            <a:spLocks noGrp="1"/>
          </p:cNvSpPr>
          <p:nvPr>
            <p:ph idx="1"/>
          </p:nvPr>
        </p:nvSpPr>
        <p:spPr/>
        <p:txBody>
          <a:bodyPr/>
          <a:lstStyle/>
          <a:p>
            <a:r>
              <a:rPr lang="en-GB" sz="2800" dirty="0"/>
              <a:t>Is the play Shakespeare’s farewell to the stage?</a:t>
            </a:r>
          </a:p>
          <a:p>
            <a:r>
              <a:rPr lang="en-GB" sz="2800" dirty="0"/>
              <a:t>Is forgiveness, reconciliation possible?</a:t>
            </a:r>
          </a:p>
          <a:p>
            <a:r>
              <a:rPr lang="en-GB" sz="2800" dirty="0"/>
              <a:t>Is art useless against nature?</a:t>
            </a:r>
          </a:p>
          <a:p>
            <a:r>
              <a:rPr lang="en-GB" sz="2800" dirty="0"/>
              <a:t>Postcolonial repercussions (Defoe, Coetzee, </a:t>
            </a:r>
            <a:r>
              <a:rPr lang="en-GB" sz="2800" dirty="0" err="1"/>
              <a:t>Spivack</a:t>
            </a:r>
            <a:r>
              <a:rPr lang="en-GB" sz="2800" dirty="0"/>
              <a:t>)</a:t>
            </a:r>
          </a:p>
          <a:p>
            <a:endParaRPr lang="en-GB" dirty="0"/>
          </a:p>
        </p:txBody>
      </p:sp>
    </p:spTree>
    <p:extLst>
      <p:ext uri="{BB962C8B-B14F-4D97-AF65-F5344CB8AC3E}">
        <p14:creationId xmlns:p14="http://schemas.microsoft.com/office/powerpoint/2010/main" val="21917849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z="4000" dirty="0"/>
              <a:t>Prospero’s project fails</a:t>
            </a:r>
            <a:endParaRPr lang="hu-HU" dirty="0"/>
          </a:p>
        </p:txBody>
      </p:sp>
      <p:sp>
        <p:nvSpPr>
          <p:cNvPr id="3" name="Tartalom helye 2"/>
          <p:cNvSpPr>
            <a:spLocks noGrp="1"/>
          </p:cNvSpPr>
          <p:nvPr>
            <p:ph idx="1"/>
          </p:nvPr>
        </p:nvSpPr>
        <p:spPr/>
        <p:txBody>
          <a:bodyPr>
            <a:normAutofit fontScale="25000" lnSpcReduction="20000"/>
          </a:bodyPr>
          <a:lstStyle/>
          <a:p>
            <a:pPr marL="0" indent="0">
              <a:lnSpc>
                <a:spcPct val="120000"/>
              </a:lnSpc>
              <a:spcBef>
                <a:spcPts val="0"/>
              </a:spcBef>
              <a:spcAft>
                <a:spcPts val="0"/>
              </a:spcAft>
              <a:buNone/>
            </a:pPr>
            <a:r>
              <a:rPr lang="en-US" sz="4900" dirty="0"/>
              <a:t>					</a:t>
            </a:r>
            <a:r>
              <a:rPr lang="en-US" sz="6400" dirty="0"/>
              <a:t>“</a:t>
            </a:r>
            <a:r>
              <a:rPr lang="hu-HU" sz="6400" dirty="0"/>
              <a:t>…</a:t>
            </a:r>
            <a:r>
              <a:rPr lang="en-US" sz="6400" dirty="0"/>
              <a:t>the strong-based promontory</a:t>
            </a:r>
          </a:p>
          <a:p>
            <a:pPr marL="0" indent="0">
              <a:lnSpc>
                <a:spcPct val="120000"/>
              </a:lnSpc>
              <a:spcBef>
                <a:spcPts val="0"/>
              </a:spcBef>
              <a:spcAft>
                <a:spcPts val="0"/>
              </a:spcAft>
              <a:buNone/>
            </a:pPr>
            <a:r>
              <a:rPr lang="en-US" sz="6400" dirty="0"/>
              <a:t>					Have I made shake, and by the spurs plucked up</a:t>
            </a:r>
          </a:p>
          <a:p>
            <a:pPr marL="0" indent="0">
              <a:lnSpc>
                <a:spcPct val="120000"/>
              </a:lnSpc>
              <a:spcBef>
                <a:spcPts val="0"/>
              </a:spcBef>
              <a:spcAft>
                <a:spcPts val="0"/>
              </a:spcAft>
              <a:buNone/>
            </a:pPr>
            <a:r>
              <a:rPr lang="en-US" sz="6400" dirty="0"/>
              <a:t>					The pine and cedar; graves at my command</a:t>
            </a:r>
          </a:p>
          <a:p>
            <a:pPr marL="0" indent="0">
              <a:lnSpc>
                <a:spcPct val="120000"/>
              </a:lnSpc>
              <a:spcBef>
                <a:spcPts val="0"/>
              </a:spcBef>
              <a:spcAft>
                <a:spcPts val="0"/>
              </a:spcAft>
              <a:buNone/>
            </a:pPr>
            <a:r>
              <a:rPr lang="en-US" sz="6400" dirty="0"/>
              <a:t>					Have waked their sleepers, </a:t>
            </a:r>
            <a:r>
              <a:rPr lang="en-US" sz="6400" dirty="0" err="1"/>
              <a:t>oped</a:t>
            </a:r>
            <a:r>
              <a:rPr lang="en-US" sz="6400" dirty="0"/>
              <a:t>, and let '</a:t>
            </a:r>
            <a:r>
              <a:rPr lang="en-US" sz="6400" dirty="0" err="1"/>
              <a:t>em</a:t>
            </a:r>
            <a:r>
              <a:rPr lang="en-US" sz="6400" dirty="0"/>
              <a:t> forth</a:t>
            </a:r>
          </a:p>
          <a:p>
            <a:pPr marL="0" indent="0">
              <a:lnSpc>
                <a:spcPct val="120000"/>
              </a:lnSpc>
              <a:spcBef>
                <a:spcPts val="0"/>
              </a:spcBef>
              <a:spcAft>
                <a:spcPts val="0"/>
              </a:spcAft>
              <a:buNone/>
            </a:pPr>
            <a:r>
              <a:rPr lang="en-US" sz="6400" dirty="0"/>
              <a:t>					By my so potent art. But this rough magic</a:t>
            </a:r>
          </a:p>
          <a:p>
            <a:pPr marL="0" indent="0">
              <a:lnSpc>
                <a:spcPct val="120000"/>
              </a:lnSpc>
              <a:spcBef>
                <a:spcPts val="0"/>
              </a:spcBef>
              <a:spcAft>
                <a:spcPts val="0"/>
              </a:spcAft>
              <a:buNone/>
            </a:pPr>
            <a:r>
              <a:rPr lang="en-US" sz="6400" dirty="0"/>
              <a:t>					I here abjure, and when I have required</a:t>
            </a:r>
          </a:p>
          <a:p>
            <a:pPr marL="0" indent="0">
              <a:lnSpc>
                <a:spcPct val="120000"/>
              </a:lnSpc>
              <a:spcBef>
                <a:spcPts val="0"/>
              </a:spcBef>
              <a:spcAft>
                <a:spcPts val="0"/>
              </a:spcAft>
              <a:buNone/>
            </a:pPr>
            <a:r>
              <a:rPr lang="en-US" sz="6400" dirty="0"/>
              <a:t>					Some heavenly music, which even now I do,</a:t>
            </a:r>
          </a:p>
          <a:p>
            <a:pPr marL="0" indent="0">
              <a:lnSpc>
                <a:spcPct val="120000"/>
              </a:lnSpc>
              <a:spcBef>
                <a:spcPts val="0"/>
              </a:spcBef>
              <a:spcAft>
                <a:spcPts val="0"/>
              </a:spcAft>
              <a:buNone/>
            </a:pPr>
            <a:r>
              <a:rPr lang="en-US" sz="6400" dirty="0"/>
              <a:t>					To work mine end upon their senses that</a:t>
            </a:r>
          </a:p>
          <a:p>
            <a:pPr marL="0" indent="0">
              <a:lnSpc>
                <a:spcPct val="120000"/>
              </a:lnSpc>
              <a:spcBef>
                <a:spcPts val="0"/>
              </a:spcBef>
              <a:spcAft>
                <a:spcPts val="0"/>
              </a:spcAft>
              <a:buNone/>
            </a:pPr>
            <a:r>
              <a:rPr lang="en-US" sz="6400" dirty="0"/>
              <a:t>					This airy charm is for, I’ll break my staff,</a:t>
            </a:r>
          </a:p>
          <a:p>
            <a:pPr marL="0" indent="0">
              <a:lnSpc>
                <a:spcPct val="120000"/>
              </a:lnSpc>
              <a:spcBef>
                <a:spcPts val="0"/>
              </a:spcBef>
              <a:spcAft>
                <a:spcPts val="0"/>
              </a:spcAft>
              <a:buNone/>
            </a:pPr>
            <a:r>
              <a:rPr lang="en-US" sz="6400" dirty="0"/>
              <a:t>					Bury it certain fathoms in the earth,</a:t>
            </a:r>
          </a:p>
          <a:p>
            <a:pPr marL="0" indent="0">
              <a:lnSpc>
                <a:spcPct val="120000"/>
              </a:lnSpc>
              <a:spcBef>
                <a:spcPts val="0"/>
              </a:spcBef>
              <a:spcAft>
                <a:spcPts val="0"/>
              </a:spcAft>
              <a:buNone/>
            </a:pPr>
            <a:r>
              <a:rPr lang="en-US" sz="6400" dirty="0"/>
              <a:t>					And deeper than did ever plummet sound</a:t>
            </a:r>
          </a:p>
          <a:p>
            <a:pPr marL="0" indent="0">
              <a:lnSpc>
                <a:spcPct val="120000"/>
              </a:lnSpc>
              <a:spcBef>
                <a:spcPts val="0"/>
              </a:spcBef>
              <a:spcAft>
                <a:spcPts val="0"/>
              </a:spcAft>
              <a:buNone/>
            </a:pPr>
            <a:r>
              <a:rPr lang="en-US" sz="6400" dirty="0"/>
              <a:t>					I’ll drown my book”						(Act V Scene 1)</a:t>
            </a:r>
          </a:p>
          <a:p>
            <a:endParaRPr lang="hu-HU" dirty="0"/>
          </a:p>
        </p:txBody>
      </p:sp>
    </p:spTree>
    <p:extLst>
      <p:ext uri="{BB962C8B-B14F-4D97-AF65-F5344CB8AC3E}">
        <p14:creationId xmlns:p14="http://schemas.microsoft.com/office/powerpoint/2010/main" val="20277055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sz="4000" dirty="0"/>
              <a:t>The Shakespearean </a:t>
            </a:r>
            <a:r>
              <a:rPr lang="en-US" sz="4000" i="1" dirty="0"/>
              <a:t>Sonnets </a:t>
            </a:r>
            <a:r>
              <a:rPr lang="en-US" sz="4000" dirty="0"/>
              <a:t>(1609)</a:t>
            </a:r>
            <a:endParaRPr lang="hu-HU" sz="4000" i="1" dirty="0"/>
          </a:p>
        </p:txBody>
      </p:sp>
      <p:sp>
        <p:nvSpPr>
          <p:cNvPr id="3" name="Tartalom helye 2"/>
          <p:cNvSpPr>
            <a:spLocks noGrp="1"/>
          </p:cNvSpPr>
          <p:nvPr>
            <p:ph idx="1"/>
          </p:nvPr>
        </p:nvSpPr>
        <p:spPr/>
        <p:txBody>
          <a:bodyPr>
            <a:normAutofit fontScale="77500" lnSpcReduction="20000"/>
          </a:bodyPr>
          <a:lstStyle/>
          <a:p>
            <a:r>
              <a:rPr lang="en-US" dirty="0"/>
              <a:t>Sonnets in the comedies: cynical aid to wooing</a:t>
            </a:r>
          </a:p>
          <a:p>
            <a:r>
              <a:rPr lang="en-US" i="1" dirty="0"/>
              <a:t>The Sonnets</a:t>
            </a:r>
            <a:r>
              <a:rPr lang="en-US" dirty="0"/>
              <a:t>: not predictable love poems mocked in the plays</a:t>
            </a:r>
          </a:p>
          <a:p>
            <a:r>
              <a:rPr lang="en-US" dirty="0"/>
              <a:t>Anti-Petrarchan, anti-</a:t>
            </a:r>
            <a:r>
              <a:rPr lang="en-US" dirty="0" err="1"/>
              <a:t>Sidneian</a:t>
            </a:r>
            <a:r>
              <a:rPr lang="en-US" dirty="0"/>
              <a:t>: not addressed to a single idealized female</a:t>
            </a:r>
          </a:p>
          <a:p>
            <a:r>
              <a:rPr lang="en-US" dirty="0"/>
              <a:t>Francesco </a:t>
            </a:r>
            <a:r>
              <a:rPr lang="en-US" dirty="0" err="1"/>
              <a:t>Petrarca</a:t>
            </a:r>
            <a:r>
              <a:rPr lang="en-US" dirty="0"/>
              <a:t> (1304-1374): Italian </a:t>
            </a:r>
            <a:r>
              <a:rPr lang="en-US"/>
              <a:t>humanist poet</a:t>
            </a:r>
          </a:p>
          <a:p>
            <a:r>
              <a:rPr lang="en-US" dirty="0" err="1"/>
              <a:t>Petrarchism</a:t>
            </a:r>
            <a:r>
              <a:rPr lang="en-US" dirty="0"/>
              <a:t>: complex grammatical structure, elaborate conceits, and conventionalized diction </a:t>
            </a:r>
          </a:p>
          <a:p>
            <a:r>
              <a:rPr lang="en-US" dirty="0"/>
              <a:t>Sonnets 1-126: celebrate a young male love-object overturning </a:t>
            </a:r>
            <a:r>
              <a:rPr lang="en-US" dirty="0" err="1"/>
              <a:t>Petrarchanism</a:t>
            </a:r>
            <a:endParaRPr lang="en-US" dirty="0"/>
          </a:p>
          <a:p>
            <a:r>
              <a:rPr lang="en-US" dirty="0"/>
              <a:t>Dedicated to W. H.: William Herbert (1580-1630), Third Earl of Pembroke</a:t>
            </a:r>
          </a:p>
          <a:p>
            <a:r>
              <a:rPr lang="en-US" dirty="0"/>
              <a:t>Sonnets 127-52: praise of the ‘dark lady’, not young, beautiful, nor intelligent  </a:t>
            </a:r>
            <a:endParaRPr lang="en-US" i="1" dirty="0"/>
          </a:p>
          <a:p>
            <a:endParaRPr lang="en-US" dirty="0"/>
          </a:p>
          <a:p>
            <a:endParaRPr lang="hu-HU" dirty="0"/>
          </a:p>
        </p:txBody>
      </p:sp>
    </p:spTree>
    <p:extLst>
      <p:ext uri="{BB962C8B-B14F-4D97-AF65-F5344CB8AC3E}">
        <p14:creationId xmlns:p14="http://schemas.microsoft.com/office/powerpoint/2010/main" val="39374529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sz="4000" i="1" dirty="0"/>
              <a:t>The Sonnets</a:t>
            </a:r>
            <a:r>
              <a:rPr lang="en-US" sz="4000" dirty="0"/>
              <a:t>: themes</a:t>
            </a:r>
            <a:endParaRPr lang="hu-HU" sz="4000" dirty="0"/>
          </a:p>
        </p:txBody>
      </p:sp>
      <p:sp>
        <p:nvSpPr>
          <p:cNvPr id="3" name="Tartalom helye 2"/>
          <p:cNvSpPr>
            <a:spLocks noGrp="1"/>
          </p:cNvSpPr>
          <p:nvPr>
            <p:ph idx="1"/>
          </p:nvPr>
        </p:nvSpPr>
        <p:spPr/>
        <p:txBody>
          <a:bodyPr>
            <a:normAutofit fontScale="92500" lnSpcReduction="20000"/>
          </a:bodyPr>
          <a:lstStyle/>
          <a:p>
            <a:r>
              <a:rPr lang="en-US" dirty="0"/>
              <a:t>Immortalization through verse</a:t>
            </a:r>
          </a:p>
          <a:p>
            <a:r>
              <a:rPr lang="en-US" dirty="0"/>
              <a:t>Love and beauty: eulogies of a young male friend rather than a distant idealized woman</a:t>
            </a:r>
          </a:p>
          <a:p>
            <a:r>
              <a:rPr lang="en-US" dirty="0"/>
              <a:t>Against idolatry: “Let not my love be called idolatry” (105)</a:t>
            </a:r>
          </a:p>
          <a:p>
            <a:r>
              <a:rPr lang="en-US" dirty="0"/>
              <a:t>Aging, the brevity of time and the evanescence of beauty</a:t>
            </a:r>
          </a:p>
          <a:p>
            <a:r>
              <a:rPr lang="en-US" dirty="0"/>
              <a:t>Estrangement and unfaithfulness</a:t>
            </a:r>
          </a:p>
          <a:p>
            <a:r>
              <a:rPr lang="en-US" dirty="0"/>
              <a:t>Separation and absence</a:t>
            </a:r>
          </a:p>
          <a:p>
            <a:r>
              <a:rPr lang="en-US" dirty="0"/>
              <a:t>Death and loss</a:t>
            </a:r>
            <a:endParaRPr lang="hu-HU" dirty="0"/>
          </a:p>
        </p:txBody>
      </p:sp>
    </p:spTree>
    <p:extLst>
      <p:ext uri="{BB962C8B-B14F-4D97-AF65-F5344CB8AC3E}">
        <p14:creationId xmlns:p14="http://schemas.microsoft.com/office/powerpoint/2010/main" val="3213685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601792" y="864292"/>
            <a:ext cx="6096000" cy="4708981"/>
          </a:xfrm>
          <a:prstGeom prst="rect">
            <a:avLst/>
          </a:prstGeom>
        </p:spPr>
        <p:txBody>
          <a:bodyPr>
            <a:spAutoFit/>
          </a:bodyPr>
          <a:lstStyle/>
          <a:p>
            <a:r>
              <a:rPr lang="en-US" sz="2000" dirty="0"/>
              <a:t>Shall I compare thee to a summer's day?		a</a:t>
            </a:r>
            <a:br>
              <a:rPr lang="en-US" sz="2000" dirty="0"/>
            </a:br>
            <a:r>
              <a:rPr lang="en-US" sz="2000" dirty="0"/>
              <a:t>Thou art more lovely and more temperate:		b</a:t>
            </a:r>
            <a:br>
              <a:rPr lang="en-US" sz="2000" dirty="0"/>
            </a:br>
            <a:r>
              <a:rPr lang="en-US" sz="2000" dirty="0"/>
              <a:t>Rough winds do shake the darling buds of May,	a</a:t>
            </a:r>
            <a:br>
              <a:rPr lang="en-US" sz="2000" dirty="0"/>
            </a:br>
            <a:r>
              <a:rPr lang="en-US" sz="2000" dirty="0"/>
              <a:t>And summer's lease hath all too short a date:		b</a:t>
            </a:r>
            <a:br>
              <a:rPr lang="en-US" sz="2000" dirty="0"/>
            </a:br>
            <a:r>
              <a:rPr lang="en-US" sz="2000" dirty="0"/>
              <a:t>Sometime too hot the eye of heaven shines,		c</a:t>
            </a:r>
            <a:br>
              <a:rPr lang="en-US" sz="2000" dirty="0"/>
            </a:br>
            <a:r>
              <a:rPr lang="en-US" sz="2000" dirty="0"/>
              <a:t>And often is his gold complexion dimmed,		d</a:t>
            </a:r>
            <a:br>
              <a:rPr lang="en-US" sz="2000" dirty="0"/>
            </a:br>
            <a:r>
              <a:rPr lang="en-US" sz="2000" dirty="0"/>
              <a:t>And every fair from fair sometime declines,		c</a:t>
            </a:r>
            <a:br>
              <a:rPr lang="en-US" sz="2000" dirty="0"/>
            </a:br>
            <a:r>
              <a:rPr lang="en-US" sz="2000" dirty="0"/>
              <a:t>By chance, or nature's changing course untrimmed:	d</a:t>
            </a:r>
            <a:br>
              <a:rPr lang="en-US" sz="2000" dirty="0"/>
            </a:br>
            <a:r>
              <a:rPr lang="en-US" sz="2000" dirty="0"/>
              <a:t>But thy eternal summer shall not fade,		e</a:t>
            </a:r>
            <a:br>
              <a:rPr lang="en-US" sz="2000" dirty="0"/>
            </a:br>
            <a:r>
              <a:rPr lang="en-US" sz="2000" dirty="0"/>
              <a:t>Nor lose possession of that fair thou </a:t>
            </a:r>
            <a:r>
              <a:rPr lang="en-US" sz="2000" dirty="0" err="1"/>
              <a:t>ow'st</a:t>
            </a:r>
            <a:r>
              <a:rPr lang="en-US" sz="2000" dirty="0"/>
              <a:t>,		f</a:t>
            </a:r>
            <a:br>
              <a:rPr lang="en-US" sz="2000" dirty="0"/>
            </a:br>
            <a:r>
              <a:rPr lang="en-US" sz="2000" dirty="0"/>
              <a:t>Nor shall death brag thou </a:t>
            </a:r>
            <a:r>
              <a:rPr lang="en-US" sz="2000" dirty="0" err="1"/>
              <a:t>wander'st</a:t>
            </a:r>
            <a:r>
              <a:rPr lang="en-US" sz="2000" dirty="0"/>
              <a:t> in his shade,	e</a:t>
            </a:r>
            <a:br>
              <a:rPr lang="en-US" sz="2000" dirty="0"/>
            </a:br>
            <a:r>
              <a:rPr lang="en-US" sz="2000" dirty="0"/>
              <a:t>When in eternal lines to time thou </a:t>
            </a:r>
            <a:r>
              <a:rPr lang="en-US" sz="2000" dirty="0" err="1"/>
              <a:t>grow'st</a:t>
            </a:r>
            <a:r>
              <a:rPr lang="en-US" sz="2000" dirty="0"/>
              <a:t>,		f</a:t>
            </a:r>
            <a:br>
              <a:rPr lang="en-US" sz="2000" dirty="0"/>
            </a:br>
            <a:r>
              <a:rPr lang="en-US" sz="2000" dirty="0"/>
              <a:t>   So long as men can breathe, or eyes can see,		g</a:t>
            </a:r>
            <a:br>
              <a:rPr lang="en-US" sz="2000" dirty="0"/>
            </a:br>
            <a:r>
              <a:rPr lang="en-US" sz="2000" dirty="0"/>
              <a:t>   So long lives this, and this gives life to thee.  	g</a:t>
            </a:r>
          </a:p>
          <a:p>
            <a:pPr algn="r"/>
            <a:r>
              <a:rPr lang="en-US" sz="2000" dirty="0"/>
              <a:t>(</a:t>
            </a:r>
            <a:r>
              <a:rPr lang="en-US" sz="2000" i="1" dirty="0"/>
              <a:t>Sonnet 18</a:t>
            </a:r>
            <a:r>
              <a:rPr lang="en-US" sz="2000" dirty="0"/>
              <a:t>)</a:t>
            </a:r>
            <a:endParaRPr lang="hu-HU" dirty="0"/>
          </a:p>
        </p:txBody>
      </p:sp>
    </p:spTree>
    <p:extLst>
      <p:ext uri="{BB962C8B-B14F-4D97-AF65-F5344CB8AC3E}">
        <p14:creationId xmlns:p14="http://schemas.microsoft.com/office/powerpoint/2010/main" val="42555475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949521" y="993081"/>
            <a:ext cx="6096000" cy="4708981"/>
          </a:xfrm>
          <a:prstGeom prst="rect">
            <a:avLst/>
          </a:prstGeom>
        </p:spPr>
        <p:txBody>
          <a:bodyPr>
            <a:spAutoFit/>
          </a:bodyPr>
          <a:lstStyle/>
          <a:p>
            <a:r>
              <a:rPr lang="en-US" sz="2000" dirty="0"/>
              <a:t>My mistress' eyes are nothing like the sun;</a:t>
            </a:r>
            <a:br>
              <a:rPr lang="en-US" sz="2000" dirty="0"/>
            </a:br>
            <a:r>
              <a:rPr lang="en-US" sz="2000" dirty="0"/>
              <a:t>Coral is far more red than her lips' red;</a:t>
            </a:r>
            <a:br>
              <a:rPr lang="en-US" sz="2000" dirty="0"/>
            </a:br>
            <a:r>
              <a:rPr lang="en-US" sz="2000" dirty="0"/>
              <a:t>If snow be white, why then her breasts are dun;</a:t>
            </a:r>
            <a:br>
              <a:rPr lang="en-US" sz="2000" dirty="0"/>
            </a:br>
            <a:r>
              <a:rPr lang="en-US" sz="2000" dirty="0"/>
              <a:t>If hairs be wires, black wires grow on her head.</a:t>
            </a:r>
            <a:br>
              <a:rPr lang="en-US" sz="2000" dirty="0"/>
            </a:br>
            <a:r>
              <a:rPr lang="en-US" sz="2000" dirty="0"/>
              <a:t>I have seen roses </a:t>
            </a:r>
            <a:r>
              <a:rPr lang="en-US" sz="2000" dirty="0" err="1"/>
              <a:t>damask'd</a:t>
            </a:r>
            <a:r>
              <a:rPr lang="en-US" sz="2000" dirty="0"/>
              <a:t>, red and white,</a:t>
            </a:r>
            <a:br>
              <a:rPr lang="en-US" sz="2000" dirty="0"/>
            </a:br>
            <a:r>
              <a:rPr lang="en-US" sz="2000" dirty="0"/>
              <a:t>But no such roses see I in her cheeks; </a:t>
            </a:r>
            <a:br>
              <a:rPr lang="en-US" sz="2000" dirty="0"/>
            </a:br>
            <a:r>
              <a:rPr lang="en-US" sz="2000" dirty="0"/>
              <a:t>And in some perfumes is there more delight</a:t>
            </a:r>
            <a:br>
              <a:rPr lang="en-US" sz="2000" dirty="0"/>
            </a:br>
            <a:r>
              <a:rPr lang="en-US" sz="2000" dirty="0"/>
              <a:t>Than in the breath that from my mistress reeks.</a:t>
            </a:r>
            <a:br>
              <a:rPr lang="en-US" sz="2000" dirty="0"/>
            </a:br>
            <a:r>
              <a:rPr lang="en-US" sz="2000" dirty="0"/>
              <a:t>I love to hear her speak, yet well I know</a:t>
            </a:r>
            <a:br>
              <a:rPr lang="en-US" sz="2000" dirty="0"/>
            </a:br>
            <a:r>
              <a:rPr lang="en-US" sz="2000" dirty="0"/>
              <a:t>That music hath a far more pleasing sound;</a:t>
            </a:r>
            <a:br>
              <a:rPr lang="en-US" sz="2000" dirty="0"/>
            </a:br>
            <a:r>
              <a:rPr lang="en-US" sz="2000" dirty="0"/>
              <a:t>I grant I never saw a goddess go;</a:t>
            </a:r>
            <a:br>
              <a:rPr lang="en-US" sz="2000" dirty="0"/>
            </a:br>
            <a:r>
              <a:rPr lang="en-US" sz="2000" dirty="0"/>
              <a:t>My mistress, when she walks, treads on the ground:</a:t>
            </a:r>
            <a:br>
              <a:rPr lang="en-US" sz="2000" dirty="0"/>
            </a:br>
            <a:r>
              <a:rPr lang="en-US" sz="2000" dirty="0"/>
              <a:t>   And yet, by heaven, I think my love as rare</a:t>
            </a:r>
            <a:br>
              <a:rPr lang="en-US" sz="2000" dirty="0"/>
            </a:br>
            <a:r>
              <a:rPr lang="en-US" sz="2000" dirty="0"/>
              <a:t>   As any she belied with false compare. </a:t>
            </a:r>
          </a:p>
          <a:p>
            <a:pPr algn="r"/>
            <a:r>
              <a:rPr lang="en-US" sz="2000" dirty="0"/>
              <a:t>(</a:t>
            </a:r>
            <a:r>
              <a:rPr lang="en-US" sz="2000" i="1" dirty="0"/>
              <a:t>Sonnet 130</a:t>
            </a:r>
            <a:r>
              <a:rPr lang="en-US" sz="2000" dirty="0"/>
              <a:t>)</a:t>
            </a:r>
            <a:endParaRPr lang="hu-HU" sz="2000" dirty="0"/>
          </a:p>
        </p:txBody>
      </p:sp>
    </p:spTree>
    <p:extLst>
      <p:ext uri="{BB962C8B-B14F-4D97-AF65-F5344CB8AC3E}">
        <p14:creationId xmlns:p14="http://schemas.microsoft.com/office/powerpoint/2010/main" val="2814912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en-US" dirty="0"/>
              <a:t>Christopher Marlowe: </a:t>
            </a:r>
            <a:r>
              <a:rPr lang="en-US" i="1" dirty="0"/>
              <a:t>The </a:t>
            </a:r>
            <a:r>
              <a:rPr lang="en-US" i="1" dirty="0" err="1"/>
              <a:t>Tragical</a:t>
            </a:r>
            <a:r>
              <a:rPr lang="en-US" i="1" dirty="0"/>
              <a:t> History of Doctor Faustus </a:t>
            </a:r>
            <a:r>
              <a:rPr lang="en-US" dirty="0"/>
              <a:t>(1592)</a:t>
            </a:r>
            <a:endParaRPr lang="hu-HU" dirty="0"/>
          </a:p>
        </p:txBody>
      </p:sp>
      <p:sp>
        <p:nvSpPr>
          <p:cNvPr id="3" name="Tartalom helye 2"/>
          <p:cNvSpPr>
            <a:spLocks noGrp="1"/>
          </p:cNvSpPr>
          <p:nvPr>
            <p:ph idx="1"/>
          </p:nvPr>
        </p:nvSpPr>
        <p:spPr/>
        <p:txBody>
          <a:bodyPr>
            <a:normAutofit fontScale="70000" lnSpcReduction="20000"/>
          </a:bodyPr>
          <a:lstStyle/>
          <a:p>
            <a:r>
              <a:rPr lang="hu-HU" sz="2800" dirty="0"/>
              <a:t>Shakespeare</a:t>
            </a:r>
            <a:r>
              <a:rPr lang="en-US" sz="2800" dirty="0"/>
              <a:t>’s greatest rival</a:t>
            </a:r>
          </a:p>
          <a:p>
            <a:r>
              <a:rPr lang="en-US" sz="2800" dirty="0"/>
              <a:t>Non-Shakespearean themes: Faustus, Edward II, etc.</a:t>
            </a:r>
            <a:endParaRPr lang="hu-HU" sz="2800" dirty="0"/>
          </a:p>
          <a:p>
            <a:r>
              <a:rPr lang="en-US" sz="2800" dirty="0"/>
              <a:t>Blank verse with comic episodes in prose</a:t>
            </a:r>
          </a:p>
          <a:p>
            <a:r>
              <a:rPr lang="en-US" sz="2800" dirty="0"/>
              <a:t>Resembles a medieval morality: Faustus is advised by the Good Angel and tempted by the Devil</a:t>
            </a:r>
          </a:p>
          <a:p>
            <a:r>
              <a:rPr lang="en-US" sz="2800" dirty="0"/>
              <a:t>First English dramatization of the medieval legend of a man who sold his soul to the Devil</a:t>
            </a:r>
          </a:p>
          <a:p>
            <a:r>
              <a:rPr lang="en-US" sz="2800" dirty="0"/>
              <a:t>The pact is followed by a number of scenes where Faustus receives what he wants, among others – the most beautiful woman – Helen of Troy</a:t>
            </a:r>
            <a:endParaRPr lang="hu-HU" sz="2800" dirty="0"/>
          </a:p>
          <a:p>
            <a:r>
              <a:rPr lang="en-US" sz="2800" dirty="0"/>
              <a:t>When the hour of the surrender of his soul comes, Faustus feels anguish and despair.</a:t>
            </a:r>
            <a:r>
              <a:rPr lang="en-US" dirty="0"/>
              <a:t> </a:t>
            </a:r>
            <a:endParaRPr lang="hu-HU" dirty="0"/>
          </a:p>
          <a:p>
            <a:endParaRPr lang="en-US" dirty="0"/>
          </a:p>
          <a:p>
            <a:endParaRPr lang="hu-HU" dirty="0"/>
          </a:p>
        </p:txBody>
      </p:sp>
    </p:spTree>
    <p:extLst>
      <p:ext uri="{BB962C8B-B14F-4D97-AF65-F5344CB8AC3E}">
        <p14:creationId xmlns:p14="http://schemas.microsoft.com/office/powerpoint/2010/main" val="2992426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sz="4000" dirty="0"/>
              <a:t>William Shakespeare (1564-1616)</a:t>
            </a:r>
            <a:endParaRPr lang="hu-HU" sz="4000" dirty="0"/>
          </a:p>
        </p:txBody>
      </p:sp>
      <p:sp>
        <p:nvSpPr>
          <p:cNvPr id="3" name="Tartalom helye 2"/>
          <p:cNvSpPr>
            <a:spLocks noGrp="1"/>
          </p:cNvSpPr>
          <p:nvPr>
            <p:ph idx="1"/>
          </p:nvPr>
        </p:nvSpPr>
        <p:spPr/>
        <p:txBody>
          <a:bodyPr/>
          <a:lstStyle/>
          <a:p>
            <a:r>
              <a:rPr lang="en-US" dirty="0"/>
              <a:t>In 1590s: Shakespeare was already established in London </a:t>
            </a:r>
          </a:p>
          <a:p>
            <a:r>
              <a:rPr lang="en-US" dirty="0"/>
              <a:t>Known as a poet of narrative verse and sonnets, as well as a playwright and a leading member of Lord Chamberlain’s Men (theatrical group, later renamed as ‘The King’s Men”)</a:t>
            </a:r>
          </a:p>
          <a:p>
            <a:r>
              <a:rPr lang="en-US" dirty="0"/>
              <a:t>The Lord Chamberlain’s Men opened the Globe Theatre in 1599 and Sh. became a shareholder in it. He retired to Stratford ca. 1610</a:t>
            </a:r>
            <a:endParaRPr lang="hu-HU" dirty="0"/>
          </a:p>
        </p:txBody>
      </p:sp>
    </p:spTree>
    <p:extLst>
      <p:ext uri="{BB962C8B-B14F-4D97-AF65-F5344CB8AC3E}">
        <p14:creationId xmlns:p14="http://schemas.microsoft.com/office/powerpoint/2010/main" val="2319588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sz="4000" dirty="0"/>
              <a:t>Shakespeare’s works</a:t>
            </a:r>
            <a:endParaRPr lang="hu-HU" sz="4000" dirty="0"/>
          </a:p>
        </p:txBody>
      </p:sp>
      <p:sp>
        <p:nvSpPr>
          <p:cNvPr id="3" name="Tartalom helye 2"/>
          <p:cNvSpPr>
            <a:spLocks noGrp="1"/>
          </p:cNvSpPr>
          <p:nvPr>
            <p:ph idx="1"/>
          </p:nvPr>
        </p:nvSpPr>
        <p:spPr/>
        <p:txBody>
          <a:bodyPr>
            <a:normAutofit fontScale="92500" lnSpcReduction="10000"/>
          </a:bodyPr>
          <a:lstStyle/>
          <a:p>
            <a:pPr marL="0" indent="0">
              <a:buNone/>
            </a:pPr>
            <a:r>
              <a:rPr lang="en-US" dirty="0"/>
              <a:t>37 plays in </a:t>
            </a:r>
            <a:r>
              <a:rPr lang="hu-HU" dirty="0"/>
              <a:t>4</a:t>
            </a:r>
            <a:r>
              <a:rPr lang="en-US" dirty="0"/>
              <a:t> categories:</a:t>
            </a:r>
          </a:p>
          <a:p>
            <a:r>
              <a:rPr lang="en-US" dirty="0"/>
              <a:t>Comedies: upward move culminating in marriage</a:t>
            </a:r>
          </a:p>
          <a:p>
            <a:r>
              <a:rPr lang="en-US" dirty="0"/>
              <a:t>Tragedies: downward move ending in death</a:t>
            </a:r>
          </a:p>
          <a:p>
            <a:r>
              <a:rPr lang="en-US" dirty="0"/>
              <a:t>History plays or chronicle plays (a new ‘Renaissance’ form – drawn on English history of 14</a:t>
            </a:r>
            <a:r>
              <a:rPr lang="en-US" baseline="30000" dirty="0"/>
              <a:t>th</a:t>
            </a:r>
            <a:r>
              <a:rPr lang="en-US" dirty="0"/>
              <a:t>-15</a:t>
            </a:r>
            <a:r>
              <a:rPr lang="en-US" baseline="30000" dirty="0"/>
              <a:t>th</a:t>
            </a:r>
            <a:r>
              <a:rPr lang="en-US" dirty="0"/>
              <a:t> centuries)</a:t>
            </a:r>
            <a:endParaRPr lang="hu-HU" dirty="0"/>
          </a:p>
          <a:p>
            <a:r>
              <a:rPr lang="hu-HU" dirty="0" err="1"/>
              <a:t>Romances</a:t>
            </a:r>
            <a:r>
              <a:rPr lang="hu-HU" dirty="0"/>
              <a:t> </a:t>
            </a:r>
            <a:r>
              <a:rPr lang="hu-HU" dirty="0" err="1"/>
              <a:t>or</a:t>
            </a:r>
            <a:r>
              <a:rPr lang="hu-HU" dirty="0"/>
              <a:t> </a:t>
            </a:r>
            <a:r>
              <a:rPr lang="hu-HU" dirty="0" err="1"/>
              <a:t>tragicomedies</a:t>
            </a:r>
            <a:r>
              <a:rPr lang="en-US" dirty="0"/>
              <a:t>: a mingle of genres</a:t>
            </a:r>
          </a:p>
          <a:p>
            <a:pPr marL="0" indent="0">
              <a:buNone/>
            </a:pPr>
            <a:r>
              <a:rPr lang="en-US" dirty="0"/>
              <a:t>154 sonnets (different from Petrarchan or John Donne’s sonnet forms) and 5 narrative poems</a:t>
            </a:r>
            <a:endParaRPr lang="hu-HU" dirty="0"/>
          </a:p>
        </p:txBody>
      </p:sp>
    </p:spTree>
    <p:extLst>
      <p:ext uri="{BB962C8B-B14F-4D97-AF65-F5344CB8AC3E}">
        <p14:creationId xmlns:p14="http://schemas.microsoft.com/office/powerpoint/2010/main" val="201631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sz="4000" dirty="0"/>
              <a:t>The Shakespearean comedy</a:t>
            </a:r>
            <a:endParaRPr lang="hu-HU" sz="4000" dirty="0"/>
          </a:p>
        </p:txBody>
      </p:sp>
      <p:sp>
        <p:nvSpPr>
          <p:cNvPr id="3" name="Tartalom helye 2"/>
          <p:cNvSpPr>
            <a:spLocks noGrp="1"/>
          </p:cNvSpPr>
          <p:nvPr>
            <p:ph idx="1"/>
          </p:nvPr>
        </p:nvSpPr>
        <p:spPr/>
        <p:txBody>
          <a:bodyPr/>
          <a:lstStyle/>
          <a:p>
            <a:r>
              <a:rPr lang="en-US" dirty="0"/>
              <a:t>Nobles, princes, craftsmen, fairies, artisans and laymen</a:t>
            </a:r>
          </a:p>
          <a:p>
            <a:r>
              <a:rPr lang="en-US" dirty="0" err="1"/>
              <a:t>Subtility</a:t>
            </a:r>
            <a:r>
              <a:rPr lang="en-US" dirty="0"/>
              <a:t> vs coarseness</a:t>
            </a:r>
          </a:p>
          <a:p>
            <a:r>
              <a:rPr lang="en-US" dirty="0"/>
              <a:t>Supernatural vs mundane</a:t>
            </a:r>
          </a:p>
          <a:p>
            <a:r>
              <a:rPr lang="en-US" dirty="0"/>
              <a:t>Scenes: city vs nature (the woods)</a:t>
            </a:r>
          </a:p>
          <a:p>
            <a:r>
              <a:rPr lang="en-US" dirty="0"/>
              <a:t>Rationality vs magic</a:t>
            </a:r>
          </a:p>
          <a:p>
            <a:r>
              <a:rPr lang="en-US" dirty="0"/>
              <a:t>Point and counterpoint</a:t>
            </a:r>
            <a:endParaRPr lang="hu-HU" dirty="0"/>
          </a:p>
        </p:txBody>
      </p:sp>
    </p:spTree>
    <p:extLst>
      <p:ext uri="{BB962C8B-B14F-4D97-AF65-F5344CB8AC3E}">
        <p14:creationId xmlns:p14="http://schemas.microsoft.com/office/powerpoint/2010/main" val="382684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sz="4000" dirty="0"/>
              <a:t>The Shakespearean comedy II</a:t>
            </a:r>
            <a:endParaRPr lang="hu-HU" sz="4000" dirty="0"/>
          </a:p>
        </p:txBody>
      </p:sp>
      <p:sp>
        <p:nvSpPr>
          <p:cNvPr id="3" name="Tartalom helye 2"/>
          <p:cNvSpPr>
            <a:spLocks noGrp="1"/>
          </p:cNvSpPr>
          <p:nvPr>
            <p:ph idx="1"/>
          </p:nvPr>
        </p:nvSpPr>
        <p:spPr/>
        <p:txBody>
          <a:bodyPr/>
          <a:lstStyle/>
          <a:p>
            <a:r>
              <a:rPr lang="en-US" dirty="0"/>
              <a:t>Farce, romantic comedy vs dark (bitter) comedy</a:t>
            </a:r>
          </a:p>
          <a:p>
            <a:r>
              <a:rPr lang="en-US" dirty="0"/>
              <a:t>Main plot and subplots</a:t>
            </a:r>
            <a:r>
              <a:rPr lang="hu-HU" dirty="0"/>
              <a:t>: </a:t>
            </a:r>
            <a:r>
              <a:rPr lang="hu-HU" dirty="0" err="1"/>
              <a:t>structural</a:t>
            </a:r>
            <a:r>
              <a:rPr lang="hu-HU" dirty="0"/>
              <a:t> </a:t>
            </a:r>
            <a:r>
              <a:rPr lang="hu-HU" dirty="0" err="1"/>
              <a:t>irony</a:t>
            </a:r>
            <a:endParaRPr lang="en-US" dirty="0"/>
          </a:p>
          <a:p>
            <a:r>
              <a:rPr lang="en-US" i="1" dirty="0"/>
              <a:t>Comedy of Errors</a:t>
            </a:r>
            <a:r>
              <a:rPr lang="en-US" dirty="0"/>
              <a:t>, </a:t>
            </a:r>
            <a:r>
              <a:rPr lang="en-US" i="1" dirty="0"/>
              <a:t>Love’s </a:t>
            </a:r>
            <a:r>
              <a:rPr lang="en-US" i="1" dirty="0" err="1"/>
              <a:t>Labour</a:t>
            </a:r>
            <a:r>
              <a:rPr lang="en-US" i="1" dirty="0"/>
              <a:t> Lost, Much Ado about Nothing </a:t>
            </a:r>
          </a:p>
          <a:p>
            <a:r>
              <a:rPr lang="en-US" i="1" dirty="0"/>
              <a:t>Midsummer Night’s Dream</a:t>
            </a:r>
            <a:r>
              <a:rPr lang="en-US" dirty="0"/>
              <a:t>, </a:t>
            </a:r>
            <a:r>
              <a:rPr lang="en-US" i="1" dirty="0"/>
              <a:t>As You Like It</a:t>
            </a:r>
          </a:p>
          <a:p>
            <a:r>
              <a:rPr lang="en-US" dirty="0"/>
              <a:t>Versions of the Greek Chorus (</a:t>
            </a:r>
            <a:r>
              <a:rPr lang="en-US" dirty="0" err="1"/>
              <a:t>eg</a:t>
            </a:r>
            <a:r>
              <a:rPr lang="en-US" dirty="0"/>
              <a:t>. Puck): objective reflection (Schelling)</a:t>
            </a:r>
            <a:endParaRPr lang="hu-HU" dirty="0"/>
          </a:p>
        </p:txBody>
      </p:sp>
    </p:spTree>
    <p:extLst>
      <p:ext uri="{BB962C8B-B14F-4D97-AF65-F5344CB8AC3E}">
        <p14:creationId xmlns:p14="http://schemas.microsoft.com/office/powerpoint/2010/main" val="15656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us">
  <a:themeElements>
    <a:clrScheme name="Organikus">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u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us">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634</TotalTime>
  <Words>3387</Words>
  <Application>Microsoft Office PowerPoint</Application>
  <PresentationFormat>Widescreen</PresentationFormat>
  <Paragraphs>309</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Constantia</vt:lpstr>
      <vt:lpstr>Garamond</vt:lpstr>
      <vt:lpstr>Organikus</vt:lpstr>
      <vt:lpstr>   OT-ANG_390 lecture series The Major Periods of English Drama from the Renaissance to the Absurd</vt:lpstr>
      <vt:lpstr>The English Renaissance (1485-1642)</vt:lpstr>
      <vt:lpstr>The Culture of the English Renaissance</vt:lpstr>
      <vt:lpstr>Hamlet: What a piece of work is a man</vt:lpstr>
      <vt:lpstr>Christopher Marlowe: The Tragical History of Doctor Faustus (1592)</vt:lpstr>
      <vt:lpstr>William Shakespeare (1564-1616)</vt:lpstr>
      <vt:lpstr>Shakespeare’s works</vt:lpstr>
      <vt:lpstr>The Shakespearean comedy</vt:lpstr>
      <vt:lpstr>The Shakespearean comedy II</vt:lpstr>
      <vt:lpstr>Comedy of Errors (1591)</vt:lpstr>
      <vt:lpstr>Midsummer Night’s Dream (1596)</vt:lpstr>
      <vt:lpstr>The Bottom Translation</vt:lpstr>
      <vt:lpstr>The Medieval Carnival (Mihail Bahtyin)</vt:lpstr>
      <vt:lpstr>The Medieval Carnival (Mihail Bahtyin) II.</vt:lpstr>
      <vt:lpstr> Midsummer Night’s Dream (1968) Directed by Peter Hall with the Royal Shakespeare Academy’s cast of actors and actresses  https://www.youtube.com/watch?v=4RD-7aRcxmA&amp;has_verified=1 </vt:lpstr>
      <vt:lpstr>As You Like It (1599)</vt:lpstr>
      <vt:lpstr>The Shakespearean tragedy</vt:lpstr>
      <vt:lpstr>Hamlet, Prince of Denmark (1601)</vt:lpstr>
      <vt:lpstr>PowerPoint Presentation</vt:lpstr>
      <vt:lpstr>PowerPoint Presentation</vt:lpstr>
      <vt:lpstr>King Lear (1608)</vt:lpstr>
      <vt:lpstr>King Lear II</vt:lpstr>
      <vt:lpstr>    KING LEAR (2018) Anthony Hopkins, Emma Thompson, Amazon Movie HD </vt:lpstr>
      <vt:lpstr>Macbeth (1606)</vt:lpstr>
      <vt:lpstr>Macbeth II</vt:lpstr>
      <vt:lpstr>Patrick Stewart: “Tomorrow, and tomorrow, and tomorrow”</vt:lpstr>
      <vt:lpstr>  Ian McKellen: “Tomorrow, and Tomorrow, and Tomorrow” </vt:lpstr>
      <vt:lpstr>The Shakespearean history play</vt:lpstr>
      <vt:lpstr>History and myth</vt:lpstr>
      <vt:lpstr>Microcosm and macrocosm</vt:lpstr>
      <vt:lpstr>PowerPoint Presentation</vt:lpstr>
      <vt:lpstr>PowerPoint Presentation</vt:lpstr>
      <vt:lpstr>Richard III</vt:lpstr>
      <vt:lpstr>Richard III’s ambition</vt:lpstr>
      <vt:lpstr>Richard III (2)</vt:lpstr>
      <vt:lpstr>The split self in Richard III</vt:lpstr>
      <vt:lpstr>The Shakespearean tragicomedy</vt:lpstr>
      <vt:lpstr>Prospero</vt:lpstr>
      <vt:lpstr>New start for Mankind: Miranda and Ferdinand </vt:lpstr>
      <vt:lpstr>The colonizer and the colonized: Caliban </vt:lpstr>
      <vt:lpstr>Dualisms </vt:lpstr>
      <vt:lpstr>Tragicomic subplots  </vt:lpstr>
      <vt:lpstr>Farewell to the stage</vt:lpstr>
      <vt:lpstr>Prospero’s project fails</vt:lpstr>
      <vt:lpstr>The Shakespearean Sonnets (1609)</vt:lpstr>
      <vt:lpstr>The Sonnets: themes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British Culture and Literature: Session 2</dc:title>
  <dc:creator>Hp</dc:creator>
  <cp:lastModifiedBy>ivanyusztay@gmail.com</cp:lastModifiedBy>
  <cp:revision>92</cp:revision>
  <dcterms:created xsi:type="dcterms:W3CDTF">2015-04-05T12:41:09Z</dcterms:created>
  <dcterms:modified xsi:type="dcterms:W3CDTF">2021-03-27T13:22:45Z</dcterms:modified>
</cp:coreProperties>
</file>