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7" r:id="rId3"/>
    <p:sldId id="275" r:id="rId4"/>
    <p:sldId id="268" r:id="rId5"/>
    <p:sldId id="269" r:id="rId6"/>
    <p:sldId id="270" r:id="rId7"/>
    <p:sldId id="271" r:id="rId8"/>
    <p:sldId id="272" r:id="rId9"/>
    <p:sldId id="273" r:id="rId10"/>
    <p:sldId id="274" r:id="rId11"/>
    <p:sldId id="260" r:id="rId12"/>
    <p:sldId id="266" r:id="rId13"/>
    <p:sldId id="257" r:id="rId14"/>
    <p:sldId id="261" r:id="rId15"/>
    <p:sldId id="264" r:id="rId16"/>
    <p:sldId id="278" r:id="rId17"/>
    <p:sldId id="279" r:id="rId18"/>
    <p:sldId id="282" r:id="rId19"/>
    <p:sldId id="258" r:id="rId20"/>
    <p:sldId id="276" r:id="rId21"/>
    <p:sldId id="262" r:id="rId22"/>
    <p:sldId id="281" r:id="rId23"/>
    <p:sldId id="280" r:id="rId24"/>
    <p:sldId id="277" r:id="rId25"/>
    <p:sldId id="263" r:id="rId26"/>
    <p:sldId id="285" r:id="rId27"/>
    <p:sldId id="259" r:id="rId28"/>
    <p:sldId id="286" r:id="rId29"/>
    <p:sldId id="265" r:id="rId30"/>
    <p:sldId id="283" r:id="rId31"/>
    <p:sldId id="284" r:id="rId32"/>
    <p:sldId id="292" r:id="rId33"/>
    <p:sldId id="287" r:id="rId34"/>
    <p:sldId id="288" r:id="rId35"/>
    <p:sldId id="289" r:id="rId36"/>
    <p:sldId id="290" r:id="rId37"/>
    <p:sldId id="291"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hu-HU"/>
              <a:t>Mintacím szerkesztése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a:t>Alcím mintájának szerkesztése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ím és képaláírá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hu-HU"/>
              <a:t>Mintacím szerkesztése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Idézet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évkárty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hu-HU"/>
              <a:t>Mintacím szerkesztése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évkártya idézettel">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Igaz vagy ham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hu-HU"/>
              <a:t>Mintacím szerkesztése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u-HU"/>
              <a:t>Mintaszöveg szerkesztése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ncho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hu-HU"/>
              <a:t>Mintacím szerkesztése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hu-HU"/>
              <a:t>Mintacím szerkesztése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hu-HU"/>
              <a:t>Mintacím szerkesztése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hu-HU"/>
              <a:t>Mintacím szerkesztése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hu-HU"/>
              <a:t>Mintacím szerkesztése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hu-HU"/>
              <a:t>Mintacím szerkesztése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u-HU"/>
              <a:t>Kép beszúrásához kattintson az ikonra</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a:t>Mintaszöveg szerkesztése</a:t>
            </a:r>
          </a:p>
        </p:txBody>
      </p:sp>
      <p:sp>
        <p:nvSpPr>
          <p:cNvPr id="5" name="Date Placeholder 4"/>
          <p:cNvSpPr>
            <a:spLocks noGrp="1"/>
          </p:cNvSpPr>
          <p:nvPr>
            <p:ph type="dt" sz="half" idx="10"/>
          </p:nvPr>
        </p:nvSpPr>
        <p:spPr/>
        <p:txBody>
          <a:bodyPr/>
          <a:lstStyle/>
          <a:p>
            <a:fld id="{B61BEF0D-F0BB-DE4B-95CE-6DB70DBA9567}" type="datetimeFigureOut">
              <a:rPr lang="en-US" dirty="0"/>
              <a:pPr/>
              <a:t>5/10/2021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hu-HU"/>
              <a:t>Mintacím szerkesztése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5/10/2021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H4K__NRJSDg?feature=oembe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video" Target="https://www.youtube.com/embed/hhZTu3N0OXs?feature=oembed"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7.xml"/><Relationship Id="rId1" Type="http://schemas.openxmlformats.org/officeDocument/2006/relationships/video" Target="https://www.youtube.com/embed/u3xIs0aajN4?feature=oembed"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video" Target="https://www.youtube.com/embed/YBXgSKG84Zg?feature=oembed"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Autofit/>
          </a:bodyPr>
          <a:lstStyle/>
          <a:p>
            <a:pPr algn="ctr"/>
            <a:r>
              <a:rPr lang="en-GB" sz="4000" dirty="0"/>
              <a:t>OT-ANG_390</a:t>
            </a:r>
            <a:br>
              <a:rPr lang="en-GB" sz="4000" dirty="0"/>
            </a:br>
            <a:r>
              <a:rPr lang="en-GB" sz="4000" dirty="0"/>
              <a:t>The Major Periods Of English Drama: </a:t>
            </a:r>
            <a:r>
              <a:rPr lang="hu-HU" sz="4000" dirty="0"/>
              <a:t>2</a:t>
            </a:r>
            <a:r>
              <a:rPr lang="en-US" sz="4000" dirty="0"/>
              <a:t>0</a:t>
            </a:r>
            <a:r>
              <a:rPr lang="en-US" sz="4000" baseline="30000" dirty="0"/>
              <a:t>th</a:t>
            </a:r>
            <a:r>
              <a:rPr lang="en-US" sz="4000" dirty="0"/>
              <a:t> century drama</a:t>
            </a:r>
            <a:endParaRPr lang="hu-HU" sz="4000" dirty="0"/>
          </a:p>
        </p:txBody>
      </p:sp>
      <p:sp>
        <p:nvSpPr>
          <p:cNvPr id="3" name="Alcím 2"/>
          <p:cNvSpPr>
            <a:spLocks noGrp="1"/>
          </p:cNvSpPr>
          <p:nvPr>
            <p:ph type="subTitle" idx="1"/>
          </p:nvPr>
        </p:nvSpPr>
        <p:spPr/>
        <p:txBody>
          <a:bodyPr>
            <a:normAutofit lnSpcReduction="10000"/>
          </a:bodyPr>
          <a:lstStyle/>
          <a:p>
            <a:endParaRPr lang="en-US" dirty="0"/>
          </a:p>
          <a:p>
            <a:endParaRPr lang="en-US" dirty="0"/>
          </a:p>
          <a:p>
            <a:pPr algn="r"/>
            <a:r>
              <a:rPr lang="en-US" dirty="0"/>
              <a:t>Prof. Ivan </a:t>
            </a:r>
            <a:r>
              <a:rPr lang="en-US" dirty="0" err="1"/>
              <a:t>Nyusztay</a:t>
            </a:r>
            <a:endParaRPr lang="hu-HU" dirty="0"/>
          </a:p>
        </p:txBody>
      </p:sp>
    </p:spTree>
    <p:extLst>
      <p:ext uri="{BB962C8B-B14F-4D97-AF65-F5344CB8AC3E}">
        <p14:creationId xmlns:p14="http://schemas.microsoft.com/office/powerpoint/2010/main" val="27856344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37C32-65C0-4480-B288-4D84FF0AD12D}"/>
              </a:ext>
            </a:extLst>
          </p:cNvPr>
          <p:cNvSpPr>
            <a:spLocks noGrp="1"/>
          </p:cNvSpPr>
          <p:nvPr>
            <p:ph type="title"/>
          </p:nvPr>
        </p:nvSpPr>
        <p:spPr/>
        <p:txBody>
          <a:bodyPr/>
          <a:lstStyle/>
          <a:p>
            <a:pPr algn="ctr"/>
            <a:r>
              <a:rPr lang="en-GB" dirty="0"/>
              <a:t>Osborne, </a:t>
            </a:r>
            <a:r>
              <a:rPr lang="en-GB" i="1" dirty="0"/>
              <a:t>The Entertainer </a:t>
            </a:r>
            <a:r>
              <a:rPr lang="en-GB" dirty="0"/>
              <a:t>(1957)</a:t>
            </a:r>
          </a:p>
        </p:txBody>
      </p:sp>
      <p:sp>
        <p:nvSpPr>
          <p:cNvPr id="3" name="Content Placeholder 2">
            <a:extLst>
              <a:ext uri="{FF2B5EF4-FFF2-40B4-BE49-F238E27FC236}">
                <a16:creationId xmlns:a16="http://schemas.microsoft.com/office/drawing/2014/main" id="{3E375293-FBA1-4096-AAD6-644D87CB1A25}"/>
              </a:ext>
            </a:extLst>
          </p:cNvPr>
          <p:cNvSpPr>
            <a:spLocks noGrp="1"/>
          </p:cNvSpPr>
          <p:nvPr>
            <p:ph idx="1"/>
          </p:nvPr>
        </p:nvSpPr>
        <p:spPr/>
        <p:txBody>
          <a:bodyPr/>
          <a:lstStyle/>
          <a:p>
            <a:r>
              <a:rPr lang="en-GB" dirty="0"/>
              <a:t>Jean: “Here we are, we’re alone in the universe, there’s no God, it just seems that it all  began by sg as simple as sunlight striking on a piece of rock. And here we are. We’ve only got ourselves. Somehow, we’ve just got to make a go of it. We’ve only ourselves.”</a:t>
            </a:r>
          </a:p>
          <a:p>
            <a:r>
              <a:rPr lang="en-GB" dirty="0"/>
              <a:t>On theatre: “Drama rests on the dynamic that is created btw characters on the stage. It must be concrete and it must be expressed, even if it is only in silence or a gesture of despair. The theatre is not a school room, nor is it, as many people seem to think, a place where ‘discussion’ takes place, where ideas are apparently, formally examined in the manner of a solitary show-off in an intellectual magazine. It is a place where people spend much of their time responding nakedly – or failing – to the burden of trying to live and preparing to die.” </a:t>
            </a:r>
          </a:p>
        </p:txBody>
      </p:sp>
    </p:spTree>
    <p:extLst>
      <p:ext uri="{BB962C8B-B14F-4D97-AF65-F5344CB8AC3E}">
        <p14:creationId xmlns:p14="http://schemas.microsoft.com/office/powerpoint/2010/main" val="226891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a:t>The Theatre of the Absurd (M. </a:t>
            </a:r>
            <a:r>
              <a:rPr lang="en-US" dirty="0" err="1"/>
              <a:t>Esslin</a:t>
            </a:r>
            <a:r>
              <a:rPr lang="en-US" dirty="0"/>
              <a:t>)</a:t>
            </a:r>
            <a:endParaRPr lang="hu-HU" dirty="0"/>
          </a:p>
        </p:txBody>
      </p:sp>
      <p:sp>
        <p:nvSpPr>
          <p:cNvPr id="3" name="Tartalom helye 2"/>
          <p:cNvSpPr>
            <a:spLocks noGrp="1"/>
          </p:cNvSpPr>
          <p:nvPr>
            <p:ph idx="1"/>
          </p:nvPr>
        </p:nvSpPr>
        <p:spPr/>
        <p:txBody>
          <a:bodyPr>
            <a:normAutofit lnSpcReduction="10000"/>
          </a:bodyPr>
          <a:lstStyle/>
          <a:p>
            <a:r>
              <a:rPr lang="en-US" sz="2000" dirty="0"/>
              <a:t>Ab-</a:t>
            </a:r>
            <a:r>
              <a:rPr lang="en-US" sz="2000" dirty="0" err="1"/>
              <a:t>surdus</a:t>
            </a:r>
            <a:r>
              <a:rPr lang="en-US" sz="2000" dirty="0"/>
              <a:t>: deaf, unheard of</a:t>
            </a:r>
          </a:p>
          <a:p>
            <a:r>
              <a:rPr lang="en-US" sz="2000" dirty="0"/>
              <a:t>The myth of Sisyphus (Albert Camus)</a:t>
            </a:r>
          </a:p>
          <a:p>
            <a:r>
              <a:rPr lang="en-US" sz="2000" dirty="0" err="1"/>
              <a:t>Cyclicity</a:t>
            </a:r>
            <a:r>
              <a:rPr lang="en-US" sz="2000" dirty="0"/>
              <a:t> vs linearity</a:t>
            </a:r>
          </a:p>
          <a:p>
            <a:r>
              <a:rPr lang="en-US" sz="2000" dirty="0"/>
              <a:t>Suspending action</a:t>
            </a:r>
          </a:p>
          <a:p>
            <a:r>
              <a:rPr lang="en-US" sz="2000" dirty="0"/>
              <a:t>Eugene Ionesco: "Absurd is that which is devoid of purpose. . . . Cut off from his religious, metaphysical, and transcendental roots, man is lost; all his actions become senseless, absurd, useless“</a:t>
            </a:r>
          </a:p>
          <a:p>
            <a:r>
              <a:rPr lang="en-US" sz="2000" dirty="0"/>
              <a:t>Thinking debunked (cf. Beckett and Pinter)</a:t>
            </a:r>
          </a:p>
          <a:p>
            <a:r>
              <a:rPr lang="en-US" sz="2000" dirty="0"/>
              <a:t>But: dignity of man manifest in repeated acts of verifying the absurd</a:t>
            </a:r>
          </a:p>
          <a:p>
            <a:r>
              <a:rPr lang="en-US" sz="2000" dirty="0"/>
              <a:t>Suicide: misunderstanding the absurd (Camus)</a:t>
            </a:r>
          </a:p>
          <a:p>
            <a:endParaRPr lang="hu-HU" dirty="0"/>
          </a:p>
        </p:txBody>
      </p:sp>
    </p:spTree>
    <p:extLst>
      <p:ext uri="{BB962C8B-B14F-4D97-AF65-F5344CB8AC3E}">
        <p14:creationId xmlns:p14="http://schemas.microsoft.com/office/powerpoint/2010/main" val="112175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ép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216" y="0"/>
            <a:ext cx="5841567" cy="6858000"/>
          </a:xfrm>
          <a:prstGeom prst="rect">
            <a:avLst/>
          </a:prstGeom>
        </p:spPr>
      </p:pic>
    </p:spTree>
    <p:extLst>
      <p:ext uri="{BB962C8B-B14F-4D97-AF65-F5344CB8AC3E}">
        <p14:creationId xmlns:p14="http://schemas.microsoft.com/office/powerpoint/2010/main" val="8500808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Samuel Beckett </a:t>
            </a:r>
            <a:r>
              <a:rPr lang="en-US" dirty="0"/>
              <a:t>(1906-1989)</a:t>
            </a:r>
            <a:endParaRPr lang="hu-HU" dirty="0"/>
          </a:p>
        </p:txBody>
      </p:sp>
      <p:sp>
        <p:nvSpPr>
          <p:cNvPr id="3" name="Tartalom helye 2"/>
          <p:cNvSpPr>
            <a:spLocks noGrp="1"/>
          </p:cNvSpPr>
          <p:nvPr>
            <p:ph idx="1"/>
          </p:nvPr>
        </p:nvSpPr>
        <p:spPr/>
        <p:txBody>
          <a:bodyPr>
            <a:normAutofit lnSpcReduction="10000"/>
          </a:bodyPr>
          <a:lstStyle/>
          <a:p>
            <a:r>
              <a:rPr lang="en-US" sz="2400" dirty="0"/>
              <a:t>Novelist, dramatist, poet</a:t>
            </a:r>
            <a:endParaRPr lang="en-US" sz="2400" i="1" dirty="0"/>
          </a:p>
          <a:p>
            <a:r>
              <a:rPr lang="en-US" sz="2400" i="1" dirty="0"/>
              <a:t>Novels: Murphy, the trilogy (Molloy, Malone Dies, The Unnamable</a:t>
            </a:r>
            <a:r>
              <a:rPr lang="en-US" sz="2400" dirty="0"/>
              <a:t>), </a:t>
            </a:r>
            <a:r>
              <a:rPr lang="en-US" sz="2400" i="1" dirty="0"/>
              <a:t>Watt</a:t>
            </a:r>
          </a:p>
          <a:p>
            <a:r>
              <a:rPr lang="en-US" sz="2400" dirty="0"/>
              <a:t>Drama: full length plays (</a:t>
            </a:r>
            <a:r>
              <a:rPr lang="en-US" sz="2400" i="1" dirty="0"/>
              <a:t>Waiting for </a:t>
            </a:r>
            <a:r>
              <a:rPr lang="en-US" sz="2400" i="1" dirty="0" err="1"/>
              <a:t>Godot</a:t>
            </a:r>
            <a:r>
              <a:rPr lang="en-US" sz="2400" dirty="0"/>
              <a:t>, </a:t>
            </a:r>
            <a:r>
              <a:rPr lang="en-US" sz="2400" i="1" dirty="0"/>
              <a:t>Happy Days</a:t>
            </a:r>
            <a:r>
              <a:rPr lang="en-US" sz="2400" dirty="0"/>
              <a:t>)</a:t>
            </a:r>
          </a:p>
          <a:p>
            <a:r>
              <a:rPr lang="en-US" sz="2400" dirty="0"/>
              <a:t>Minimalist plays: ‘Not I’, ‘Act Without Words’, ‘</a:t>
            </a:r>
            <a:r>
              <a:rPr lang="en-US" sz="2400" dirty="0" err="1"/>
              <a:t>Rockaby</a:t>
            </a:r>
            <a:r>
              <a:rPr lang="en-US" sz="2400" dirty="0"/>
              <a:t>’</a:t>
            </a:r>
          </a:p>
          <a:p>
            <a:r>
              <a:rPr lang="en-US" sz="2400" dirty="0"/>
              <a:t>From pairs to isolated characters</a:t>
            </a:r>
          </a:p>
          <a:p>
            <a:r>
              <a:rPr lang="en-US" sz="2400" dirty="0"/>
              <a:t>From isolated characters to body parts</a:t>
            </a:r>
          </a:p>
          <a:p>
            <a:r>
              <a:rPr lang="en-US" sz="2400" dirty="0"/>
              <a:t>Joyce vs Beckett: omniscience vs impotence</a:t>
            </a:r>
            <a:endParaRPr lang="hu-HU" sz="2400" dirty="0"/>
          </a:p>
        </p:txBody>
      </p:sp>
    </p:spTree>
    <p:extLst>
      <p:ext uri="{BB962C8B-B14F-4D97-AF65-F5344CB8AC3E}">
        <p14:creationId xmlns:p14="http://schemas.microsoft.com/office/powerpoint/2010/main" val="39162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a:t>Beckett</a:t>
            </a:r>
            <a:r>
              <a:rPr lang="en-US" dirty="0"/>
              <a:t>: major topics</a:t>
            </a:r>
            <a:endParaRPr lang="hu-HU" dirty="0"/>
          </a:p>
        </p:txBody>
      </p:sp>
      <p:sp>
        <p:nvSpPr>
          <p:cNvPr id="3" name="Tartalom helye 2"/>
          <p:cNvSpPr>
            <a:spLocks noGrp="1"/>
          </p:cNvSpPr>
          <p:nvPr>
            <p:ph idx="1"/>
          </p:nvPr>
        </p:nvSpPr>
        <p:spPr/>
        <p:txBody>
          <a:bodyPr>
            <a:normAutofit fontScale="92500" lnSpcReduction="10000"/>
          </a:bodyPr>
          <a:lstStyle/>
          <a:p>
            <a:r>
              <a:rPr lang="en-US" sz="2400" dirty="0"/>
              <a:t>Homo </a:t>
            </a:r>
            <a:r>
              <a:rPr lang="en-US" sz="2400" dirty="0" err="1"/>
              <a:t>patiens</a:t>
            </a:r>
            <a:r>
              <a:rPr lang="en-US" sz="2400" dirty="0"/>
              <a:t> and uselessness</a:t>
            </a:r>
          </a:p>
          <a:p>
            <a:r>
              <a:rPr lang="en-US" sz="2400" dirty="0"/>
              <a:t>Human choice: carrot or turnip</a:t>
            </a:r>
          </a:p>
          <a:p>
            <a:r>
              <a:rPr lang="en-US" sz="2400" dirty="0"/>
              <a:t>Claustrophobia: mounds (</a:t>
            </a:r>
            <a:r>
              <a:rPr lang="en-US" sz="2400" i="1" dirty="0"/>
              <a:t>Happy Days</a:t>
            </a:r>
            <a:r>
              <a:rPr lang="en-US" sz="2400" dirty="0"/>
              <a:t>), ashbins (</a:t>
            </a:r>
            <a:r>
              <a:rPr lang="en-US" sz="2400" i="1" dirty="0"/>
              <a:t>Endgame</a:t>
            </a:r>
            <a:r>
              <a:rPr lang="en-US" sz="2400" dirty="0"/>
              <a:t>), urns (</a:t>
            </a:r>
            <a:r>
              <a:rPr lang="en-US" sz="2400" i="1" dirty="0"/>
              <a:t>Play</a:t>
            </a:r>
            <a:r>
              <a:rPr lang="en-US" sz="2400" dirty="0"/>
              <a:t>)</a:t>
            </a:r>
          </a:p>
          <a:p>
            <a:r>
              <a:rPr lang="en-US" sz="2400" dirty="0"/>
              <a:t>Entertainment: thinking and dancing</a:t>
            </a:r>
          </a:p>
          <a:p>
            <a:r>
              <a:rPr lang="en-US" sz="2400" dirty="0"/>
              <a:t>Lack of causality, beginning and end</a:t>
            </a:r>
          </a:p>
          <a:p>
            <a:r>
              <a:rPr lang="en-US" sz="2400" dirty="0"/>
              <a:t>Constipation: verbal and physical</a:t>
            </a:r>
          </a:p>
          <a:p>
            <a:r>
              <a:rPr lang="en-US" sz="2400" dirty="0"/>
              <a:t>Language: self-referential, repetitive</a:t>
            </a:r>
          </a:p>
          <a:p>
            <a:r>
              <a:rPr lang="en-US" sz="2400" dirty="0"/>
              <a:t>The pitfalls of habit</a:t>
            </a:r>
            <a:endParaRPr lang="hu-HU" sz="2400" dirty="0"/>
          </a:p>
        </p:txBody>
      </p:sp>
    </p:spTree>
    <p:extLst>
      <p:ext uri="{BB962C8B-B14F-4D97-AF65-F5344CB8AC3E}">
        <p14:creationId xmlns:p14="http://schemas.microsoft.com/office/powerpoint/2010/main" val="3226504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en-US" dirty="0"/>
              <a:t>Beckett: </a:t>
            </a:r>
            <a:r>
              <a:rPr lang="en-US" i="1" dirty="0"/>
              <a:t>Waiting for </a:t>
            </a:r>
            <a:r>
              <a:rPr lang="en-US" i="1" dirty="0" err="1"/>
              <a:t>Godot</a:t>
            </a:r>
            <a:r>
              <a:rPr lang="en-US" i="1" dirty="0"/>
              <a:t> </a:t>
            </a:r>
            <a:r>
              <a:rPr lang="en-US" dirty="0"/>
              <a:t>(1955)</a:t>
            </a:r>
            <a:endParaRPr lang="hu-HU" dirty="0"/>
          </a:p>
        </p:txBody>
      </p:sp>
      <p:sp>
        <p:nvSpPr>
          <p:cNvPr id="3" name="Tartalom helye 2"/>
          <p:cNvSpPr>
            <a:spLocks noGrp="1"/>
          </p:cNvSpPr>
          <p:nvPr>
            <p:ph idx="1"/>
          </p:nvPr>
        </p:nvSpPr>
        <p:spPr/>
        <p:txBody>
          <a:bodyPr>
            <a:normAutofit lnSpcReduction="10000"/>
          </a:bodyPr>
          <a:lstStyle/>
          <a:p>
            <a:r>
              <a:rPr lang="en-US" sz="2400" dirty="0"/>
              <a:t>Key word: perhaps</a:t>
            </a:r>
          </a:p>
          <a:p>
            <a:r>
              <a:rPr lang="en-US" sz="2400" dirty="0"/>
              <a:t>No place no time</a:t>
            </a:r>
          </a:p>
          <a:p>
            <a:r>
              <a:rPr lang="en-US" sz="2400" dirty="0"/>
              <a:t>The thieves crucified with Christ</a:t>
            </a:r>
          </a:p>
          <a:p>
            <a:r>
              <a:rPr lang="en-US" sz="2400" dirty="0"/>
              <a:t>Nothing happens: twice (2 Acts)</a:t>
            </a:r>
          </a:p>
          <a:p>
            <a:r>
              <a:rPr lang="en-US" sz="2400" dirty="0"/>
              <a:t>Pairs: </a:t>
            </a:r>
            <a:r>
              <a:rPr lang="en-US" sz="2400" dirty="0" err="1"/>
              <a:t>Didi</a:t>
            </a:r>
            <a:r>
              <a:rPr lang="en-US" sz="2400" dirty="0"/>
              <a:t> and </a:t>
            </a:r>
            <a:r>
              <a:rPr lang="en-US" sz="2400" dirty="0" err="1"/>
              <a:t>Gogo</a:t>
            </a:r>
            <a:r>
              <a:rPr lang="en-US" sz="2400" dirty="0"/>
              <a:t>, </a:t>
            </a:r>
            <a:r>
              <a:rPr lang="en-US" sz="2400" dirty="0" err="1"/>
              <a:t>Pozzo</a:t>
            </a:r>
            <a:r>
              <a:rPr lang="en-US" sz="2400" dirty="0"/>
              <a:t> and Lucky</a:t>
            </a:r>
          </a:p>
          <a:p>
            <a:r>
              <a:rPr lang="en-US" sz="2400" dirty="0" err="1"/>
              <a:t>Godot</a:t>
            </a:r>
            <a:r>
              <a:rPr lang="en-US" sz="2400" dirty="0"/>
              <a:t>: not God</a:t>
            </a:r>
          </a:p>
          <a:p>
            <a:r>
              <a:rPr lang="en-US" sz="2400" dirty="0"/>
              <a:t>Characters tied to the spot</a:t>
            </a:r>
          </a:p>
          <a:p>
            <a:r>
              <a:rPr lang="en-US" sz="2400" dirty="0"/>
              <a:t>Contradictions: “I’m going”</a:t>
            </a:r>
          </a:p>
          <a:p>
            <a:endParaRPr lang="hu-HU" dirty="0"/>
          </a:p>
        </p:txBody>
      </p:sp>
    </p:spTree>
    <p:extLst>
      <p:ext uri="{BB962C8B-B14F-4D97-AF65-F5344CB8AC3E}">
        <p14:creationId xmlns:p14="http://schemas.microsoft.com/office/powerpoint/2010/main" val="4256803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arold Pinter - Alchetron, The Free Social Encyclopedia">
            <a:extLst>
              <a:ext uri="{FF2B5EF4-FFF2-40B4-BE49-F238E27FC236}">
                <a16:creationId xmlns:a16="http://schemas.microsoft.com/office/drawing/2014/main" id="{82F56732-4B02-46F0-A5F3-95F7062A88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3713" y="0"/>
            <a:ext cx="6122987"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026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5588-43CC-45F5-968C-9DC6F3CF55E4}"/>
              </a:ext>
            </a:extLst>
          </p:cNvPr>
          <p:cNvSpPr>
            <a:spLocks noGrp="1"/>
          </p:cNvSpPr>
          <p:nvPr>
            <p:ph type="title"/>
          </p:nvPr>
        </p:nvSpPr>
        <p:spPr/>
        <p:txBody>
          <a:bodyPr/>
          <a:lstStyle/>
          <a:p>
            <a:pPr algn="ctr"/>
            <a:r>
              <a:rPr lang="en-GB" dirty="0"/>
              <a:t>Pinter playing Beckett</a:t>
            </a:r>
          </a:p>
        </p:txBody>
      </p:sp>
      <p:pic>
        <p:nvPicPr>
          <p:cNvPr id="2050" name="Picture 2" descr="Life, Meet Art: Pinter's Last Stand - The New York Times">
            <a:extLst>
              <a:ext uri="{FF2B5EF4-FFF2-40B4-BE49-F238E27FC236}">
                <a16:creationId xmlns:a16="http://schemas.microsoft.com/office/drawing/2014/main" id="{E5C38522-01E7-4D4D-9A57-332A547F32D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28974" y="1838325"/>
            <a:ext cx="7019925" cy="4105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638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1B0-6ACE-4D8E-B25D-90B44EEC3129}"/>
              </a:ext>
            </a:extLst>
          </p:cNvPr>
          <p:cNvSpPr>
            <a:spLocks noGrp="1"/>
          </p:cNvSpPr>
          <p:nvPr>
            <p:ph type="title"/>
          </p:nvPr>
        </p:nvSpPr>
        <p:spPr/>
        <p:txBody>
          <a:bodyPr/>
          <a:lstStyle/>
          <a:p>
            <a:r>
              <a:rPr lang="en-GB" dirty="0"/>
              <a:t>The Birthday Party</a:t>
            </a:r>
          </a:p>
        </p:txBody>
      </p:sp>
      <p:sp>
        <p:nvSpPr>
          <p:cNvPr id="3" name="Content Placeholder 2">
            <a:extLst>
              <a:ext uri="{FF2B5EF4-FFF2-40B4-BE49-F238E27FC236}">
                <a16:creationId xmlns:a16="http://schemas.microsoft.com/office/drawing/2014/main" id="{1FEBDF2A-DF03-4A14-9950-F9355FB5E02C}"/>
              </a:ext>
            </a:extLst>
          </p:cNvPr>
          <p:cNvSpPr>
            <a:spLocks noGrp="1"/>
          </p:cNvSpPr>
          <p:nvPr>
            <p:ph idx="1"/>
          </p:nvPr>
        </p:nvSpPr>
        <p:spPr/>
        <p:txBody>
          <a:bodyPr/>
          <a:lstStyle/>
          <a:p>
            <a:r>
              <a:rPr lang="en-GB" dirty="0"/>
              <a:t>https://www.youtube.com/watch?v=H4K__NRJSDg</a:t>
            </a:r>
          </a:p>
        </p:txBody>
      </p:sp>
      <p:pic>
        <p:nvPicPr>
          <p:cNvPr id="4" name="Online Media 3" title="PINTER'S THE BIRTHDAY PARTY Part 2 of 4">
            <a:hlinkClick r:id="" action="ppaction://media"/>
            <a:extLst>
              <a:ext uri="{FF2B5EF4-FFF2-40B4-BE49-F238E27FC236}">
                <a16:creationId xmlns:a16="http://schemas.microsoft.com/office/drawing/2014/main" id="{46CA9EB7-3D8C-4392-B4CF-032569CE256E}"/>
              </a:ext>
            </a:extLst>
          </p:cNvPr>
          <p:cNvPicPr>
            <a:picLocks noRot="1" noChangeAspect="1"/>
          </p:cNvPicPr>
          <p:nvPr>
            <a:videoFile r:link="rId1"/>
          </p:nvPr>
        </p:nvPicPr>
        <p:blipFill>
          <a:blip r:embed="rId3"/>
          <a:stretch>
            <a:fillRect/>
          </a:stretch>
        </p:blipFill>
        <p:spPr>
          <a:xfrm>
            <a:off x="3080551" y="1766656"/>
            <a:ext cx="6764785" cy="4144566"/>
          </a:xfrm>
          <a:prstGeom prst="rect">
            <a:avLst/>
          </a:prstGeom>
        </p:spPr>
      </p:pic>
    </p:spTree>
    <p:extLst>
      <p:ext uri="{BB962C8B-B14F-4D97-AF65-F5344CB8AC3E}">
        <p14:creationId xmlns:p14="http://schemas.microsoft.com/office/powerpoint/2010/main" val="1046988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a:t>Harold </a:t>
            </a:r>
            <a:r>
              <a:rPr lang="hu-HU" dirty="0" err="1"/>
              <a:t>Pinter</a:t>
            </a:r>
            <a:r>
              <a:rPr lang="en-US" dirty="0"/>
              <a:t> (1930-2008)</a:t>
            </a:r>
            <a:endParaRPr lang="hu-HU" dirty="0"/>
          </a:p>
        </p:txBody>
      </p:sp>
      <p:sp>
        <p:nvSpPr>
          <p:cNvPr id="3" name="Tartalom helye 2"/>
          <p:cNvSpPr>
            <a:spLocks noGrp="1"/>
          </p:cNvSpPr>
          <p:nvPr>
            <p:ph idx="1"/>
          </p:nvPr>
        </p:nvSpPr>
        <p:spPr/>
        <p:txBody>
          <a:bodyPr>
            <a:noAutofit/>
          </a:bodyPr>
          <a:lstStyle/>
          <a:p>
            <a:r>
              <a:rPr lang="en-US" sz="2400" dirty="0"/>
              <a:t>Dramatist, poet, political essayist</a:t>
            </a:r>
          </a:p>
          <a:p>
            <a:r>
              <a:rPr lang="en-US" sz="2400" dirty="0"/>
              <a:t>Short and full-length plays</a:t>
            </a:r>
          </a:p>
          <a:p>
            <a:r>
              <a:rPr lang="en-US" sz="2400" dirty="0"/>
              <a:t>Condensation of life: the room plays (</a:t>
            </a:r>
            <a:r>
              <a:rPr lang="en-US" sz="2400" i="1" dirty="0"/>
              <a:t>The Room, The Birthday Party, The Caretaker, The Dumb Waiter</a:t>
            </a:r>
            <a:r>
              <a:rPr lang="en-US" sz="2400" dirty="0"/>
              <a:t>)</a:t>
            </a:r>
          </a:p>
          <a:p>
            <a:r>
              <a:rPr lang="en-US" sz="2400" dirty="0" err="1"/>
              <a:t>Beckettian</a:t>
            </a:r>
            <a:r>
              <a:rPr lang="en-US" sz="2400" dirty="0"/>
              <a:t> pairs and a third</a:t>
            </a:r>
          </a:p>
          <a:p>
            <a:r>
              <a:rPr lang="en-US" sz="2400" dirty="0"/>
              <a:t>Dramas of alterity</a:t>
            </a:r>
          </a:p>
          <a:p>
            <a:r>
              <a:rPr lang="en-US" sz="2400" dirty="0"/>
              <a:t>Objection to symbolism</a:t>
            </a:r>
            <a:endParaRPr lang="hu-HU" sz="2400" dirty="0"/>
          </a:p>
        </p:txBody>
      </p:sp>
    </p:spTree>
    <p:extLst>
      <p:ext uri="{BB962C8B-B14F-4D97-AF65-F5344CB8AC3E}">
        <p14:creationId xmlns:p14="http://schemas.microsoft.com/office/powerpoint/2010/main" val="395115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40BAE-94C0-442B-AB23-A21A2668B437}"/>
              </a:ext>
            </a:extLst>
          </p:cNvPr>
          <p:cNvSpPr>
            <a:spLocks noGrp="1"/>
          </p:cNvSpPr>
          <p:nvPr>
            <p:ph type="title"/>
          </p:nvPr>
        </p:nvSpPr>
        <p:spPr/>
        <p:txBody>
          <a:bodyPr/>
          <a:lstStyle/>
          <a:p>
            <a:pPr algn="ctr"/>
            <a:r>
              <a:rPr lang="en-GB" dirty="0"/>
              <a:t>Modern British Drama</a:t>
            </a:r>
          </a:p>
        </p:txBody>
      </p:sp>
      <p:sp>
        <p:nvSpPr>
          <p:cNvPr id="3" name="Content Placeholder 2">
            <a:extLst>
              <a:ext uri="{FF2B5EF4-FFF2-40B4-BE49-F238E27FC236}">
                <a16:creationId xmlns:a16="http://schemas.microsoft.com/office/drawing/2014/main" id="{3E2E78C9-4904-4F42-91E6-9FB40AA37001}"/>
              </a:ext>
            </a:extLst>
          </p:cNvPr>
          <p:cNvSpPr>
            <a:spLocks noGrp="1"/>
          </p:cNvSpPr>
          <p:nvPr>
            <p:ph idx="1"/>
          </p:nvPr>
        </p:nvSpPr>
        <p:spPr/>
        <p:txBody>
          <a:bodyPr>
            <a:normAutofit/>
          </a:bodyPr>
          <a:lstStyle/>
          <a:p>
            <a:r>
              <a:rPr lang="en-GB" sz="2400" dirty="0"/>
              <a:t>1890: Shaw’s lecture on “The Quintessence of Ibsenism”</a:t>
            </a:r>
          </a:p>
          <a:p>
            <a:r>
              <a:rPr lang="en-GB" sz="2400" dirty="0"/>
              <a:t>Realism, naturalism vs idealism</a:t>
            </a:r>
          </a:p>
          <a:p>
            <a:r>
              <a:rPr lang="en-GB" sz="2400" dirty="0"/>
              <a:t>Modernist attitude: therapeutic, social change, rejecting the past</a:t>
            </a:r>
          </a:p>
          <a:p>
            <a:r>
              <a:rPr lang="en-GB" sz="2400" dirty="0"/>
              <a:t>The angry young men: Osborne</a:t>
            </a:r>
          </a:p>
          <a:p>
            <a:r>
              <a:rPr lang="en-GB" sz="2400" dirty="0"/>
              <a:t>The Theatre of the Absurd: Samuel Beckett, Tom Stoppard, Harold Pinter</a:t>
            </a:r>
          </a:p>
        </p:txBody>
      </p:sp>
    </p:spTree>
    <p:extLst>
      <p:ext uri="{BB962C8B-B14F-4D97-AF65-F5344CB8AC3E}">
        <p14:creationId xmlns:p14="http://schemas.microsoft.com/office/powerpoint/2010/main" val="3800579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CC87D1-834E-4D20-83F7-95BE07FBACDF}"/>
              </a:ext>
            </a:extLst>
          </p:cNvPr>
          <p:cNvSpPr>
            <a:spLocks noGrp="1"/>
          </p:cNvSpPr>
          <p:nvPr>
            <p:ph type="title"/>
          </p:nvPr>
        </p:nvSpPr>
        <p:spPr/>
        <p:txBody>
          <a:bodyPr/>
          <a:lstStyle/>
          <a:p>
            <a:pPr algn="ctr"/>
            <a:r>
              <a:rPr lang="en-GB" dirty="0"/>
              <a:t>Pinter’s language and silence</a:t>
            </a:r>
          </a:p>
        </p:txBody>
      </p:sp>
      <p:sp>
        <p:nvSpPr>
          <p:cNvPr id="3" name="Content Placeholder 2">
            <a:extLst>
              <a:ext uri="{FF2B5EF4-FFF2-40B4-BE49-F238E27FC236}">
                <a16:creationId xmlns:a16="http://schemas.microsoft.com/office/drawing/2014/main" id="{8FF3D280-29E5-46E2-82DD-1C5F1A7A1BB0}"/>
              </a:ext>
            </a:extLst>
          </p:cNvPr>
          <p:cNvSpPr>
            <a:spLocks noGrp="1"/>
          </p:cNvSpPr>
          <p:nvPr>
            <p:ph idx="1"/>
          </p:nvPr>
        </p:nvSpPr>
        <p:spPr/>
        <p:txBody>
          <a:bodyPr>
            <a:normAutofit lnSpcReduction="10000"/>
          </a:bodyPr>
          <a:lstStyle/>
          <a:p>
            <a:r>
              <a:rPr lang="en-US" sz="2400" dirty="0"/>
              <a:t>Coercive language vs referential language</a:t>
            </a:r>
          </a:p>
          <a:p>
            <a:r>
              <a:rPr lang="en-US" sz="2400" dirty="0"/>
              <a:t>Language of familiarity: breakfast ritual, newspaper, </a:t>
            </a:r>
            <a:r>
              <a:rPr lang="en-US" sz="2400" dirty="0" err="1"/>
              <a:t>etc</a:t>
            </a:r>
            <a:endParaRPr lang="en-US" sz="2400" dirty="0"/>
          </a:p>
          <a:p>
            <a:r>
              <a:rPr lang="en-US" sz="2400" dirty="0"/>
              <a:t>How to do things with words (J. L. Austin)</a:t>
            </a:r>
          </a:p>
          <a:p>
            <a:r>
              <a:rPr lang="en-US" sz="2400" dirty="0"/>
              <a:t>How to do things with silence </a:t>
            </a:r>
          </a:p>
          <a:p>
            <a:r>
              <a:rPr lang="en-US" sz="2400" dirty="0"/>
              <a:t>Silence: two types</a:t>
            </a:r>
          </a:p>
          <a:p>
            <a:r>
              <a:rPr lang="en-US" sz="2400" dirty="0"/>
              <a:t>Silence and communication in </a:t>
            </a:r>
            <a:r>
              <a:rPr lang="en-US" sz="2400" i="1" dirty="0"/>
              <a:t>A Slight Ache </a:t>
            </a:r>
            <a:r>
              <a:rPr lang="en-US" sz="2400" dirty="0"/>
              <a:t>(1958)</a:t>
            </a:r>
          </a:p>
          <a:p>
            <a:r>
              <a:rPr lang="en-GB" sz="2400" dirty="0"/>
              <a:t>“One way of looking at speech is to say that it is a constant stratagem to cover nakedness.”</a:t>
            </a:r>
            <a:endParaRPr lang="en-US" sz="2400" dirty="0"/>
          </a:p>
          <a:p>
            <a:endParaRPr lang="en-US" dirty="0"/>
          </a:p>
          <a:p>
            <a:endParaRPr lang="en-GB" dirty="0"/>
          </a:p>
        </p:txBody>
      </p:sp>
    </p:spTree>
    <p:extLst>
      <p:ext uri="{BB962C8B-B14F-4D97-AF65-F5344CB8AC3E}">
        <p14:creationId xmlns:p14="http://schemas.microsoft.com/office/powerpoint/2010/main" val="3596790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US" dirty="0"/>
              <a:t>Pinter and the Room</a:t>
            </a:r>
            <a:endParaRPr lang="hu-HU" dirty="0"/>
          </a:p>
        </p:txBody>
      </p:sp>
      <p:sp>
        <p:nvSpPr>
          <p:cNvPr id="3" name="Tartalom helye 2"/>
          <p:cNvSpPr>
            <a:spLocks noGrp="1"/>
          </p:cNvSpPr>
          <p:nvPr>
            <p:ph idx="1"/>
          </p:nvPr>
        </p:nvSpPr>
        <p:spPr/>
        <p:txBody>
          <a:bodyPr>
            <a:normAutofit/>
          </a:bodyPr>
          <a:lstStyle/>
          <a:p>
            <a:pPr marL="0" indent="0">
              <a:buNone/>
            </a:pPr>
            <a:r>
              <a:rPr lang="en-US" sz="2400" dirty="0"/>
              <a:t>“</a:t>
            </a:r>
            <a:r>
              <a:rPr lang="hu-HU" sz="2400" dirty="0" err="1"/>
              <a:t>Given</a:t>
            </a:r>
            <a:r>
              <a:rPr lang="hu-HU" sz="2400" dirty="0"/>
              <a:t> a man </a:t>
            </a:r>
            <a:r>
              <a:rPr lang="hu-HU" sz="2400" dirty="0" err="1"/>
              <a:t>in</a:t>
            </a:r>
            <a:r>
              <a:rPr lang="hu-HU" sz="2400" dirty="0"/>
              <a:t> a </a:t>
            </a:r>
            <a:r>
              <a:rPr lang="hu-HU" sz="2400" dirty="0" err="1"/>
              <a:t>room</a:t>
            </a:r>
            <a:r>
              <a:rPr lang="hu-HU" sz="2400" dirty="0"/>
              <a:t> and he </a:t>
            </a:r>
            <a:r>
              <a:rPr lang="hu-HU" sz="2400" dirty="0" err="1"/>
              <a:t>will</a:t>
            </a:r>
            <a:r>
              <a:rPr lang="hu-HU" sz="2400" dirty="0"/>
              <a:t> </a:t>
            </a:r>
            <a:r>
              <a:rPr lang="hu-HU" sz="2400" dirty="0" err="1"/>
              <a:t>sooner</a:t>
            </a:r>
            <a:r>
              <a:rPr lang="hu-HU" sz="2400" dirty="0"/>
              <a:t> </a:t>
            </a:r>
            <a:r>
              <a:rPr lang="hu-HU" sz="2400" dirty="0" err="1"/>
              <a:t>or</a:t>
            </a:r>
            <a:r>
              <a:rPr lang="hu-HU" sz="2400" dirty="0"/>
              <a:t> </a:t>
            </a:r>
            <a:r>
              <a:rPr lang="hu-HU" sz="2400" dirty="0" err="1"/>
              <a:t>later</a:t>
            </a:r>
            <a:r>
              <a:rPr lang="hu-HU" sz="2400" dirty="0"/>
              <a:t> </a:t>
            </a:r>
            <a:r>
              <a:rPr lang="hu-HU" sz="2400" dirty="0" err="1"/>
              <a:t>receive</a:t>
            </a:r>
            <a:r>
              <a:rPr lang="hu-HU" sz="2400" dirty="0"/>
              <a:t> a </a:t>
            </a:r>
            <a:r>
              <a:rPr lang="hu-HU" sz="2400" dirty="0" err="1"/>
              <a:t>visitor</a:t>
            </a:r>
            <a:r>
              <a:rPr lang="hu-HU" sz="2400" dirty="0"/>
              <a:t>. A </a:t>
            </a:r>
            <a:r>
              <a:rPr lang="hu-HU" sz="2400" dirty="0" err="1"/>
              <a:t>visitor</a:t>
            </a:r>
            <a:r>
              <a:rPr lang="hu-HU" sz="2400" dirty="0"/>
              <a:t> entering </a:t>
            </a:r>
            <a:r>
              <a:rPr lang="hu-HU" sz="2400" dirty="0" err="1"/>
              <a:t>the</a:t>
            </a:r>
            <a:r>
              <a:rPr lang="hu-HU" sz="2400" dirty="0"/>
              <a:t> </a:t>
            </a:r>
            <a:r>
              <a:rPr lang="hu-HU" sz="2400" dirty="0" err="1"/>
              <a:t>room</a:t>
            </a:r>
            <a:r>
              <a:rPr lang="hu-HU" sz="2400" dirty="0"/>
              <a:t> </a:t>
            </a:r>
            <a:r>
              <a:rPr lang="hu-HU" sz="2400" dirty="0" err="1"/>
              <a:t>will</a:t>
            </a:r>
            <a:r>
              <a:rPr lang="hu-HU" sz="2400" dirty="0"/>
              <a:t> enter </a:t>
            </a:r>
            <a:r>
              <a:rPr lang="hu-HU" sz="2400" dirty="0" err="1"/>
              <a:t>with</a:t>
            </a:r>
            <a:r>
              <a:rPr lang="hu-HU" sz="2400" dirty="0"/>
              <a:t> </a:t>
            </a:r>
            <a:r>
              <a:rPr lang="hu-HU" sz="2400" dirty="0" err="1"/>
              <a:t>intent</a:t>
            </a:r>
            <a:r>
              <a:rPr lang="hu-HU" sz="2400" dirty="0"/>
              <a:t>. </a:t>
            </a:r>
            <a:r>
              <a:rPr lang="hu-HU" sz="2400" dirty="0" err="1"/>
              <a:t>If</a:t>
            </a:r>
            <a:r>
              <a:rPr lang="hu-HU" sz="2400" dirty="0"/>
              <a:t> </a:t>
            </a:r>
            <a:r>
              <a:rPr lang="hu-HU" sz="2400" dirty="0" err="1"/>
              <a:t>two</a:t>
            </a:r>
            <a:r>
              <a:rPr lang="hu-HU" sz="2400" dirty="0"/>
              <a:t> </a:t>
            </a:r>
            <a:r>
              <a:rPr lang="hu-HU" sz="2400" dirty="0" err="1"/>
              <a:t>people</a:t>
            </a:r>
            <a:r>
              <a:rPr lang="hu-HU" sz="2400" dirty="0"/>
              <a:t> </a:t>
            </a:r>
            <a:r>
              <a:rPr lang="hu-HU" sz="2400" dirty="0" err="1"/>
              <a:t>inhabit</a:t>
            </a:r>
            <a:r>
              <a:rPr lang="hu-HU" sz="2400" dirty="0"/>
              <a:t> </a:t>
            </a:r>
            <a:r>
              <a:rPr lang="hu-HU" sz="2400" dirty="0" err="1"/>
              <a:t>the</a:t>
            </a:r>
            <a:r>
              <a:rPr lang="hu-HU" sz="2400" dirty="0"/>
              <a:t> </a:t>
            </a:r>
            <a:r>
              <a:rPr lang="hu-HU" sz="2400" dirty="0" err="1"/>
              <a:t>room</a:t>
            </a:r>
            <a:r>
              <a:rPr lang="hu-HU" sz="2400" dirty="0"/>
              <a:t> </a:t>
            </a:r>
            <a:r>
              <a:rPr lang="hu-HU" sz="2400" dirty="0" err="1"/>
              <a:t>the</a:t>
            </a:r>
            <a:r>
              <a:rPr lang="hu-HU" sz="2400" dirty="0"/>
              <a:t> </a:t>
            </a:r>
            <a:r>
              <a:rPr lang="hu-HU" sz="2400" dirty="0" err="1"/>
              <a:t>visitor</a:t>
            </a:r>
            <a:r>
              <a:rPr lang="hu-HU" sz="2400" dirty="0"/>
              <a:t> </a:t>
            </a:r>
            <a:r>
              <a:rPr lang="hu-HU" sz="2400" dirty="0" err="1"/>
              <a:t>will</a:t>
            </a:r>
            <a:r>
              <a:rPr lang="hu-HU" sz="2400" dirty="0"/>
              <a:t> </a:t>
            </a:r>
            <a:r>
              <a:rPr lang="hu-HU" sz="2400" dirty="0" err="1"/>
              <a:t>not</a:t>
            </a:r>
            <a:r>
              <a:rPr lang="hu-HU" sz="2400" dirty="0"/>
              <a:t> be </a:t>
            </a:r>
            <a:r>
              <a:rPr lang="hu-HU" sz="2400" dirty="0" err="1"/>
              <a:t>the</a:t>
            </a:r>
            <a:r>
              <a:rPr lang="hu-HU" sz="2400" dirty="0"/>
              <a:t> </a:t>
            </a:r>
            <a:r>
              <a:rPr lang="hu-HU" sz="2400" dirty="0" err="1"/>
              <a:t>same</a:t>
            </a:r>
            <a:r>
              <a:rPr lang="hu-HU" sz="2400" dirty="0"/>
              <a:t> man </a:t>
            </a:r>
            <a:r>
              <a:rPr lang="hu-HU" sz="2400" dirty="0" err="1"/>
              <a:t>for</a:t>
            </a:r>
            <a:r>
              <a:rPr lang="hu-HU" sz="2400" dirty="0"/>
              <a:t> </a:t>
            </a:r>
            <a:r>
              <a:rPr lang="hu-HU" sz="2400" dirty="0" err="1"/>
              <a:t>both</a:t>
            </a:r>
            <a:r>
              <a:rPr lang="hu-HU" sz="2400" dirty="0"/>
              <a:t>. A man </a:t>
            </a:r>
            <a:r>
              <a:rPr lang="hu-HU" sz="2400" dirty="0" err="1"/>
              <a:t>in</a:t>
            </a:r>
            <a:r>
              <a:rPr lang="hu-HU" sz="2400" dirty="0"/>
              <a:t> a </a:t>
            </a:r>
            <a:r>
              <a:rPr lang="hu-HU" sz="2400" dirty="0" err="1"/>
              <a:t>room</a:t>
            </a:r>
            <a:r>
              <a:rPr lang="hu-HU" sz="2400" dirty="0"/>
              <a:t> </a:t>
            </a:r>
            <a:r>
              <a:rPr lang="hu-HU" sz="2400" dirty="0" err="1"/>
              <a:t>who</a:t>
            </a:r>
            <a:r>
              <a:rPr lang="hu-HU" sz="2400" dirty="0"/>
              <a:t> </a:t>
            </a:r>
            <a:r>
              <a:rPr lang="hu-HU" sz="2400" dirty="0" err="1"/>
              <a:t>receives</a:t>
            </a:r>
            <a:r>
              <a:rPr lang="hu-HU" sz="2400" dirty="0"/>
              <a:t> </a:t>
            </a:r>
            <a:r>
              <a:rPr lang="hu-HU" sz="2400" dirty="0" err="1"/>
              <a:t>a</a:t>
            </a:r>
            <a:r>
              <a:rPr lang="hu-HU" sz="2400" dirty="0"/>
              <a:t> </a:t>
            </a:r>
            <a:r>
              <a:rPr lang="hu-HU" sz="2400" dirty="0" err="1"/>
              <a:t>visit</a:t>
            </a:r>
            <a:r>
              <a:rPr lang="hu-HU" sz="2400" dirty="0"/>
              <a:t> is </a:t>
            </a:r>
            <a:r>
              <a:rPr lang="hu-HU" sz="2400" dirty="0" err="1"/>
              <a:t>likely</a:t>
            </a:r>
            <a:r>
              <a:rPr lang="hu-HU" sz="2400" dirty="0"/>
              <a:t> </a:t>
            </a:r>
            <a:r>
              <a:rPr lang="hu-HU" sz="2400" dirty="0" err="1"/>
              <a:t>to</a:t>
            </a:r>
            <a:r>
              <a:rPr lang="hu-HU" sz="2400" dirty="0"/>
              <a:t> be </a:t>
            </a:r>
            <a:r>
              <a:rPr lang="hu-HU" sz="2400" dirty="0" err="1"/>
              <a:t>illuminated</a:t>
            </a:r>
            <a:r>
              <a:rPr lang="hu-HU" sz="2400" dirty="0"/>
              <a:t> </a:t>
            </a:r>
            <a:r>
              <a:rPr lang="hu-HU" sz="2400" dirty="0" err="1"/>
              <a:t>or</a:t>
            </a:r>
            <a:r>
              <a:rPr lang="hu-HU" sz="2400" dirty="0"/>
              <a:t> </a:t>
            </a:r>
            <a:r>
              <a:rPr lang="hu-HU" sz="2400" dirty="0" err="1"/>
              <a:t>horrified</a:t>
            </a:r>
            <a:r>
              <a:rPr lang="hu-HU" sz="2400" dirty="0"/>
              <a:t> </a:t>
            </a:r>
            <a:r>
              <a:rPr lang="hu-HU" sz="2400" dirty="0" err="1"/>
              <a:t>by</a:t>
            </a:r>
            <a:r>
              <a:rPr lang="hu-HU" sz="2400" dirty="0"/>
              <a:t> </a:t>
            </a:r>
            <a:r>
              <a:rPr lang="hu-HU" sz="2400" dirty="0" err="1"/>
              <a:t>it</a:t>
            </a:r>
            <a:r>
              <a:rPr lang="hu-HU" sz="2400" dirty="0"/>
              <a:t>. The </a:t>
            </a:r>
            <a:r>
              <a:rPr lang="hu-HU" sz="2400" dirty="0" err="1"/>
              <a:t>visitor</a:t>
            </a:r>
            <a:r>
              <a:rPr lang="hu-HU" sz="2400" dirty="0"/>
              <a:t> </a:t>
            </a:r>
            <a:r>
              <a:rPr lang="hu-HU" sz="2400" dirty="0" err="1"/>
              <a:t>himself</a:t>
            </a:r>
            <a:r>
              <a:rPr lang="hu-HU" sz="2400" dirty="0"/>
              <a:t> </a:t>
            </a:r>
            <a:r>
              <a:rPr lang="hu-HU" sz="2400" dirty="0" err="1"/>
              <a:t>might</a:t>
            </a:r>
            <a:r>
              <a:rPr lang="hu-HU" sz="2400" dirty="0"/>
              <a:t> </a:t>
            </a:r>
            <a:r>
              <a:rPr lang="hu-HU" sz="2400" dirty="0" err="1"/>
              <a:t>as</a:t>
            </a:r>
            <a:r>
              <a:rPr lang="hu-HU" sz="2400" dirty="0"/>
              <a:t> </a:t>
            </a:r>
            <a:r>
              <a:rPr lang="hu-HU" sz="2400" dirty="0" err="1"/>
              <a:t>easily</a:t>
            </a:r>
            <a:r>
              <a:rPr lang="hu-HU" sz="2400" dirty="0"/>
              <a:t> be </a:t>
            </a:r>
            <a:r>
              <a:rPr lang="hu-HU" sz="2400" dirty="0" err="1"/>
              <a:t>horrified</a:t>
            </a:r>
            <a:r>
              <a:rPr lang="hu-HU" sz="2400" dirty="0"/>
              <a:t> </a:t>
            </a:r>
            <a:r>
              <a:rPr lang="hu-HU" sz="2400" dirty="0" err="1"/>
              <a:t>or</a:t>
            </a:r>
            <a:r>
              <a:rPr lang="hu-HU" sz="2400" dirty="0"/>
              <a:t> </a:t>
            </a:r>
            <a:r>
              <a:rPr lang="hu-HU" sz="2400" dirty="0" err="1"/>
              <a:t>illuminated</a:t>
            </a:r>
            <a:r>
              <a:rPr lang="hu-HU" sz="2400" dirty="0"/>
              <a:t>. A man </a:t>
            </a:r>
            <a:r>
              <a:rPr lang="hu-HU" sz="2400" dirty="0" err="1"/>
              <a:t>in</a:t>
            </a:r>
            <a:r>
              <a:rPr lang="hu-HU" sz="2400" dirty="0"/>
              <a:t> a </a:t>
            </a:r>
            <a:r>
              <a:rPr lang="hu-HU" sz="2400" dirty="0" err="1"/>
              <a:t>room</a:t>
            </a:r>
            <a:r>
              <a:rPr lang="hu-HU" sz="2400" dirty="0"/>
              <a:t> and no </a:t>
            </a:r>
            <a:r>
              <a:rPr lang="hu-HU" sz="2400" dirty="0" err="1"/>
              <a:t>one</a:t>
            </a:r>
            <a:r>
              <a:rPr lang="hu-HU" sz="2400" dirty="0"/>
              <a:t> entering </a:t>
            </a:r>
            <a:r>
              <a:rPr lang="hu-HU" sz="2400" dirty="0" err="1"/>
              <a:t>lives</a:t>
            </a:r>
            <a:r>
              <a:rPr lang="hu-HU" sz="2400" dirty="0"/>
              <a:t> </a:t>
            </a:r>
            <a:r>
              <a:rPr lang="hu-HU" sz="2400" dirty="0" err="1"/>
              <a:t>in</a:t>
            </a:r>
            <a:r>
              <a:rPr lang="hu-HU" sz="2400" dirty="0"/>
              <a:t> </a:t>
            </a:r>
            <a:r>
              <a:rPr lang="hu-HU" sz="2400" dirty="0" err="1"/>
              <a:t>expectation</a:t>
            </a:r>
            <a:r>
              <a:rPr lang="hu-HU" sz="2400" dirty="0"/>
              <a:t> of a </a:t>
            </a:r>
            <a:r>
              <a:rPr lang="hu-HU" sz="2400" dirty="0" err="1"/>
              <a:t>visit</a:t>
            </a:r>
            <a:r>
              <a:rPr lang="hu-HU" sz="2400" dirty="0"/>
              <a:t>…</a:t>
            </a:r>
            <a:r>
              <a:rPr lang="hu-HU" sz="2400" dirty="0" err="1"/>
              <a:t>But</a:t>
            </a:r>
            <a:r>
              <a:rPr lang="hu-HU" sz="2400" dirty="0"/>
              <a:t> </a:t>
            </a:r>
            <a:r>
              <a:rPr lang="hu-HU" sz="2400" dirty="0" err="1"/>
              <a:t>however</a:t>
            </a:r>
            <a:r>
              <a:rPr lang="hu-HU" sz="2400" dirty="0"/>
              <a:t> </a:t>
            </a:r>
            <a:r>
              <a:rPr lang="hu-HU" sz="2400" dirty="0" err="1"/>
              <a:t>much</a:t>
            </a:r>
            <a:r>
              <a:rPr lang="hu-HU" sz="2400" dirty="0"/>
              <a:t> </a:t>
            </a:r>
            <a:r>
              <a:rPr lang="hu-HU" sz="2400" dirty="0" err="1"/>
              <a:t>it</a:t>
            </a:r>
            <a:r>
              <a:rPr lang="hu-HU" sz="2400" dirty="0"/>
              <a:t> is </a:t>
            </a:r>
            <a:r>
              <a:rPr lang="hu-HU" sz="2400" dirty="0" err="1"/>
              <a:t>expected</a:t>
            </a:r>
            <a:r>
              <a:rPr lang="hu-HU" sz="2400" dirty="0"/>
              <a:t>, </a:t>
            </a:r>
            <a:r>
              <a:rPr lang="hu-HU" sz="2400" dirty="0" err="1"/>
              <a:t>the</a:t>
            </a:r>
            <a:r>
              <a:rPr lang="hu-HU" sz="2400" dirty="0"/>
              <a:t> </a:t>
            </a:r>
            <a:r>
              <a:rPr lang="hu-HU" sz="2400" dirty="0" err="1"/>
              <a:t>entrance</a:t>
            </a:r>
            <a:r>
              <a:rPr lang="hu-HU" sz="2400" dirty="0"/>
              <a:t>, </a:t>
            </a:r>
            <a:r>
              <a:rPr lang="hu-HU" sz="2400" dirty="0" err="1"/>
              <a:t>when</a:t>
            </a:r>
            <a:r>
              <a:rPr lang="hu-HU" sz="2400" dirty="0"/>
              <a:t> </a:t>
            </a:r>
            <a:r>
              <a:rPr lang="hu-HU" sz="2400" dirty="0" err="1"/>
              <a:t>it</a:t>
            </a:r>
            <a:r>
              <a:rPr lang="hu-HU" sz="2400" dirty="0"/>
              <a:t> </a:t>
            </a:r>
            <a:r>
              <a:rPr lang="hu-HU" sz="2400" dirty="0" err="1"/>
              <a:t>comes</a:t>
            </a:r>
            <a:r>
              <a:rPr lang="hu-HU" sz="2400" dirty="0"/>
              <a:t>, </a:t>
            </a:r>
            <a:r>
              <a:rPr lang="hu-HU" sz="2400" dirty="0" err="1"/>
              <a:t>is</a:t>
            </a:r>
            <a:r>
              <a:rPr lang="hu-HU" sz="2400" dirty="0"/>
              <a:t> </a:t>
            </a:r>
            <a:r>
              <a:rPr lang="hu-HU" sz="2400" dirty="0" err="1"/>
              <a:t>unexpected</a:t>
            </a:r>
            <a:r>
              <a:rPr lang="hu-HU" sz="2400" dirty="0"/>
              <a:t> and almost </a:t>
            </a:r>
            <a:r>
              <a:rPr lang="hu-HU" sz="2400" dirty="0" err="1"/>
              <a:t>always</a:t>
            </a:r>
            <a:r>
              <a:rPr lang="hu-HU" sz="2400" dirty="0"/>
              <a:t> </a:t>
            </a:r>
            <a:r>
              <a:rPr lang="hu-HU" sz="2400" dirty="0" err="1"/>
              <a:t>unwelcome</a:t>
            </a:r>
            <a:r>
              <a:rPr lang="en-US" sz="2400" dirty="0"/>
              <a:t>”</a:t>
            </a:r>
            <a:endParaRPr lang="hu-HU" sz="2400" dirty="0"/>
          </a:p>
        </p:txBody>
      </p:sp>
    </p:spTree>
    <p:extLst>
      <p:ext uri="{BB962C8B-B14F-4D97-AF65-F5344CB8AC3E}">
        <p14:creationId xmlns:p14="http://schemas.microsoft.com/office/powerpoint/2010/main" val="3769204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8BF5-60CA-481D-9281-D20326CBAFA6}"/>
              </a:ext>
            </a:extLst>
          </p:cNvPr>
          <p:cNvSpPr>
            <a:spLocks noGrp="1"/>
          </p:cNvSpPr>
          <p:nvPr>
            <p:ph type="title"/>
          </p:nvPr>
        </p:nvSpPr>
        <p:spPr/>
        <p:txBody>
          <a:bodyPr/>
          <a:lstStyle/>
          <a:p>
            <a:pPr algn="ctr"/>
            <a:r>
              <a:rPr lang="en-GB" dirty="0"/>
              <a:t>The room symbolism</a:t>
            </a:r>
          </a:p>
        </p:txBody>
      </p:sp>
      <p:sp>
        <p:nvSpPr>
          <p:cNvPr id="3" name="Content Placeholder 2">
            <a:extLst>
              <a:ext uri="{FF2B5EF4-FFF2-40B4-BE49-F238E27FC236}">
                <a16:creationId xmlns:a16="http://schemas.microsoft.com/office/drawing/2014/main" id="{1DAB7CAC-E8F1-436D-AD19-6B0E2D33B4B9}"/>
              </a:ext>
            </a:extLst>
          </p:cNvPr>
          <p:cNvSpPr>
            <a:spLocks noGrp="1"/>
          </p:cNvSpPr>
          <p:nvPr>
            <p:ph idx="1"/>
          </p:nvPr>
        </p:nvSpPr>
        <p:spPr/>
        <p:txBody>
          <a:bodyPr>
            <a:normAutofit/>
          </a:bodyPr>
          <a:lstStyle/>
          <a:p>
            <a:r>
              <a:rPr lang="en-GB" sz="2400" dirty="0"/>
              <a:t>The room as theatre</a:t>
            </a:r>
          </a:p>
          <a:p>
            <a:r>
              <a:rPr lang="en-GB" sz="2400" dirty="0"/>
              <a:t>Room realism: domestic</a:t>
            </a:r>
          </a:p>
          <a:p>
            <a:r>
              <a:rPr lang="en-GB" sz="2400" dirty="0"/>
              <a:t>Settings: parts of London </a:t>
            </a:r>
          </a:p>
          <a:p>
            <a:r>
              <a:rPr lang="en-GB" sz="2400" dirty="0"/>
              <a:t>The room as womb</a:t>
            </a:r>
          </a:p>
          <a:p>
            <a:r>
              <a:rPr lang="en-GB" sz="2400" dirty="0"/>
              <a:t>The room as tomb</a:t>
            </a:r>
          </a:p>
          <a:p>
            <a:r>
              <a:rPr lang="en-GB" sz="2400" dirty="0"/>
              <a:t>The room as doom </a:t>
            </a:r>
          </a:p>
        </p:txBody>
      </p:sp>
    </p:spTree>
    <p:extLst>
      <p:ext uri="{BB962C8B-B14F-4D97-AF65-F5344CB8AC3E}">
        <p14:creationId xmlns:p14="http://schemas.microsoft.com/office/powerpoint/2010/main" val="4139146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6A94E-CA24-4EB7-85C7-AF46E7069C68}"/>
              </a:ext>
            </a:extLst>
          </p:cNvPr>
          <p:cNvSpPr>
            <a:spLocks noGrp="1"/>
          </p:cNvSpPr>
          <p:nvPr>
            <p:ph type="title"/>
          </p:nvPr>
        </p:nvSpPr>
        <p:spPr/>
        <p:txBody>
          <a:bodyPr/>
          <a:lstStyle/>
          <a:p>
            <a:pPr algn="ctr"/>
            <a:r>
              <a:rPr lang="en-GB" dirty="0"/>
              <a:t>Pairs and the Third</a:t>
            </a:r>
          </a:p>
        </p:txBody>
      </p:sp>
      <p:sp>
        <p:nvSpPr>
          <p:cNvPr id="3" name="Content Placeholder 2">
            <a:extLst>
              <a:ext uri="{FF2B5EF4-FFF2-40B4-BE49-F238E27FC236}">
                <a16:creationId xmlns:a16="http://schemas.microsoft.com/office/drawing/2014/main" id="{869994A9-A7B9-499D-BF06-1107D11E22CE}"/>
              </a:ext>
            </a:extLst>
          </p:cNvPr>
          <p:cNvSpPr>
            <a:spLocks noGrp="1"/>
          </p:cNvSpPr>
          <p:nvPr>
            <p:ph idx="1"/>
          </p:nvPr>
        </p:nvSpPr>
        <p:spPr/>
        <p:txBody>
          <a:bodyPr/>
          <a:lstStyle/>
          <a:p>
            <a:r>
              <a:rPr lang="en-GB" sz="2400" dirty="0"/>
              <a:t>The Third arrives but never as expected</a:t>
            </a:r>
          </a:p>
          <a:p>
            <a:r>
              <a:rPr lang="en-GB" sz="2400" dirty="0"/>
              <a:t>The Third has always been there</a:t>
            </a:r>
          </a:p>
          <a:p>
            <a:r>
              <a:rPr lang="en-GB" sz="2400" dirty="0"/>
              <a:t>The Third is variable</a:t>
            </a:r>
          </a:p>
          <a:p>
            <a:r>
              <a:rPr lang="en-GB" sz="2400" dirty="0"/>
              <a:t>Ethics and politics</a:t>
            </a:r>
          </a:p>
          <a:p>
            <a:r>
              <a:rPr lang="en-GB" sz="2400" dirty="0"/>
              <a:t>Internal alterity</a:t>
            </a:r>
          </a:p>
          <a:p>
            <a:r>
              <a:rPr lang="en-GB" sz="2400" dirty="0"/>
              <a:t>Topics: hospitality, responsibility, the menacing external (and internal) world, dying, betrayal, gender roles, etc</a:t>
            </a:r>
          </a:p>
          <a:p>
            <a:endParaRPr lang="en-GB" dirty="0"/>
          </a:p>
        </p:txBody>
      </p:sp>
    </p:spTree>
    <p:extLst>
      <p:ext uri="{BB962C8B-B14F-4D97-AF65-F5344CB8AC3E}">
        <p14:creationId xmlns:p14="http://schemas.microsoft.com/office/powerpoint/2010/main" val="4976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EF97FA-DACF-4743-8BDD-D73CA571EBA7}"/>
              </a:ext>
            </a:extLst>
          </p:cNvPr>
          <p:cNvSpPr>
            <a:spLocks noGrp="1"/>
          </p:cNvSpPr>
          <p:nvPr>
            <p:ph type="title"/>
          </p:nvPr>
        </p:nvSpPr>
        <p:spPr/>
        <p:txBody>
          <a:bodyPr/>
          <a:lstStyle/>
          <a:p>
            <a:pPr algn="ctr"/>
            <a:r>
              <a:rPr lang="en-GB" i="1" dirty="0"/>
              <a:t>The Birthday Party </a:t>
            </a:r>
            <a:r>
              <a:rPr lang="en-GB" dirty="0"/>
              <a:t>(1957)</a:t>
            </a:r>
          </a:p>
        </p:txBody>
      </p:sp>
      <p:sp>
        <p:nvSpPr>
          <p:cNvPr id="3" name="Content Placeholder 2">
            <a:extLst>
              <a:ext uri="{FF2B5EF4-FFF2-40B4-BE49-F238E27FC236}">
                <a16:creationId xmlns:a16="http://schemas.microsoft.com/office/drawing/2014/main" id="{95A43196-DCD8-4D71-8C3C-3DD52BCE0531}"/>
              </a:ext>
            </a:extLst>
          </p:cNvPr>
          <p:cNvSpPr>
            <a:spLocks noGrp="1"/>
          </p:cNvSpPr>
          <p:nvPr>
            <p:ph idx="1"/>
          </p:nvPr>
        </p:nvSpPr>
        <p:spPr/>
        <p:txBody>
          <a:bodyPr>
            <a:noAutofit/>
          </a:bodyPr>
          <a:lstStyle/>
          <a:p>
            <a:r>
              <a:rPr lang="en-GB" sz="2400" dirty="0"/>
              <a:t>Boarding house run by Meg and Petey</a:t>
            </a:r>
          </a:p>
          <a:p>
            <a:r>
              <a:rPr lang="en-GB" sz="2400" dirty="0"/>
              <a:t>Only tenant: Stanley Weber</a:t>
            </a:r>
          </a:p>
          <a:p>
            <a:r>
              <a:rPr lang="en-GB" sz="2400" dirty="0"/>
              <a:t>Guest son, host mother</a:t>
            </a:r>
          </a:p>
          <a:p>
            <a:r>
              <a:rPr lang="en-GB" sz="2400" dirty="0"/>
              <a:t>Invading others: Goldberg and McCann</a:t>
            </a:r>
          </a:p>
          <a:p>
            <a:r>
              <a:rPr lang="en-GB" sz="2400" dirty="0"/>
              <a:t>Organizing ‘birthday party’: rebirth</a:t>
            </a:r>
          </a:p>
          <a:p>
            <a:r>
              <a:rPr lang="en-GB" sz="2400" dirty="0"/>
              <a:t>Darkness: blind man’s buff</a:t>
            </a:r>
          </a:p>
          <a:p>
            <a:r>
              <a:rPr lang="en-GB" sz="2400" dirty="0"/>
              <a:t>Violence, rape</a:t>
            </a:r>
          </a:p>
          <a:p>
            <a:r>
              <a:rPr lang="en-GB" sz="2400" dirty="0"/>
              <a:t>“You betrayed the organization”</a:t>
            </a:r>
          </a:p>
        </p:txBody>
      </p:sp>
    </p:spTree>
    <p:extLst>
      <p:ext uri="{BB962C8B-B14F-4D97-AF65-F5344CB8AC3E}">
        <p14:creationId xmlns:p14="http://schemas.microsoft.com/office/powerpoint/2010/main" val="155844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US" dirty="0"/>
              <a:t>Pinter: </a:t>
            </a:r>
            <a:r>
              <a:rPr lang="en-US" i="1" dirty="0"/>
              <a:t>The Dumb Waiter </a:t>
            </a:r>
            <a:r>
              <a:rPr lang="en-US" dirty="0"/>
              <a:t>(1960)</a:t>
            </a:r>
            <a:endParaRPr lang="hu-HU" dirty="0"/>
          </a:p>
        </p:txBody>
      </p:sp>
      <p:sp>
        <p:nvSpPr>
          <p:cNvPr id="3" name="Tartalom helye 2"/>
          <p:cNvSpPr>
            <a:spLocks noGrp="1"/>
          </p:cNvSpPr>
          <p:nvPr>
            <p:ph idx="1"/>
          </p:nvPr>
        </p:nvSpPr>
        <p:spPr/>
        <p:txBody>
          <a:bodyPr>
            <a:normAutofit/>
          </a:bodyPr>
          <a:lstStyle/>
          <a:p>
            <a:r>
              <a:rPr lang="hu-HU" sz="2400" dirty="0" err="1"/>
              <a:t>Unique</a:t>
            </a:r>
            <a:r>
              <a:rPr lang="hu-HU" sz="2400" dirty="0"/>
              <a:t> </a:t>
            </a:r>
            <a:r>
              <a:rPr lang="hu-HU" sz="2400" dirty="0" err="1"/>
              <a:t>pair</a:t>
            </a:r>
            <a:r>
              <a:rPr lang="en-US" sz="2400" dirty="0"/>
              <a:t>: Ben and Gus</a:t>
            </a:r>
          </a:p>
          <a:p>
            <a:r>
              <a:rPr lang="en-US" sz="2400" dirty="0"/>
              <a:t>Basement room </a:t>
            </a:r>
          </a:p>
          <a:p>
            <a:r>
              <a:rPr lang="en-US" sz="2400" dirty="0"/>
              <a:t>Waiting for order</a:t>
            </a:r>
          </a:p>
          <a:p>
            <a:r>
              <a:rPr lang="en-US" sz="2400" dirty="0"/>
              <a:t>Language use controversy</a:t>
            </a:r>
          </a:p>
          <a:p>
            <a:r>
              <a:rPr lang="en-US" sz="2400" dirty="0"/>
              <a:t>D.W.: non-correspondence btw order and service</a:t>
            </a:r>
          </a:p>
          <a:p>
            <a:r>
              <a:rPr lang="en-US" sz="2400" dirty="0"/>
              <a:t>Breakdown of communication</a:t>
            </a:r>
          </a:p>
          <a:p>
            <a:r>
              <a:rPr lang="en-US" sz="2400" dirty="0"/>
              <a:t>Ambiguity overwhelming: Ben about to kill Gus?</a:t>
            </a:r>
            <a:endParaRPr lang="hu-HU" sz="2400" dirty="0"/>
          </a:p>
        </p:txBody>
      </p:sp>
    </p:spTree>
    <p:extLst>
      <p:ext uri="{BB962C8B-B14F-4D97-AF65-F5344CB8AC3E}">
        <p14:creationId xmlns:p14="http://schemas.microsoft.com/office/powerpoint/2010/main" val="3954398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71" name="Freeform 11">
            <a:extLst>
              <a:ext uri="{FF2B5EF4-FFF2-40B4-BE49-F238E27FC236}">
                <a16:creationId xmlns:a16="http://schemas.microsoft.com/office/drawing/2014/main" id="{54EEEBD9-D37D-42B9-BE64-2C102B1D6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3" name="Rectangle 72">
            <a:extLst>
              <a:ext uri="{FF2B5EF4-FFF2-40B4-BE49-F238E27FC236}">
                <a16:creationId xmlns:a16="http://schemas.microsoft.com/office/drawing/2014/main" id="{A2F47212-081A-4E41-8623-C5BD41ADDC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89211" y="643467"/>
            <a:ext cx="8959322" cy="5571066"/>
          </a:xfrm>
          <a:prstGeom prst="rect">
            <a:avLst/>
          </a:prstGeom>
          <a:solidFill>
            <a:srgbClr val="FFFFFF"/>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Tom Stoppard: Unfinished Business">
            <a:extLst>
              <a:ext uri="{FF2B5EF4-FFF2-40B4-BE49-F238E27FC236}">
                <a16:creationId xmlns:a16="http://schemas.microsoft.com/office/drawing/2014/main" id="{7AE2A40B-715C-4806-A7BB-4DD0F6B3882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966765" y="968023"/>
            <a:ext cx="8207961" cy="49247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5962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hu-HU" dirty="0"/>
              <a:t>Tom </a:t>
            </a:r>
            <a:r>
              <a:rPr lang="hu-HU" dirty="0" err="1"/>
              <a:t>Stoppard</a:t>
            </a:r>
            <a:r>
              <a:rPr lang="en-US" dirty="0"/>
              <a:t> (1937-)</a:t>
            </a:r>
            <a:endParaRPr lang="hu-HU" dirty="0"/>
          </a:p>
        </p:txBody>
      </p:sp>
      <p:sp>
        <p:nvSpPr>
          <p:cNvPr id="3" name="Tartalom helye 2"/>
          <p:cNvSpPr>
            <a:spLocks noGrp="1"/>
          </p:cNvSpPr>
          <p:nvPr>
            <p:ph idx="1"/>
          </p:nvPr>
        </p:nvSpPr>
        <p:spPr>
          <a:xfrm>
            <a:off x="2241482" y="1661375"/>
            <a:ext cx="8915400" cy="4021247"/>
          </a:xfrm>
        </p:spPr>
        <p:txBody>
          <a:bodyPr>
            <a:noAutofit/>
          </a:bodyPr>
          <a:lstStyle/>
          <a:p>
            <a:r>
              <a:rPr lang="en-US" sz="2400" dirty="0"/>
              <a:t>Dramatist, writer of film scenarios</a:t>
            </a:r>
          </a:p>
          <a:p>
            <a:r>
              <a:rPr lang="en-US" sz="2400" dirty="0"/>
              <a:t>Early plays influenced by Beckett (</a:t>
            </a:r>
            <a:r>
              <a:rPr lang="en-US" sz="2400" i="1" dirty="0" err="1"/>
              <a:t>Ros</a:t>
            </a:r>
            <a:r>
              <a:rPr lang="en-US" sz="2400" i="1" dirty="0"/>
              <a:t> and </a:t>
            </a:r>
            <a:r>
              <a:rPr lang="en-US" sz="2400" i="1" dirty="0" err="1"/>
              <a:t>Guil</a:t>
            </a:r>
            <a:r>
              <a:rPr lang="en-US" sz="2400" i="1" dirty="0"/>
              <a:t> are Dead</a:t>
            </a:r>
            <a:r>
              <a:rPr lang="en-US" sz="2400" dirty="0"/>
              <a:t>)</a:t>
            </a:r>
          </a:p>
          <a:p>
            <a:r>
              <a:rPr lang="en-US" sz="2400" dirty="0"/>
              <a:t>New topics: philology (</a:t>
            </a:r>
            <a:r>
              <a:rPr lang="en-US" sz="2400" i="1" dirty="0"/>
              <a:t>Arcadia</a:t>
            </a:r>
            <a:r>
              <a:rPr lang="en-US" sz="2400" dirty="0"/>
              <a:t>), logic (</a:t>
            </a:r>
            <a:r>
              <a:rPr lang="en-US" sz="2400" i="1" dirty="0"/>
              <a:t>Jumpers</a:t>
            </a:r>
            <a:r>
              <a:rPr lang="en-US" sz="2400" dirty="0"/>
              <a:t>), physics </a:t>
            </a:r>
            <a:r>
              <a:rPr lang="en-US" sz="2400" i="1" dirty="0" err="1"/>
              <a:t>Hapgood</a:t>
            </a:r>
            <a:r>
              <a:rPr lang="en-US" sz="2400" dirty="0"/>
              <a:t>), history (</a:t>
            </a:r>
            <a:r>
              <a:rPr lang="en-US" sz="2400" i="1" dirty="0"/>
              <a:t>The Coast of Utopia</a:t>
            </a:r>
            <a:r>
              <a:rPr lang="en-US" sz="2400" dirty="0"/>
              <a:t>)</a:t>
            </a:r>
          </a:p>
          <a:p>
            <a:r>
              <a:rPr lang="en-US" sz="2400" dirty="0"/>
              <a:t>Shakespeare reloaded: </a:t>
            </a:r>
            <a:r>
              <a:rPr lang="en-US" sz="2400" i="1" dirty="0" err="1"/>
              <a:t>Dogg’s</a:t>
            </a:r>
            <a:r>
              <a:rPr lang="en-US" sz="2400" i="1" dirty="0"/>
              <a:t> Hamlet, </a:t>
            </a:r>
            <a:r>
              <a:rPr lang="en-US" sz="2400" i="1" dirty="0" err="1"/>
              <a:t>Kohout’s</a:t>
            </a:r>
            <a:r>
              <a:rPr lang="en-US" sz="2400" i="1" dirty="0"/>
              <a:t> Macbeth</a:t>
            </a:r>
            <a:r>
              <a:rPr lang="en-US" sz="2400" dirty="0"/>
              <a:t>)</a:t>
            </a:r>
          </a:p>
          <a:p>
            <a:r>
              <a:rPr lang="en-US" sz="2400" dirty="0"/>
              <a:t>Vaclav Havel, Samuel Beckett and Tom Stoppard</a:t>
            </a:r>
          </a:p>
          <a:p>
            <a:r>
              <a:rPr lang="en-US" sz="2400" dirty="0"/>
              <a:t>Film scenario: </a:t>
            </a:r>
            <a:r>
              <a:rPr lang="en-US" sz="2400" i="1" dirty="0"/>
              <a:t>Shakespeare in Love</a:t>
            </a:r>
            <a:endParaRPr lang="hu-HU" sz="2400" i="1" dirty="0"/>
          </a:p>
        </p:txBody>
      </p:sp>
    </p:spTree>
    <p:extLst>
      <p:ext uri="{BB962C8B-B14F-4D97-AF65-F5344CB8AC3E}">
        <p14:creationId xmlns:p14="http://schemas.microsoft.com/office/powerpoint/2010/main" val="2202145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nline Media 2" title="&quot;Rosencrantz &amp; Guildenstern Are Dead&quot; by Sir Tom Stoppard ( Brief Scene )">
            <a:hlinkClick r:id="" action="ppaction://media"/>
            <a:extLst>
              <a:ext uri="{FF2B5EF4-FFF2-40B4-BE49-F238E27FC236}">
                <a16:creationId xmlns:a16="http://schemas.microsoft.com/office/drawing/2014/main" id="{2941C763-F870-4491-9070-71BFBEB17B1A}"/>
              </a:ext>
            </a:extLst>
          </p:cNvPr>
          <p:cNvPicPr>
            <a:picLocks noRot="1" noChangeAspect="1"/>
          </p:cNvPicPr>
          <p:nvPr>
            <a:videoFile r:link="rId1"/>
          </p:nvPr>
        </p:nvPicPr>
        <p:blipFill>
          <a:blip r:embed="rId3"/>
          <a:stretch>
            <a:fillRect/>
          </a:stretch>
        </p:blipFill>
        <p:spPr>
          <a:xfrm>
            <a:off x="3153747" y="867747"/>
            <a:ext cx="7296539" cy="5215812"/>
          </a:xfrm>
          <a:prstGeom prst="rect">
            <a:avLst/>
          </a:prstGeom>
        </p:spPr>
      </p:pic>
    </p:spTree>
    <p:extLst>
      <p:ext uri="{BB962C8B-B14F-4D97-AF65-F5344CB8AC3E}">
        <p14:creationId xmlns:p14="http://schemas.microsoft.com/office/powerpoint/2010/main" val="2831317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pPr algn="ctr"/>
            <a:r>
              <a:rPr lang="en-US" dirty="0"/>
              <a:t>Stoppard: </a:t>
            </a:r>
            <a:r>
              <a:rPr lang="en-US" i="1" dirty="0"/>
              <a:t>Rosencrantz and Guildenstern are Dead </a:t>
            </a:r>
            <a:r>
              <a:rPr lang="en-US" dirty="0"/>
              <a:t>(1967)</a:t>
            </a:r>
            <a:endParaRPr lang="hu-HU" dirty="0"/>
          </a:p>
        </p:txBody>
      </p:sp>
      <p:sp>
        <p:nvSpPr>
          <p:cNvPr id="3" name="Tartalom helye 2"/>
          <p:cNvSpPr>
            <a:spLocks noGrp="1"/>
          </p:cNvSpPr>
          <p:nvPr>
            <p:ph idx="1"/>
          </p:nvPr>
        </p:nvSpPr>
        <p:spPr/>
        <p:txBody>
          <a:bodyPr>
            <a:normAutofit lnSpcReduction="10000"/>
          </a:bodyPr>
          <a:lstStyle/>
          <a:p>
            <a:r>
              <a:rPr lang="en-US" sz="2400" dirty="0"/>
              <a:t>Characters from </a:t>
            </a:r>
            <a:r>
              <a:rPr lang="en-US" sz="2400" i="1" dirty="0"/>
              <a:t>Hamlet</a:t>
            </a:r>
            <a:r>
              <a:rPr lang="en-US" sz="2400" dirty="0"/>
              <a:t>: change of perspective</a:t>
            </a:r>
          </a:p>
          <a:p>
            <a:r>
              <a:rPr lang="en-US" sz="2400" dirty="0"/>
              <a:t>Heads or tails: lose their heads</a:t>
            </a:r>
          </a:p>
          <a:p>
            <a:r>
              <a:rPr lang="en-US" sz="2400" dirty="0"/>
              <a:t>Players: parody and ridicule of Elizabethan theatre</a:t>
            </a:r>
          </a:p>
          <a:p>
            <a:r>
              <a:rPr lang="en-US" sz="2400" dirty="0"/>
              <a:t>Mission: “glean what afflicts him”</a:t>
            </a:r>
          </a:p>
          <a:p>
            <a:r>
              <a:rPr lang="en-US" sz="2400" dirty="0"/>
              <a:t>Mission impossible: lack of understanding</a:t>
            </a:r>
          </a:p>
          <a:p>
            <a:r>
              <a:rPr lang="en-US" sz="2400" dirty="0"/>
              <a:t>2 languages: Elizabethan vs </a:t>
            </a:r>
            <a:r>
              <a:rPr lang="en-US" sz="2400" dirty="0" err="1"/>
              <a:t>Stoppardian</a:t>
            </a:r>
            <a:endParaRPr lang="en-US" sz="2400" dirty="0"/>
          </a:p>
          <a:p>
            <a:r>
              <a:rPr lang="en-US" sz="2400" dirty="0"/>
              <a:t>The question-answer game (</a:t>
            </a:r>
            <a:r>
              <a:rPr lang="en-US" sz="2400" dirty="0" err="1"/>
              <a:t>youtube</a:t>
            </a:r>
            <a:r>
              <a:rPr lang="en-US" sz="2400" dirty="0"/>
              <a:t> video)</a:t>
            </a:r>
          </a:p>
          <a:p>
            <a:r>
              <a:rPr lang="en-US" sz="2400" dirty="0"/>
              <a:t>Victims of unintelligible powers</a:t>
            </a:r>
          </a:p>
          <a:p>
            <a:endParaRPr lang="hu-HU" dirty="0"/>
          </a:p>
        </p:txBody>
      </p:sp>
    </p:spTree>
    <p:extLst>
      <p:ext uri="{BB962C8B-B14F-4D97-AF65-F5344CB8AC3E}">
        <p14:creationId xmlns:p14="http://schemas.microsoft.com/office/powerpoint/2010/main" val="3479014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3A9F2-740A-4698-AE44-D2873F314CDC}"/>
              </a:ext>
            </a:extLst>
          </p:cNvPr>
          <p:cNvSpPr>
            <a:spLocks noGrp="1"/>
          </p:cNvSpPr>
          <p:nvPr>
            <p:ph type="title"/>
          </p:nvPr>
        </p:nvSpPr>
        <p:spPr>
          <a:xfrm>
            <a:off x="2592925" y="624110"/>
            <a:ext cx="8911687" cy="858461"/>
          </a:xfrm>
        </p:spPr>
        <p:txBody>
          <a:bodyPr/>
          <a:lstStyle/>
          <a:p>
            <a:pPr algn="ctr"/>
            <a:r>
              <a:rPr lang="en-GB" dirty="0"/>
              <a:t>Naturalism</a:t>
            </a:r>
          </a:p>
        </p:txBody>
      </p:sp>
      <p:sp>
        <p:nvSpPr>
          <p:cNvPr id="3" name="Content Placeholder 2">
            <a:extLst>
              <a:ext uri="{FF2B5EF4-FFF2-40B4-BE49-F238E27FC236}">
                <a16:creationId xmlns:a16="http://schemas.microsoft.com/office/drawing/2014/main" id="{B30C9706-37DE-4037-B9BE-D3FF3CFB3588}"/>
              </a:ext>
            </a:extLst>
          </p:cNvPr>
          <p:cNvSpPr>
            <a:spLocks noGrp="1"/>
          </p:cNvSpPr>
          <p:nvPr>
            <p:ph idx="1"/>
          </p:nvPr>
        </p:nvSpPr>
        <p:spPr>
          <a:xfrm>
            <a:off x="1890943" y="1331651"/>
            <a:ext cx="10173809" cy="6649374"/>
          </a:xfrm>
        </p:spPr>
        <p:txBody>
          <a:bodyPr>
            <a:noAutofit/>
          </a:bodyPr>
          <a:lstStyle/>
          <a:p>
            <a:r>
              <a:rPr lang="en-GB" sz="2000" dirty="0"/>
              <a:t>Raymond Williams, </a:t>
            </a:r>
            <a:r>
              <a:rPr lang="en-GB" sz="2000" i="1" dirty="0"/>
              <a:t>Culture and Society</a:t>
            </a:r>
            <a:r>
              <a:rPr lang="en-GB" sz="2000" dirty="0"/>
              <a:t> (1958): naturalism is</a:t>
            </a:r>
          </a:p>
          <a:p>
            <a:pPr marL="0" indent="0">
              <a:buNone/>
            </a:pPr>
            <a:r>
              <a:rPr lang="en-GB" sz="2000" dirty="0"/>
              <a:t> “a process of steadily excluding from the dramatic action any supernatural intervention or agency, so that the human action, however judged, is played in exclusively human terms” </a:t>
            </a:r>
          </a:p>
          <a:p>
            <a:r>
              <a:rPr lang="en-GB" sz="2000" dirty="0"/>
              <a:t>A new sense of the material environment as a man-made world </a:t>
            </a:r>
          </a:p>
          <a:p>
            <a:r>
              <a:rPr lang="en-GB" sz="2000" dirty="0"/>
              <a:t>new capitalist social order and altered relations between human beings and material things. </a:t>
            </a:r>
          </a:p>
          <a:p>
            <a:r>
              <a:rPr lang="en-GB" sz="2000" dirty="0"/>
              <a:t>laws and factors that govern human lives can be explored and analysed by simply assessing human beings themselves, through their lives and actions. </a:t>
            </a:r>
          </a:p>
          <a:p>
            <a:r>
              <a:rPr lang="en-GB" sz="2000" dirty="0"/>
              <a:t>scientific method used by naturalistic writers: studying human beings’ instincts and passions from a detached observer’s stance, taking note of the factors of heredity and environment in governing human lives. </a:t>
            </a:r>
          </a:p>
          <a:p>
            <a:r>
              <a:rPr lang="en-GB" sz="2000" dirty="0"/>
              <a:t>Darwinian methodology, applying scientific research methods such as causality, determinism, experimentation and explanation to its study of human beings and observing human beings as though they were “products.”  </a:t>
            </a:r>
          </a:p>
        </p:txBody>
      </p:sp>
    </p:spTree>
    <p:extLst>
      <p:ext uri="{BB962C8B-B14F-4D97-AF65-F5344CB8AC3E}">
        <p14:creationId xmlns:p14="http://schemas.microsoft.com/office/powerpoint/2010/main" val="2639954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 Media 1" title="Rosencrantz &amp; Guildenstern Are Dead (1990) - Playing Questions Scene (2/11) | Movieclips">
            <a:hlinkClick r:id="" action="ppaction://media"/>
            <a:extLst>
              <a:ext uri="{FF2B5EF4-FFF2-40B4-BE49-F238E27FC236}">
                <a16:creationId xmlns:a16="http://schemas.microsoft.com/office/drawing/2014/main" id="{AEB57A9E-F916-4CAC-AD78-023778C8BA0C}"/>
              </a:ext>
            </a:extLst>
          </p:cNvPr>
          <p:cNvPicPr>
            <a:picLocks noRot="1" noChangeAspect="1"/>
          </p:cNvPicPr>
          <p:nvPr>
            <a:videoFile r:link="rId1"/>
          </p:nvPr>
        </p:nvPicPr>
        <p:blipFill>
          <a:blip r:embed="rId3"/>
          <a:stretch>
            <a:fillRect/>
          </a:stretch>
        </p:blipFill>
        <p:spPr>
          <a:xfrm>
            <a:off x="2108718" y="466531"/>
            <a:ext cx="8154955" cy="5626359"/>
          </a:xfrm>
          <a:prstGeom prst="rect">
            <a:avLst/>
          </a:prstGeom>
        </p:spPr>
      </p:pic>
    </p:spTree>
    <p:extLst>
      <p:ext uri="{BB962C8B-B14F-4D97-AF65-F5344CB8AC3E}">
        <p14:creationId xmlns:p14="http://schemas.microsoft.com/office/powerpoint/2010/main" val="9277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0C42D-0960-40C3-B50F-15A42316F4BC}"/>
              </a:ext>
            </a:extLst>
          </p:cNvPr>
          <p:cNvSpPr>
            <a:spLocks noGrp="1"/>
          </p:cNvSpPr>
          <p:nvPr>
            <p:ph type="title"/>
          </p:nvPr>
        </p:nvSpPr>
        <p:spPr/>
        <p:txBody>
          <a:bodyPr/>
          <a:lstStyle/>
          <a:p>
            <a:pPr algn="ctr"/>
            <a:r>
              <a:rPr lang="en-GB" i="1" dirty="0"/>
              <a:t>The Real Inspector Hound </a:t>
            </a:r>
            <a:r>
              <a:rPr lang="en-GB" dirty="0"/>
              <a:t>(1961-62)</a:t>
            </a:r>
          </a:p>
        </p:txBody>
      </p:sp>
      <p:sp>
        <p:nvSpPr>
          <p:cNvPr id="3" name="Content Placeholder 2">
            <a:extLst>
              <a:ext uri="{FF2B5EF4-FFF2-40B4-BE49-F238E27FC236}">
                <a16:creationId xmlns:a16="http://schemas.microsoft.com/office/drawing/2014/main" id="{992A4507-A4A6-47B6-A389-3B11E6D80E12}"/>
              </a:ext>
            </a:extLst>
          </p:cNvPr>
          <p:cNvSpPr>
            <a:spLocks noGrp="1"/>
          </p:cNvSpPr>
          <p:nvPr>
            <p:ph idx="1"/>
          </p:nvPr>
        </p:nvSpPr>
        <p:spPr/>
        <p:txBody>
          <a:bodyPr>
            <a:noAutofit/>
          </a:bodyPr>
          <a:lstStyle/>
          <a:p>
            <a:r>
              <a:rPr lang="en-GB" sz="2400" dirty="0"/>
              <a:t>Postmodern ‘Whodunit’</a:t>
            </a:r>
          </a:p>
          <a:p>
            <a:r>
              <a:rPr lang="en-GB" sz="2400" dirty="0"/>
              <a:t>Crime story conventions challenged</a:t>
            </a:r>
          </a:p>
          <a:p>
            <a:r>
              <a:rPr lang="en-GB" sz="2400" dirty="0"/>
              <a:t>The inspector from Poe’s Chevalier </a:t>
            </a:r>
            <a:r>
              <a:rPr lang="en-GB" sz="2400" dirty="0" err="1"/>
              <a:t>Dupin</a:t>
            </a:r>
            <a:r>
              <a:rPr lang="en-GB" sz="2400" dirty="0"/>
              <a:t> to Doctor House</a:t>
            </a:r>
          </a:p>
          <a:p>
            <a:r>
              <a:rPr lang="en-GB" sz="2400" dirty="0"/>
              <a:t>Chaos and cosmos</a:t>
            </a:r>
          </a:p>
          <a:p>
            <a:r>
              <a:rPr lang="en-GB" sz="2400" dirty="0"/>
              <a:t>Rationality vs the absurd</a:t>
            </a:r>
          </a:p>
          <a:p>
            <a:r>
              <a:rPr lang="en-GB" sz="2400" dirty="0"/>
              <a:t>Critics: </a:t>
            </a:r>
            <a:r>
              <a:rPr lang="en-GB" sz="2400" dirty="0" err="1"/>
              <a:t>Birdboot</a:t>
            </a:r>
            <a:r>
              <a:rPr lang="en-GB" sz="2400" dirty="0"/>
              <a:t> and Moon</a:t>
            </a:r>
          </a:p>
          <a:p>
            <a:r>
              <a:rPr lang="en-GB" sz="2400" dirty="0"/>
              <a:t>Boot: Beckettian burlesque</a:t>
            </a:r>
          </a:p>
          <a:p>
            <a:r>
              <a:rPr lang="en-GB" sz="2400" dirty="0"/>
              <a:t>Moon: Stoppardian lunacy</a:t>
            </a:r>
          </a:p>
        </p:txBody>
      </p:sp>
    </p:spTree>
    <p:extLst>
      <p:ext uri="{BB962C8B-B14F-4D97-AF65-F5344CB8AC3E}">
        <p14:creationId xmlns:p14="http://schemas.microsoft.com/office/powerpoint/2010/main" val="149739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27387-8C03-4F49-AEE7-7C9F25998232}"/>
              </a:ext>
            </a:extLst>
          </p:cNvPr>
          <p:cNvSpPr>
            <a:spLocks noGrp="1"/>
          </p:cNvSpPr>
          <p:nvPr>
            <p:ph type="title"/>
          </p:nvPr>
        </p:nvSpPr>
        <p:spPr/>
        <p:txBody>
          <a:bodyPr/>
          <a:lstStyle/>
          <a:p>
            <a:r>
              <a:rPr lang="en-GB" dirty="0"/>
              <a:t>Shakespeare and the absurd</a:t>
            </a:r>
          </a:p>
        </p:txBody>
      </p:sp>
      <p:sp>
        <p:nvSpPr>
          <p:cNvPr id="3" name="Text Placeholder 2">
            <a:extLst>
              <a:ext uri="{FF2B5EF4-FFF2-40B4-BE49-F238E27FC236}">
                <a16:creationId xmlns:a16="http://schemas.microsoft.com/office/drawing/2014/main" id="{2C764B57-4EE5-4CA2-B8CB-D5FFF6C12EFE}"/>
              </a:ext>
            </a:extLst>
          </p:cNvPr>
          <p:cNvSpPr>
            <a:spLocks noGrp="1"/>
          </p:cNvSpPr>
          <p:nvPr>
            <p:ph type="body" idx="1"/>
          </p:nvPr>
        </p:nvSpPr>
        <p:spPr/>
        <p:txBody>
          <a:bodyPr/>
          <a:lstStyle/>
          <a:p>
            <a:r>
              <a:rPr lang="en-GB" i="1" dirty="0"/>
              <a:t>Hamlet</a:t>
            </a:r>
          </a:p>
        </p:txBody>
      </p:sp>
      <p:sp>
        <p:nvSpPr>
          <p:cNvPr id="4" name="Content Placeholder 3">
            <a:extLst>
              <a:ext uri="{FF2B5EF4-FFF2-40B4-BE49-F238E27FC236}">
                <a16:creationId xmlns:a16="http://schemas.microsoft.com/office/drawing/2014/main" id="{C511D304-C468-4F5D-B3C3-AB1B7E4F87A9}"/>
              </a:ext>
            </a:extLst>
          </p:cNvPr>
          <p:cNvSpPr>
            <a:spLocks noGrp="1"/>
          </p:cNvSpPr>
          <p:nvPr>
            <p:ph sz="half" idx="2"/>
          </p:nvPr>
        </p:nvSpPr>
        <p:spPr/>
        <p:txBody>
          <a:bodyPr/>
          <a:lstStyle/>
          <a:p>
            <a:r>
              <a:rPr lang="en-GB" dirty="0"/>
              <a:t>Heroism</a:t>
            </a:r>
          </a:p>
          <a:p>
            <a:r>
              <a:rPr lang="en-GB" dirty="0"/>
              <a:t>Mission: set the time right</a:t>
            </a:r>
          </a:p>
          <a:p>
            <a:r>
              <a:rPr lang="en-GB" dirty="0"/>
              <a:t>Establish the situation</a:t>
            </a:r>
          </a:p>
          <a:p>
            <a:r>
              <a:rPr lang="en-GB" dirty="0"/>
              <a:t>Choice</a:t>
            </a:r>
          </a:p>
          <a:p>
            <a:r>
              <a:rPr lang="en-GB" dirty="0"/>
              <a:t>Suffering: readiness</a:t>
            </a:r>
          </a:p>
          <a:p>
            <a:r>
              <a:rPr lang="en-GB" dirty="0"/>
              <a:t>Language: Elizabethan</a:t>
            </a:r>
          </a:p>
          <a:p>
            <a:r>
              <a:rPr lang="en-GB" dirty="0"/>
              <a:t>Truth: found</a:t>
            </a:r>
          </a:p>
          <a:p>
            <a:r>
              <a:rPr lang="en-GB" dirty="0"/>
              <a:t>Putting 7 people in a coffin</a:t>
            </a:r>
          </a:p>
        </p:txBody>
      </p:sp>
      <p:sp>
        <p:nvSpPr>
          <p:cNvPr id="5" name="Text Placeholder 4">
            <a:extLst>
              <a:ext uri="{FF2B5EF4-FFF2-40B4-BE49-F238E27FC236}">
                <a16:creationId xmlns:a16="http://schemas.microsoft.com/office/drawing/2014/main" id="{A3FC8CCA-5038-4B49-A752-70345B77D40B}"/>
              </a:ext>
            </a:extLst>
          </p:cNvPr>
          <p:cNvSpPr>
            <a:spLocks noGrp="1"/>
          </p:cNvSpPr>
          <p:nvPr>
            <p:ph type="body" sz="quarter" idx="3"/>
          </p:nvPr>
        </p:nvSpPr>
        <p:spPr/>
        <p:txBody>
          <a:bodyPr/>
          <a:lstStyle/>
          <a:p>
            <a:r>
              <a:rPr lang="en-GB" i="1" dirty="0"/>
              <a:t>Ros and </a:t>
            </a:r>
            <a:r>
              <a:rPr lang="en-GB" i="1" dirty="0" err="1"/>
              <a:t>Guil</a:t>
            </a:r>
            <a:r>
              <a:rPr lang="en-GB" i="1" dirty="0"/>
              <a:t> are Dead</a:t>
            </a:r>
          </a:p>
        </p:txBody>
      </p:sp>
      <p:sp>
        <p:nvSpPr>
          <p:cNvPr id="6" name="Content Placeholder 5">
            <a:extLst>
              <a:ext uri="{FF2B5EF4-FFF2-40B4-BE49-F238E27FC236}">
                <a16:creationId xmlns:a16="http://schemas.microsoft.com/office/drawing/2014/main" id="{30FB0306-0028-46CA-BDE2-ECA1897A851E}"/>
              </a:ext>
            </a:extLst>
          </p:cNvPr>
          <p:cNvSpPr>
            <a:spLocks noGrp="1"/>
          </p:cNvSpPr>
          <p:nvPr>
            <p:ph sz="quarter" idx="4"/>
          </p:nvPr>
        </p:nvSpPr>
        <p:spPr/>
        <p:txBody>
          <a:bodyPr/>
          <a:lstStyle/>
          <a:p>
            <a:r>
              <a:rPr lang="en-GB" dirty="0" err="1"/>
              <a:t>Antiherosim</a:t>
            </a:r>
            <a:endParaRPr lang="en-GB" dirty="0"/>
          </a:p>
          <a:p>
            <a:r>
              <a:rPr lang="en-GB" dirty="0"/>
              <a:t>Mission: to understand</a:t>
            </a:r>
          </a:p>
          <a:p>
            <a:r>
              <a:rPr lang="en-GB" dirty="0"/>
              <a:t>Situation established them</a:t>
            </a:r>
          </a:p>
          <a:p>
            <a:r>
              <a:rPr lang="en-GB" dirty="0"/>
              <a:t>Alternatives</a:t>
            </a:r>
          </a:p>
          <a:p>
            <a:r>
              <a:rPr lang="en-GB" dirty="0"/>
              <a:t>Suffering: no explanation</a:t>
            </a:r>
          </a:p>
          <a:p>
            <a:r>
              <a:rPr lang="en-GB" dirty="0"/>
              <a:t>Language: 2 versions</a:t>
            </a:r>
          </a:p>
          <a:p>
            <a:r>
              <a:rPr lang="en-GB" dirty="0"/>
              <a:t>Truth: unattainable</a:t>
            </a:r>
          </a:p>
          <a:p>
            <a:r>
              <a:rPr lang="en-GB" dirty="0"/>
              <a:t>Being in a box from the beginning</a:t>
            </a:r>
          </a:p>
        </p:txBody>
      </p:sp>
    </p:spTree>
    <p:extLst>
      <p:ext uri="{BB962C8B-B14F-4D97-AF65-F5344CB8AC3E}">
        <p14:creationId xmlns:p14="http://schemas.microsoft.com/office/powerpoint/2010/main" val="2293021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ABB33-7254-41DD-A897-569376A809FB}"/>
              </a:ext>
            </a:extLst>
          </p:cNvPr>
          <p:cNvSpPr>
            <a:spLocks noGrp="1"/>
          </p:cNvSpPr>
          <p:nvPr>
            <p:ph type="title"/>
          </p:nvPr>
        </p:nvSpPr>
        <p:spPr/>
        <p:txBody>
          <a:bodyPr/>
          <a:lstStyle/>
          <a:p>
            <a:pPr algn="ctr"/>
            <a:r>
              <a:rPr lang="en-GB" dirty="0"/>
              <a:t>Edward Bond (1934-): </a:t>
            </a:r>
            <a:r>
              <a:rPr lang="en-GB" i="1" dirty="0"/>
              <a:t>Lear </a:t>
            </a:r>
            <a:r>
              <a:rPr lang="en-GB" dirty="0"/>
              <a:t>(1971)</a:t>
            </a:r>
          </a:p>
        </p:txBody>
      </p:sp>
      <p:sp>
        <p:nvSpPr>
          <p:cNvPr id="3" name="Content Placeholder 2">
            <a:extLst>
              <a:ext uri="{FF2B5EF4-FFF2-40B4-BE49-F238E27FC236}">
                <a16:creationId xmlns:a16="http://schemas.microsoft.com/office/drawing/2014/main" id="{5FD93A02-A351-4039-83EA-90C1D4C59120}"/>
              </a:ext>
            </a:extLst>
          </p:cNvPr>
          <p:cNvSpPr>
            <a:spLocks noGrp="1"/>
          </p:cNvSpPr>
          <p:nvPr>
            <p:ph idx="1"/>
          </p:nvPr>
        </p:nvSpPr>
        <p:spPr>
          <a:xfrm>
            <a:off x="2589212" y="1589103"/>
            <a:ext cx="8915400" cy="4322119"/>
          </a:xfrm>
        </p:spPr>
        <p:txBody>
          <a:bodyPr>
            <a:noAutofit/>
          </a:bodyPr>
          <a:lstStyle/>
          <a:p>
            <a:r>
              <a:rPr lang="en-GB" sz="2400" dirty="0"/>
              <a:t> "I write about violence as naturally as Jane Austen wrote about manners.“</a:t>
            </a:r>
          </a:p>
          <a:p>
            <a:r>
              <a:rPr lang="en-GB" sz="2400" dirty="0"/>
              <a:t>Violence of modern society</a:t>
            </a:r>
          </a:p>
          <a:p>
            <a:r>
              <a:rPr lang="en-GB" sz="2400" dirty="0"/>
              <a:t>Theatre of cruelty (Artaud) and </a:t>
            </a:r>
            <a:r>
              <a:rPr lang="en-GB" sz="2400" i="1" dirty="0"/>
              <a:t>Saved</a:t>
            </a:r>
            <a:r>
              <a:rPr lang="en-GB" sz="2400" dirty="0"/>
              <a:t> (1965)</a:t>
            </a:r>
          </a:p>
          <a:p>
            <a:r>
              <a:rPr lang="en-GB" sz="2400" dirty="0"/>
              <a:t>Desire for power</a:t>
            </a:r>
          </a:p>
          <a:p>
            <a:r>
              <a:rPr lang="en-GB" sz="2400" dirty="0"/>
              <a:t>Murder, rape, suffering</a:t>
            </a:r>
          </a:p>
          <a:p>
            <a:r>
              <a:rPr lang="en-GB" sz="2400" dirty="0"/>
              <a:t>Seeing and being blinded (Lear)</a:t>
            </a:r>
          </a:p>
          <a:p>
            <a:r>
              <a:rPr lang="en-GB" sz="2400" dirty="0"/>
              <a:t>Alienation effect (Brecht): asides</a:t>
            </a:r>
          </a:p>
          <a:p>
            <a:r>
              <a:rPr lang="en-GB" sz="2400" dirty="0"/>
              <a:t>Intellect rather than emotions</a:t>
            </a:r>
          </a:p>
        </p:txBody>
      </p:sp>
    </p:spTree>
    <p:extLst>
      <p:ext uri="{BB962C8B-B14F-4D97-AF65-F5344CB8AC3E}">
        <p14:creationId xmlns:p14="http://schemas.microsoft.com/office/powerpoint/2010/main" val="528285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F3C1-7911-4BE1-B666-3723B7A9EC34}"/>
              </a:ext>
            </a:extLst>
          </p:cNvPr>
          <p:cNvSpPr>
            <a:spLocks noGrp="1"/>
          </p:cNvSpPr>
          <p:nvPr>
            <p:ph type="title"/>
          </p:nvPr>
        </p:nvSpPr>
        <p:spPr/>
        <p:txBody>
          <a:bodyPr/>
          <a:lstStyle/>
          <a:p>
            <a:pPr algn="ctr"/>
            <a:r>
              <a:rPr lang="en-GB" dirty="0"/>
              <a:t>Caryl Churchill (1938-)</a:t>
            </a:r>
          </a:p>
        </p:txBody>
      </p:sp>
      <p:sp>
        <p:nvSpPr>
          <p:cNvPr id="3" name="Content Placeholder 2">
            <a:extLst>
              <a:ext uri="{FF2B5EF4-FFF2-40B4-BE49-F238E27FC236}">
                <a16:creationId xmlns:a16="http://schemas.microsoft.com/office/drawing/2014/main" id="{B127351D-A8EB-4E3A-B862-97A624BEB488}"/>
              </a:ext>
            </a:extLst>
          </p:cNvPr>
          <p:cNvSpPr>
            <a:spLocks noGrp="1"/>
          </p:cNvSpPr>
          <p:nvPr>
            <p:ph idx="1"/>
          </p:nvPr>
        </p:nvSpPr>
        <p:spPr>
          <a:xfrm>
            <a:off x="2589212" y="1589103"/>
            <a:ext cx="8915400" cy="4322119"/>
          </a:xfrm>
        </p:spPr>
        <p:txBody>
          <a:bodyPr>
            <a:noAutofit/>
          </a:bodyPr>
          <a:lstStyle/>
          <a:p>
            <a:r>
              <a:rPr lang="en-GB" sz="2400" dirty="0"/>
              <a:t>Abuses of power and technology</a:t>
            </a:r>
          </a:p>
          <a:p>
            <a:r>
              <a:rPr lang="en-GB" sz="2400" dirty="0"/>
              <a:t>Sexual politics (gender) and feminist themes</a:t>
            </a:r>
          </a:p>
          <a:p>
            <a:r>
              <a:rPr lang="en-GB" sz="2400" dirty="0"/>
              <a:t>Farce, absurd, surrealism</a:t>
            </a:r>
          </a:p>
          <a:p>
            <a:r>
              <a:rPr lang="en-GB" sz="2400" dirty="0"/>
              <a:t>Comedies, verse-plays, librettos, radio plays</a:t>
            </a:r>
          </a:p>
          <a:p>
            <a:r>
              <a:rPr lang="en-GB" sz="2400" dirty="0"/>
              <a:t>Grotesque, alienation, social stereotypes</a:t>
            </a:r>
          </a:p>
          <a:p>
            <a:r>
              <a:rPr lang="en-GB" sz="2400" i="1" dirty="0"/>
              <a:t>Owners</a:t>
            </a:r>
            <a:r>
              <a:rPr lang="en-GB" sz="2400" dirty="0"/>
              <a:t> (1972): private property (owning the material world and the other)</a:t>
            </a:r>
          </a:p>
          <a:p>
            <a:r>
              <a:rPr lang="en-GB" sz="2400" dirty="0"/>
              <a:t>2 </a:t>
            </a:r>
            <a:r>
              <a:rPr lang="en-GB" sz="2400" dirty="0" err="1"/>
              <a:t>radioplays</a:t>
            </a:r>
            <a:r>
              <a:rPr lang="en-GB" sz="2400" dirty="0"/>
              <a:t> on psychiatrists and patients: who is normal? What is acceptable?</a:t>
            </a:r>
          </a:p>
        </p:txBody>
      </p:sp>
    </p:spTree>
    <p:extLst>
      <p:ext uri="{BB962C8B-B14F-4D97-AF65-F5344CB8AC3E}">
        <p14:creationId xmlns:p14="http://schemas.microsoft.com/office/powerpoint/2010/main" val="2611676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6C4B4-94B6-4A2F-B5A5-9D00B456BB99}"/>
              </a:ext>
            </a:extLst>
          </p:cNvPr>
          <p:cNvSpPr>
            <a:spLocks noGrp="1"/>
          </p:cNvSpPr>
          <p:nvPr>
            <p:ph type="title"/>
          </p:nvPr>
        </p:nvSpPr>
        <p:spPr/>
        <p:txBody>
          <a:bodyPr/>
          <a:lstStyle/>
          <a:p>
            <a:pPr algn="ctr"/>
            <a:r>
              <a:rPr lang="en-GB" dirty="0"/>
              <a:t>Cary Churchill: language</a:t>
            </a:r>
          </a:p>
        </p:txBody>
      </p:sp>
      <p:sp>
        <p:nvSpPr>
          <p:cNvPr id="3" name="Content Placeholder 2">
            <a:extLst>
              <a:ext uri="{FF2B5EF4-FFF2-40B4-BE49-F238E27FC236}">
                <a16:creationId xmlns:a16="http://schemas.microsoft.com/office/drawing/2014/main" id="{392B1767-8958-48ED-8799-48A6303F920D}"/>
              </a:ext>
            </a:extLst>
          </p:cNvPr>
          <p:cNvSpPr>
            <a:spLocks noGrp="1"/>
          </p:cNvSpPr>
          <p:nvPr>
            <p:ph idx="1"/>
          </p:nvPr>
        </p:nvSpPr>
        <p:spPr/>
        <p:txBody>
          <a:bodyPr/>
          <a:lstStyle/>
          <a:p>
            <a:r>
              <a:rPr lang="en-GB" sz="2400" dirty="0"/>
              <a:t>Words vs silences (Pinter)</a:t>
            </a:r>
          </a:p>
          <a:p>
            <a:r>
              <a:rPr lang="en-GB" sz="2400" dirty="0"/>
              <a:t>Rhythm of language, precise authorial instructions (Beckett)</a:t>
            </a:r>
          </a:p>
          <a:p>
            <a:r>
              <a:rPr lang="en-GB" sz="2400" dirty="0"/>
              <a:t>Broken, unfinished sentences</a:t>
            </a:r>
          </a:p>
          <a:p>
            <a:r>
              <a:rPr lang="en-GB" sz="2400" dirty="0"/>
              <a:t>Experiments with words, different versions for completion</a:t>
            </a:r>
          </a:p>
          <a:p>
            <a:r>
              <a:rPr lang="en-GB" sz="2400" dirty="0"/>
              <a:t>Digressions and repetitions (Stoppard)</a:t>
            </a:r>
          </a:p>
          <a:p>
            <a:r>
              <a:rPr lang="en-GB" sz="2400" dirty="0"/>
              <a:t>Language detached from reality (Pinter)</a:t>
            </a:r>
          </a:p>
          <a:p>
            <a:endParaRPr lang="en-GB" dirty="0"/>
          </a:p>
        </p:txBody>
      </p:sp>
    </p:spTree>
    <p:extLst>
      <p:ext uri="{BB962C8B-B14F-4D97-AF65-F5344CB8AC3E}">
        <p14:creationId xmlns:p14="http://schemas.microsoft.com/office/powerpoint/2010/main" val="833365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0B702-45DB-4DE2-8A3E-809563767086}"/>
              </a:ext>
            </a:extLst>
          </p:cNvPr>
          <p:cNvSpPr>
            <a:spLocks noGrp="1"/>
          </p:cNvSpPr>
          <p:nvPr>
            <p:ph type="title"/>
          </p:nvPr>
        </p:nvSpPr>
        <p:spPr/>
        <p:txBody>
          <a:bodyPr/>
          <a:lstStyle/>
          <a:p>
            <a:pPr algn="ctr"/>
            <a:r>
              <a:rPr lang="en-GB" dirty="0"/>
              <a:t>Topics in Churchill</a:t>
            </a:r>
          </a:p>
        </p:txBody>
      </p:sp>
      <p:sp>
        <p:nvSpPr>
          <p:cNvPr id="3" name="Content Placeholder 2">
            <a:extLst>
              <a:ext uri="{FF2B5EF4-FFF2-40B4-BE49-F238E27FC236}">
                <a16:creationId xmlns:a16="http://schemas.microsoft.com/office/drawing/2014/main" id="{E008BB33-CDFA-44DE-B423-CCD893C8F16F}"/>
              </a:ext>
            </a:extLst>
          </p:cNvPr>
          <p:cNvSpPr>
            <a:spLocks noGrp="1"/>
          </p:cNvSpPr>
          <p:nvPr>
            <p:ph idx="1"/>
          </p:nvPr>
        </p:nvSpPr>
        <p:spPr/>
        <p:txBody>
          <a:bodyPr/>
          <a:lstStyle/>
          <a:p>
            <a:r>
              <a:rPr lang="en-GB" sz="2400" dirty="0"/>
              <a:t>Ecocriticism: </a:t>
            </a:r>
            <a:r>
              <a:rPr lang="en-GB" sz="2400" i="1" dirty="0"/>
              <a:t>Not </a:t>
            </a:r>
            <a:r>
              <a:rPr lang="en-GB" sz="2400" i="1" dirty="0" err="1"/>
              <a:t>Not</a:t>
            </a:r>
            <a:r>
              <a:rPr lang="en-GB" sz="2400" i="1" dirty="0"/>
              <a:t> </a:t>
            </a:r>
            <a:r>
              <a:rPr lang="en-GB" sz="2400" i="1" dirty="0" err="1"/>
              <a:t>Not</a:t>
            </a:r>
            <a:r>
              <a:rPr lang="en-GB" sz="2400" i="1" dirty="0"/>
              <a:t> </a:t>
            </a:r>
            <a:r>
              <a:rPr lang="en-GB" sz="2400" i="1" dirty="0" err="1"/>
              <a:t>Not</a:t>
            </a:r>
            <a:r>
              <a:rPr lang="en-GB" sz="2400" i="1" dirty="0"/>
              <a:t> </a:t>
            </a:r>
            <a:r>
              <a:rPr lang="en-GB" sz="2400" i="1" dirty="0" err="1"/>
              <a:t>Not</a:t>
            </a:r>
            <a:r>
              <a:rPr lang="en-GB" sz="2400" i="1" dirty="0"/>
              <a:t> Enough Oxygen </a:t>
            </a:r>
            <a:r>
              <a:rPr lang="en-GB" sz="2400" dirty="0"/>
              <a:t>(1971)</a:t>
            </a:r>
          </a:p>
          <a:p>
            <a:pPr marL="0" indent="0">
              <a:buNone/>
            </a:pPr>
            <a:r>
              <a:rPr lang="en-GB" sz="2400" dirty="0"/>
              <a:t>Using of oxygen sprays at home and fragmented speech</a:t>
            </a:r>
          </a:p>
          <a:p>
            <a:r>
              <a:rPr lang="en-GB" sz="2400" dirty="0"/>
              <a:t>Caricatures of celebrities, self-realization, successful carriers: </a:t>
            </a:r>
            <a:r>
              <a:rPr lang="en-GB" sz="2400" i="1" dirty="0"/>
              <a:t>Top Girls </a:t>
            </a:r>
            <a:r>
              <a:rPr lang="en-GB" sz="2400" dirty="0"/>
              <a:t>(1982) on women, </a:t>
            </a:r>
            <a:r>
              <a:rPr lang="en-GB" sz="2400" i="1" dirty="0"/>
              <a:t>Serious Money </a:t>
            </a:r>
            <a:r>
              <a:rPr lang="en-GB" sz="2400" dirty="0"/>
              <a:t>(1987) on men (male-dominated carriers)</a:t>
            </a:r>
          </a:p>
          <a:p>
            <a:r>
              <a:rPr lang="en-GB" sz="2400" dirty="0"/>
              <a:t>Technology:</a:t>
            </a:r>
            <a:r>
              <a:rPr lang="en-GB" sz="2400" i="1" dirty="0"/>
              <a:t> A Number </a:t>
            </a:r>
            <a:r>
              <a:rPr lang="en-GB" sz="2400" dirty="0"/>
              <a:t>(2002): cloning</a:t>
            </a:r>
          </a:p>
          <a:p>
            <a:pPr marL="0" indent="0">
              <a:buNone/>
            </a:pPr>
            <a:r>
              <a:rPr lang="en-GB" sz="2400" dirty="0"/>
              <a:t>The individual is not unique, being one of the replicas,</a:t>
            </a:r>
          </a:p>
          <a:p>
            <a:pPr marL="0" indent="0">
              <a:buNone/>
            </a:pPr>
            <a:r>
              <a:rPr lang="en-GB" sz="2400" dirty="0"/>
              <a:t>foreboding tone</a:t>
            </a:r>
          </a:p>
        </p:txBody>
      </p:sp>
    </p:spTree>
    <p:extLst>
      <p:ext uri="{BB962C8B-B14F-4D97-AF65-F5344CB8AC3E}">
        <p14:creationId xmlns:p14="http://schemas.microsoft.com/office/powerpoint/2010/main" val="15625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BD638-0FBB-48B1-A9EB-34F3CB6E9542}"/>
              </a:ext>
            </a:extLst>
          </p:cNvPr>
          <p:cNvSpPr>
            <a:spLocks noGrp="1"/>
          </p:cNvSpPr>
          <p:nvPr>
            <p:ph type="title"/>
          </p:nvPr>
        </p:nvSpPr>
        <p:spPr/>
        <p:txBody>
          <a:bodyPr/>
          <a:lstStyle/>
          <a:p>
            <a:pPr algn="ctr"/>
            <a:r>
              <a:rPr lang="en-GB" dirty="0"/>
              <a:t>Martin </a:t>
            </a:r>
            <a:r>
              <a:rPr lang="en-GB" dirty="0" err="1"/>
              <a:t>MacDonagh</a:t>
            </a:r>
            <a:r>
              <a:rPr lang="en-GB" dirty="0"/>
              <a:t> (1970-)</a:t>
            </a:r>
          </a:p>
        </p:txBody>
      </p:sp>
      <p:sp>
        <p:nvSpPr>
          <p:cNvPr id="3" name="Content Placeholder 2">
            <a:extLst>
              <a:ext uri="{FF2B5EF4-FFF2-40B4-BE49-F238E27FC236}">
                <a16:creationId xmlns:a16="http://schemas.microsoft.com/office/drawing/2014/main" id="{1C97946E-AFC4-4458-BBCC-FE7498FAA7C2}"/>
              </a:ext>
            </a:extLst>
          </p:cNvPr>
          <p:cNvSpPr>
            <a:spLocks noGrp="1"/>
          </p:cNvSpPr>
          <p:nvPr>
            <p:ph idx="1"/>
          </p:nvPr>
        </p:nvSpPr>
        <p:spPr>
          <a:xfrm>
            <a:off x="2589212" y="1544715"/>
            <a:ext cx="8915400" cy="4366507"/>
          </a:xfrm>
        </p:spPr>
        <p:txBody>
          <a:bodyPr>
            <a:noAutofit/>
          </a:bodyPr>
          <a:lstStyle/>
          <a:p>
            <a:r>
              <a:rPr lang="en-GB" sz="2400" dirty="0"/>
              <a:t>Film director and playwright</a:t>
            </a:r>
          </a:p>
          <a:p>
            <a:r>
              <a:rPr lang="en-GB" sz="2400" dirty="0"/>
              <a:t>Irish settings, themes: The </a:t>
            </a:r>
            <a:r>
              <a:rPr lang="en-GB" sz="2400" dirty="0" err="1"/>
              <a:t>Leenane</a:t>
            </a:r>
            <a:r>
              <a:rPr lang="en-GB" sz="2400" dirty="0"/>
              <a:t> Trilogy, The Aran Islands Trilogy</a:t>
            </a:r>
          </a:p>
          <a:p>
            <a:r>
              <a:rPr lang="en-GB" sz="2400" i="1" dirty="0"/>
              <a:t>Hangmen </a:t>
            </a:r>
            <a:r>
              <a:rPr lang="en-GB" sz="2400" dirty="0"/>
              <a:t>(2015): “traditional comedy thriller”</a:t>
            </a:r>
          </a:p>
          <a:p>
            <a:r>
              <a:rPr lang="en-GB" sz="2400" dirty="0"/>
              <a:t>Cruelty, menace, violence</a:t>
            </a:r>
          </a:p>
          <a:p>
            <a:pPr marL="0" indent="0">
              <a:buNone/>
            </a:pPr>
            <a:r>
              <a:rPr lang="en-GB" sz="2400" dirty="0"/>
              <a:t>“Pinter’s early works were full of menace and caught that peculiar tension between everyday England and the darkness that often lurked just beneath”</a:t>
            </a:r>
          </a:p>
          <a:p>
            <a:r>
              <a:rPr lang="en-GB" sz="2400" dirty="0"/>
              <a:t> Insisting on film: theatre "is never going to be edgy in the way I want it to be”</a:t>
            </a:r>
          </a:p>
        </p:txBody>
      </p:sp>
    </p:spTree>
    <p:extLst>
      <p:ext uri="{BB962C8B-B14F-4D97-AF65-F5344CB8AC3E}">
        <p14:creationId xmlns:p14="http://schemas.microsoft.com/office/powerpoint/2010/main" val="3180567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0A353-C7BC-415A-AA5F-11D6F068D2CC}"/>
              </a:ext>
            </a:extLst>
          </p:cNvPr>
          <p:cNvSpPr>
            <a:spLocks noGrp="1"/>
          </p:cNvSpPr>
          <p:nvPr>
            <p:ph type="title"/>
          </p:nvPr>
        </p:nvSpPr>
        <p:spPr/>
        <p:txBody>
          <a:bodyPr/>
          <a:lstStyle/>
          <a:p>
            <a:pPr algn="ctr"/>
            <a:r>
              <a:rPr lang="en-GB" dirty="0"/>
              <a:t>Back to Beckett and Pinter: Coda</a:t>
            </a:r>
          </a:p>
        </p:txBody>
      </p:sp>
      <p:pic>
        <p:nvPicPr>
          <p:cNvPr id="4" name="Online Media 3" title="A Wake for Samuel Beckett with Harold Pinter (1990)">
            <a:hlinkClick r:id="" action="ppaction://media"/>
            <a:extLst>
              <a:ext uri="{FF2B5EF4-FFF2-40B4-BE49-F238E27FC236}">
                <a16:creationId xmlns:a16="http://schemas.microsoft.com/office/drawing/2014/main" id="{173EBF95-3242-4303-8986-623C54009B75}"/>
              </a:ext>
            </a:extLst>
          </p:cNvPr>
          <p:cNvPicPr>
            <a:picLocks noGrp="1" noRot="1" noChangeAspect="1"/>
          </p:cNvPicPr>
          <p:nvPr>
            <p:ph idx="1"/>
            <a:videoFile r:link="rId1"/>
          </p:nvPr>
        </p:nvPicPr>
        <p:blipFill>
          <a:blip r:embed="rId3"/>
          <a:stretch>
            <a:fillRect/>
          </a:stretch>
        </p:blipFill>
        <p:spPr>
          <a:xfrm>
            <a:off x="3533313" y="1686757"/>
            <a:ext cx="6631619" cy="4483224"/>
          </a:xfrm>
          <a:prstGeom prst="rect">
            <a:avLst/>
          </a:prstGeom>
        </p:spPr>
      </p:pic>
    </p:spTree>
    <p:extLst>
      <p:ext uri="{BB962C8B-B14F-4D97-AF65-F5344CB8AC3E}">
        <p14:creationId xmlns:p14="http://schemas.microsoft.com/office/powerpoint/2010/main" val="1830234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8D8D9-A4C1-46C6-A07E-E65AE7BCEDC7}"/>
              </a:ext>
            </a:extLst>
          </p:cNvPr>
          <p:cNvSpPr>
            <a:spLocks noGrp="1"/>
          </p:cNvSpPr>
          <p:nvPr>
            <p:ph type="title"/>
          </p:nvPr>
        </p:nvSpPr>
        <p:spPr>
          <a:xfrm>
            <a:off x="2592924" y="624110"/>
            <a:ext cx="8911687" cy="5661280"/>
          </a:xfrm>
        </p:spPr>
        <p:txBody>
          <a:bodyPr>
            <a:normAutofit/>
          </a:bodyPr>
          <a:lstStyle/>
          <a:p>
            <a:pPr algn="ctr"/>
            <a:br>
              <a:rPr lang="en-GB" dirty="0"/>
            </a:br>
            <a:br>
              <a:rPr lang="en-GB" dirty="0"/>
            </a:br>
            <a:r>
              <a:rPr lang="en-GB" sz="6000" dirty="0">
                <a:solidFill>
                  <a:srgbClr val="FF0000"/>
                </a:solidFill>
              </a:rPr>
              <a:t>THANK YOU FOR YOUR KIND ATTENTION!</a:t>
            </a:r>
            <a:br>
              <a:rPr lang="en-GB" sz="6000" dirty="0">
                <a:solidFill>
                  <a:srgbClr val="FF0000"/>
                </a:solidFill>
              </a:rPr>
            </a:br>
            <a:br>
              <a:rPr lang="en-GB" sz="6000" dirty="0"/>
            </a:br>
            <a:endParaRPr lang="en-GB" sz="6000" dirty="0"/>
          </a:p>
        </p:txBody>
      </p:sp>
    </p:spTree>
    <p:extLst>
      <p:ext uri="{BB962C8B-B14F-4D97-AF65-F5344CB8AC3E}">
        <p14:creationId xmlns:p14="http://schemas.microsoft.com/office/powerpoint/2010/main" val="3032667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9E955-6B49-43E8-8BDB-7478D9492F6F}"/>
              </a:ext>
            </a:extLst>
          </p:cNvPr>
          <p:cNvSpPr>
            <a:spLocks noGrp="1"/>
          </p:cNvSpPr>
          <p:nvPr>
            <p:ph type="title"/>
          </p:nvPr>
        </p:nvSpPr>
        <p:spPr/>
        <p:txBody>
          <a:bodyPr/>
          <a:lstStyle/>
          <a:p>
            <a:pPr algn="ctr"/>
            <a:r>
              <a:rPr lang="en-GB" dirty="0"/>
              <a:t>George Bernard Shaw (1856-1950)</a:t>
            </a:r>
            <a:br>
              <a:rPr lang="en-GB" dirty="0"/>
            </a:br>
            <a:r>
              <a:rPr lang="en-GB" dirty="0"/>
              <a:t>“The Quintessence of Ibsenism”</a:t>
            </a:r>
          </a:p>
        </p:txBody>
      </p:sp>
      <p:sp>
        <p:nvSpPr>
          <p:cNvPr id="3" name="Content Placeholder 2">
            <a:extLst>
              <a:ext uri="{FF2B5EF4-FFF2-40B4-BE49-F238E27FC236}">
                <a16:creationId xmlns:a16="http://schemas.microsoft.com/office/drawing/2014/main" id="{3C47235F-93A5-4D33-BBC8-610590C1DE2B}"/>
              </a:ext>
            </a:extLst>
          </p:cNvPr>
          <p:cNvSpPr>
            <a:spLocks noGrp="1"/>
          </p:cNvSpPr>
          <p:nvPr>
            <p:ph idx="1"/>
          </p:nvPr>
        </p:nvSpPr>
        <p:spPr/>
        <p:txBody>
          <a:bodyPr>
            <a:noAutofit/>
          </a:bodyPr>
          <a:lstStyle/>
          <a:p>
            <a:r>
              <a:rPr lang="en-GB" sz="2000" dirty="0"/>
              <a:t>Realism against idealism:</a:t>
            </a:r>
          </a:p>
          <a:p>
            <a:r>
              <a:rPr lang="en-GB" sz="2000" dirty="0"/>
              <a:t>“Our ideals, like the gods of the old, are constantly demanding human sacrifices. Let none of them, says Ibsen, be placed above the obligation to prove itself worth the sacrifices it demands”</a:t>
            </a:r>
          </a:p>
          <a:p>
            <a:r>
              <a:rPr lang="en-GB" sz="2000" dirty="0"/>
              <a:t>“The realist loses patience with ideals altogether, and sees in them only something to blind us, sg to numb us, sg to murder self in us…”</a:t>
            </a:r>
          </a:p>
          <a:p>
            <a:r>
              <a:rPr lang="en-GB" sz="2000" dirty="0"/>
              <a:t>Introducing Ibsen to the English stage:</a:t>
            </a:r>
          </a:p>
          <a:p>
            <a:r>
              <a:rPr lang="en-GB" sz="2000" dirty="0"/>
              <a:t>Life-denying idealism, internal contradictions, trapping the audience, discrediting socially conditioned reflexes, expectations</a:t>
            </a:r>
          </a:p>
          <a:p>
            <a:r>
              <a:rPr lang="en-GB" sz="2000" dirty="0"/>
              <a:t>“The theatre is not there to amuse people, it’s object should be to make them think”</a:t>
            </a:r>
          </a:p>
        </p:txBody>
      </p:sp>
    </p:spTree>
    <p:extLst>
      <p:ext uri="{BB962C8B-B14F-4D97-AF65-F5344CB8AC3E}">
        <p14:creationId xmlns:p14="http://schemas.microsoft.com/office/powerpoint/2010/main" val="710310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E682C-5305-4482-A842-C924653336BF}"/>
              </a:ext>
            </a:extLst>
          </p:cNvPr>
          <p:cNvSpPr>
            <a:spLocks noGrp="1"/>
          </p:cNvSpPr>
          <p:nvPr>
            <p:ph type="title"/>
          </p:nvPr>
        </p:nvSpPr>
        <p:spPr/>
        <p:txBody>
          <a:bodyPr/>
          <a:lstStyle/>
          <a:p>
            <a:pPr algn="ctr"/>
            <a:r>
              <a:rPr lang="en-GB" dirty="0"/>
              <a:t>The function of theatre</a:t>
            </a:r>
          </a:p>
        </p:txBody>
      </p:sp>
      <p:sp>
        <p:nvSpPr>
          <p:cNvPr id="3" name="Content Placeholder 2">
            <a:extLst>
              <a:ext uri="{FF2B5EF4-FFF2-40B4-BE49-F238E27FC236}">
                <a16:creationId xmlns:a16="http://schemas.microsoft.com/office/drawing/2014/main" id="{9CADE8EC-D3E0-41F2-8D94-F1B1B9A67AFE}"/>
              </a:ext>
            </a:extLst>
          </p:cNvPr>
          <p:cNvSpPr>
            <a:spLocks noGrp="1"/>
          </p:cNvSpPr>
          <p:nvPr>
            <p:ph idx="1"/>
          </p:nvPr>
        </p:nvSpPr>
        <p:spPr/>
        <p:txBody>
          <a:bodyPr>
            <a:noAutofit/>
          </a:bodyPr>
          <a:lstStyle/>
          <a:p>
            <a:r>
              <a:rPr lang="en-GB" sz="2400" dirty="0"/>
              <a:t>Shock therapy: being shocked necessary for progress in society</a:t>
            </a:r>
          </a:p>
          <a:p>
            <a:r>
              <a:rPr lang="en-GB" sz="2400" dirty="0"/>
              <a:t>Theatre: no refuge</a:t>
            </a:r>
          </a:p>
          <a:p>
            <a:r>
              <a:rPr lang="en-GB" sz="2400" dirty="0"/>
              <a:t>Stage life: not idealized</a:t>
            </a:r>
          </a:p>
          <a:p>
            <a:r>
              <a:rPr lang="en-GB" sz="2400" dirty="0"/>
              <a:t>No relief from omnipresent foulness</a:t>
            </a:r>
          </a:p>
          <a:p>
            <a:r>
              <a:rPr lang="en-GB" sz="2400" dirty="0"/>
              <a:t>Spectator outraged as well as critics</a:t>
            </a:r>
          </a:p>
          <a:p>
            <a:r>
              <a:rPr lang="en-GB" sz="2400" dirty="0"/>
              <a:t>Ibsen and Shaw: expose conventions</a:t>
            </a:r>
          </a:p>
          <a:p>
            <a:r>
              <a:rPr lang="en-GB" sz="2400" dirty="0"/>
              <a:t>Ridicule the ‘well-made play’, theatrical artificialities</a:t>
            </a:r>
          </a:p>
          <a:p>
            <a:pPr marL="0" indent="0">
              <a:buNone/>
            </a:pPr>
            <a:endParaRPr lang="en-GB" sz="2400" dirty="0"/>
          </a:p>
        </p:txBody>
      </p:sp>
    </p:spTree>
    <p:extLst>
      <p:ext uri="{BB962C8B-B14F-4D97-AF65-F5344CB8AC3E}">
        <p14:creationId xmlns:p14="http://schemas.microsoft.com/office/powerpoint/2010/main" val="95870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31F1C-DE07-4E68-94D4-17C26E4E4CCB}"/>
              </a:ext>
            </a:extLst>
          </p:cNvPr>
          <p:cNvSpPr>
            <a:spLocks noGrp="1"/>
          </p:cNvSpPr>
          <p:nvPr>
            <p:ph type="title"/>
          </p:nvPr>
        </p:nvSpPr>
        <p:spPr/>
        <p:txBody>
          <a:bodyPr/>
          <a:lstStyle/>
          <a:p>
            <a:pPr algn="ctr"/>
            <a:r>
              <a:rPr lang="en-GB" dirty="0"/>
              <a:t>Shaw’s work</a:t>
            </a:r>
          </a:p>
        </p:txBody>
      </p:sp>
      <p:sp>
        <p:nvSpPr>
          <p:cNvPr id="3" name="Content Placeholder 2">
            <a:extLst>
              <a:ext uri="{FF2B5EF4-FFF2-40B4-BE49-F238E27FC236}">
                <a16:creationId xmlns:a16="http://schemas.microsoft.com/office/drawing/2014/main" id="{89F2F111-58CF-49D9-81F7-D46E209BBA6D}"/>
              </a:ext>
            </a:extLst>
          </p:cNvPr>
          <p:cNvSpPr>
            <a:spLocks noGrp="1"/>
          </p:cNvSpPr>
          <p:nvPr>
            <p:ph idx="1"/>
          </p:nvPr>
        </p:nvSpPr>
        <p:spPr/>
        <p:txBody>
          <a:bodyPr>
            <a:normAutofit lnSpcReduction="10000"/>
          </a:bodyPr>
          <a:lstStyle/>
          <a:p>
            <a:r>
              <a:rPr lang="en-GB" dirty="0"/>
              <a:t>5 novels, 52 plays, political tracts, reviews, music criticism, essays, etc.</a:t>
            </a:r>
          </a:p>
          <a:p>
            <a:r>
              <a:rPr lang="en-GB" dirty="0"/>
              <a:t>Nobel prize: 1925</a:t>
            </a:r>
          </a:p>
          <a:p>
            <a:r>
              <a:rPr lang="en-GB" dirty="0"/>
              <a:t>Witticisms, humour, verbosity, eloquence</a:t>
            </a:r>
          </a:p>
          <a:p>
            <a:r>
              <a:rPr lang="en-GB" dirty="0"/>
              <a:t>Social comedies: </a:t>
            </a:r>
            <a:r>
              <a:rPr lang="en-GB" i="1" dirty="0"/>
              <a:t>Pygmalion</a:t>
            </a:r>
            <a:r>
              <a:rPr lang="en-GB" dirty="0"/>
              <a:t>, </a:t>
            </a:r>
            <a:r>
              <a:rPr lang="en-GB" i="1" dirty="0"/>
              <a:t>Back to Methuselah</a:t>
            </a:r>
            <a:r>
              <a:rPr lang="en-GB" dirty="0"/>
              <a:t>, etc.</a:t>
            </a:r>
          </a:p>
          <a:p>
            <a:r>
              <a:rPr lang="en-GB" dirty="0"/>
              <a:t>Historical plays: </a:t>
            </a:r>
            <a:r>
              <a:rPr lang="en-GB" i="1" dirty="0"/>
              <a:t>Caesar and Cleopatra</a:t>
            </a:r>
            <a:r>
              <a:rPr lang="en-GB" dirty="0"/>
              <a:t>, </a:t>
            </a:r>
            <a:r>
              <a:rPr lang="en-GB" i="1" dirty="0"/>
              <a:t>Saint Joan</a:t>
            </a:r>
            <a:r>
              <a:rPr lang="en-GB" dirty="0"/>
              <a:t>, etc.</a:t>
            </a:r>
          </a:p>
          <a:p>
            <a:r>
              <a:rPr lang="en-GB" dirty="0"/>
              <a:t>Political writings: “The Intelligent Women’s Guide to </a:t>
            </a:r>
            <a:r>
              <a:rPr lang="en-GB" dirty="0" err="1"/>
              <a:t>Socialsim</a:t>
            </a:r>
            <a:r>
              <a:rPr lang="en-GB" dirty="0"/>
              <a:t> and Capitalism.” Marxist.</a:t>
            </a:r>
          </a:p>
          <a:p>
            <a:r>
              <a:rPr lang="en-GB" dirty="0"/>
              <a:t>Concern with the future: “To Shaw most of the past is simply a mess which ought to be swept away in the name of progress, hygiene, efficiency and what not” (Orwell).</a:t>
            </a:r>
          </a:p>
          <a:p>
            <a:r>
              <a:rPr lang="en-GB" dirty="0"/>
              <a:t>Optimistic: only reality is change</a:t>
            </a:r>
          </a:p>
        </p:txBody>
      </p:sp>
    </p:spTree>
    <p:extLst>
      <p:ext uri="{BB962C8B-B14F-4D97-AF65-F5344CB8AC3E}">
        <p14:creationId xmlns:p14="http://schemas.microsoft.com/office/powerpoint/2010/main" val="270628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7B129-A1E8-467F-B03D-34BAA648A1EB}"/>
              </a:ext>
            </a:extLst>
          </p:cNvPr>
          <p:cNvSpPr>
            <a:spLocks noGrp="1"/>
          </p:cNvSpPr>
          <p:nvPr>
            <p:ph type="title"/>
          </p:nvPr>
        </p:nvSpPr>
        <p:spPr/>
        <p:txBody>
          <a:bodyPr/>
          <a:lstStyle/>
          <a:p>
            <a:pPr algn="ctr"/>
            <a:r>
              <a:rPr lang="en-GB" dirty="0"/>
              <a:t>John Osborne (1929-1994)</a:t>
            </a:r>
          </a:p>
        </p:txBody>
      </p:sp>
      <p:sp>
        <p:nvSpPr>
          <p:cNvPr id="3" name="Content Placeholder 2">
            <a:extLst>
              <a:ext uri="{FF2B5EF4-FFF2-40B4-BE49-F238E27FC236}">
                <a16:creationId xmlns:a16="http://schemas.microsoft.com/office/drawing/2014/main" id="{FB000040-6C77-42CF-B663-C1166AE8495D}"/>
              </a:ext>
            </a:extLst>
          </p:cNvPr>
          <p:cNvSpPr>
            <a:spLocks noGrp="1"/>
          </p:cNvSpPr>
          <p:nvPr>
            <p:ph idx="1"/>
          </p:nvPr>
        </p:nvSpPr>
        <p:spPr/>
        <p:txBody>
          <a:bodyPr/>
          <a:lstStyle/>
          <a:p>
            <a:r>
              <a:rPr lang="en-GB" sz="2400" dirty="0"/>
              <a:t>“No brave causes left”: inability to act</a:t>
            </a:r>
          </a:p>
          <a:p>
            <a:r>
              <a:rPr lang="en-GB" sz="2400" dirty="0"/>
              <a:t>Movement: towards isolation</a:t>
            </a:r>
          </a:p>
          <a:p>
            <a:r>
              <a:rPr lang="en-GB" sz="2400" dirty="0"/>
              <a:t>‘Angry young men’</a:t>
            </a:r>
          </a:p>
          <a:p>
            <a:r>
              <a:rPr lang="en-GB" sz="2400" dirty="0"/>
              <a:t>Kitchen-sink realism</a:t>
            </a:r>
          </a:p>
          <a:p>
            <a:r>
              <a:rPr lang="en-GB" sz="2400" dirty="0"/>
              <a:t>Repetitive structure, circularity of action</a:t>
            </a:r>
          </a:p>
          <a:p>
            <a:r>
              <a:rPr lang="en-GB" sz="2400" dirty="0"/>
              <a:t>Always Sunday: stasis and displacement</a:t>
            </a:r>
          </a:p>
          <a:p>
            <a:r>
              <a:rPr lang="en-GB" sz="2400" dirty="0"/>
              <a:t>Alienation from society and introversion</a:t>
            </a:r>
          </a:p>
          <a:p>
            <a:endParaRPr lang="en-GB" dirty="0"/>
          </a:p>
        </p:txBody>
      </p:sp>
    </p:spTree>
    <p:extLst>
      <p:ext uri="{BB962C8B-B14F-4D97-AF65-F5344CB8AC3E}">
        <p14:creationId xmlns:p14="http://schemas.microsoft.com/office/powerpoint/2010/main" val="114207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890B7-A412-4115-8D49-949B7F61E6C4}"/>
              </a:ext>
            </a:extLst>
          </p:cNvPr>
          <p:cNvSpPr>
            <a:spLocks noGrp="1"/>
          </p:cNvSpPr>
          <p:nvPr>
            <p:ph type="title"/>
          </p:nvPr>
        </p:nvSpPr>
        <p:spPr/>
        <p:txBody>
          <a:bodyPr/>
          <a:lstStyle/>
          <a:p>
            <a:pPr algn="ctr"/>
            <a:r>
              <a:rPr lang="en-GB" dirty="0"/>
              <a:t>Osborne: Anger and detachment</a:t>
            </a:r>
          </a:p>
        </p:txBody>
      </p:sp>
      <p:sp>
        <p:nvSpPr>
          <p:cNvPr id="3" name="Content Placeholder 2">
            <a:extLst>
              <a:ext uri="{FF2B5EF4-FFF2-40B4-BE49-F238E27FC236}">
                <a16:creationId xmlns:a16="http://schemas.microsoft.com/office/drawing/2014/main" id="{5CEC5514-114B-4EAF-BC5A-FF8EC85A9806}"/>
              </a:ext>
            </a:extLst>
          </p:cNvPr>
          <p:cNvSpPr>
            <a:spLocks noGrp="1"/>
          </p:cNvSpPr>
          <p:nvPr>
            <p:ph idx="1"/>
          </p:nvPr>
        </p:nvSpPr>
        <p:spPr/>
        <p:txBody>
          <a:bodyPr>
            <a:normAutofit/>
          </a:bodyPr>
          <a:lstStyle/>
          <a:p>
            <a:r>
              <a:rPr lang="en-GB" sz="2400" i="1" dirty="0"/>
              <a:t>Look Back in Anger </a:t>
            </a:r>
            <a:r>
              <a:rPr lang="en-GB" sz="2400" dirty="0"/>
              <a:t>(1956)</a:t>
            </a:r>
          </a:p>
          <a:p>
            <a:r>
              <a:rPr lang="en-GB" sz="2400" dirty="0"/>
              <a:t>Negativism: purely verbal rebellion</a:t>
            </a:r>
          </a:p>
          <a:p>
            <a:r>
              <a:rPr lang="en-GB" sz="2400" dirty="0"/>
              <a:t>Theatrical vitality: constant flow of talk, clash of temperaments</a:t>
            </a:r>
          </a:p>
          <a:p>
            <a:r>
              <a:rPr lang="en-GB" sz="2400" dirty="0"/>
              <a:t>Egocentricity, one-man diatribes</a:t>
            </a:r>
          </a:p>
          <a:p>
            <a:r>
              <a:rPr lang="en-GB" sz="2400" dirty="0"/>
              <a:t>Rhetoric in a vacuum, detached from experience</a:t>
            </a:r>
          </a:p>
          <a:p>
            <a:r>
              <a:rPr lang="en-GB" sz="2400" dirty="0"/>
              <a:t>Coping with vulnerability, appeal for pity and understanding</a:t>
            </a:r>
          </a:p>
        </p:txBody>
      </p:sp>
    </p:spTree>
    <p:extLst>
      <p:ext uri="{BB962C8B-B14F-4D97-AF65-F5344CB8AC3E}">
        <p14:creationId xmlns:p14="http://schemas.microsoft.com/office/powerpoint/2010/main" val="127435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8B032-4264-4DCA-8392-794E1F08DCCC}"/>
              </a:ext>
            </a:extLst>
          </p:cNvPr>
          <p:cNvSpPr>
            <a:spLocks noGrp="1"/>
          </p:cNvSpPr>
          <p:nvPr>
            <p:ph type="title"/>
          </p:nvPr>
        </p:nvSpPr>
        <p:spPr/>
        <p:txBody>
          <a:bodyPr/>
          <a:lstStyle/>
          <a:p>
            <a:pPr algn="ctr"/>
            <a:r>
              <a:rPr lang="en-GB" dirty="0"/>
              <a:t>Osborne: Alienation</a:t>
            </a:r>
          </a:p>
        </p:txBody>
      </p:sp>
      <p:sp>
        <p:nvSpPr>
          <p:cNvPr id="3" name="Content Placeholder 2">
            <a:extLst>
              <a:ext uri="{FF2B5EF4-FFF2-40B4-BE49-F238E27FC236}">
                <a16:creationId xmlns:a16="http://schemas.microsoft.com/office/drawing/2014/main" id="{5C910F5D-49AF-4466-88CA-05A6618382D3}"/>
              </a:ext>
            </a:extLst>
          </p:cNvPr>
          <p:cNvSpPr>
            <a:spLocks noGrp="1"/>
          </p:cNvSpPr>
          <p:nvPr>
            <p:ph idx="1"/>
          </p:nvPr>
        </p:nvSpPr>
        <p:spPr/>
        <p:txBody>
          <a:bodyPr>
            <a:normAutofit lnSpcReduction="10000"/>
          </a:bodyPr>
          <a:lstStyle/>
          <a:p>
            <a:r>
              <a:rPr lang="en-GB" sz="2400" dirty="0"/>
              <a:t>Alienation: boredom</a:t>
            </a:r>
          </a:p>
          <a:p>
            <a:r>
              <a:rPr lang="en-GB" sz="2400" dirty="0"/>
              <a:t>Symptomatic of Dasein in anxiety (Heidegger)</a:t>
            </a:r>
          </a:p>
          <a:p>
            <a:r>
              <a:rPr lang="en-GB" sz="2400" dirty="0"/>
              <a:t>Personality without direction and meaning</a:t>
            </a:r>
          </a:p>
          <a:p>
            <a:r>
              <a:rPr lang="en-GB" sz="2400" dirty="0"/>
              <a:t>But: Jimmy is vitally active, confronts love, defeat, death</a:t>
            </a:r>
          </a:p>
          <a:p>
            <a:r>
              <a:rPr lang="en-GB" sz="2400" dirty="0"/>
              <a:t>Campaign against apathy and deadness</a:t>
            </a:r>
          </a:p>
          <a:p>
            <a:r>
              <a:rPr lang="en-GB" sz="2400" dirty="0"/>
              <a:t>Alison’s defence: imperturbability that fuels Jimmy’s attacks</a:t>
            </a:r>
          </a:p>
          <a:p>
            <a:r>
              <a:rPr lang="en-GB" sz="2400" dirty="0"/>
              <a:t>Temporary solace in confessions, histrionics, sex </a:t>
            </a:r>
          </a:p>
          <a:p>
            <a:endParaRPr lang="en-GB" dirty="0"/>
          </a:p>
          <a:p>
            <a:endParaRPr lang="en-GB" dirty="0"/>
          </a:p>
        </p:txBody>
      </p:sp>
    </p:spTree>
    <p:extLst>
      <p:ext uri="{BB962C8B-B14F-4D97-AF65-F5344CB8AC3E}">
        <p14:creationId xmlns:p14="http://schemas.microsoft.com/office/powerpoint/2010/main" val="140877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Szálak">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623</TotalTime>
  <Words>2146</Words>
  <Application>Microsoft Office PowerPoint</Application>
  <PresentationFormat>Widescreen</PresentationFormat>
  <Paragraphs>238</Paragraphs>
  <Slides>39</Slides>
  <Notes>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Century Gothic</vt:lpstr>
      <vt:lpstr>Wingdings 3</vt:lpstr>
      <vt:lpstr>Szálak</vt:lpstr>
      <vt:lpstr>OT-ANG_390 The Major Periods Of English Drama: 20th century drama</vt:lpstr>
      <vt:lpstr>Modern British Drama</vt:lpstr>
      <vt:lpstr>Naturalism</vt:lpstr>
      <vt:lpstr>George Bernard Shaw (1856-1950) “The Quintessence of Ibsenism”</vt:lpstr>
      <vt:lpstr>The function of theatre</vt:lpstr>
      <vt:lpstr>Shaw’s work</vt:lpstr>
      <vt:lpstr>John Osborne (1929-1994)</vt:lpstr>
      <vt:lpstr>Osborne: Anger and detachment</vt:lpstr>
      <vt:lpstr>Osborne: Alienation</vt:lpstr>
      <vt:lpstr>Osborne, The Entertainer (1957)</vt:lpstr>
      <vt:lpstr>The Theatre of the Absurd (M. Esslin)</vt:lpstr>
      <vt:lpstr>PowerPoint Presentation</vt:lpstr>
      <vt:lpstr>Samuel Beckett (1906-1989)</vt:lpstr>
      <vt:lpstr>Beckett: major topics</vt:lpstr>
      <vt:lpstr>Beckett: Waiting for Godot (1955)</vt:lpstr>
      <vt:lpstr>PowerPoint Presentation</vt:lpstr>
      <vt:lpstr>Pinter playing Beckett</vt:lpstr>
      <vt:lpstr>The Birthday Party</vt:lpstr>
      <vt:lpstr>Harold Pinter (1930-2008)</vt:lpstr>
      <vt:lpstr>Pinter’s language and silence</vt:lpstr>
      <vt:lpstr>Pinter and the Room</vt:lpstr>
      <vt:lpstr>The room symbolism</vt:lpstr>
      <vt:lpstr>Pairs and the Third</vt:lpstr>
      <vt:lpstr>The Birthday Party (1957)</vt:lpstr>
      <vt:lpstr>Pinter: The Dumb Waiter (1960)</vt:lpstr>
      <vt:lpstr>PowerPoint Presentation</vt:lpstr>
      <vt:lpstr>Tom Stoppard (1937-)</vt:lpstr>
      <vt:lpstr>PowerPoint Presentation</vt:lpstr>
      <vt:lpstr>Stoppard: Rosencrantz and Guildenstern are Dead (1967)</vt:lpstr>
      <vt:lpstr>PowerPoint Presentation</vt:lpstr>
      <vt:lpstr>The Real Inspector Hound (1961-62)</vt:lpstr>
      <vt:lpstr>Shakespeare and the absurd</vt:lpstr>
      <vt:lpstr>Edward Bond (1934-): Lear (1971)</vt:lpstr>
      <vt:lpstr>Caryl Churchill (1938-)</vt:lpstr>
      <vt:lpstr>Cary Churchill: language</vt:lpstr>
      <vt:lpstr>Topics in Churchill</vt:lpstr>
      <vt:lpstr>Martin MacDonagh (1970-)</vt:lpstr>
      <vt:lpstr>Back to Beckett and Pinter: Coda</vt:lpstr>
      <vt:lpstr>  THANK YOU FOR YOUR KIND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Culture and Literature Session 5 Part 2: 20th century drama</dc:title>
  <dc:creator>Hp</dc:creator>
  <cp:lastModifiedBy>ivanyusztay@gmail.com</cp:lastModifiedBy>
  <cp:revision>65</cp:revision>
  <dcterms:created xsi:type="dcterms:W3CDTF">2015-06-07T20:25:14Z</dcterms:created>
  <dcterms:modified xsi:type="dcterms:W3CDTF">2021-05-10T09:22:24Z</dcterms:modified>
</cp:coreProperties>
</file>