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10" r:id="rId3"/>
    <p:sldId id="257" r:id="rId4"/>
    <p:sldId id="259" r:id="rId5"/>
    <p:sldId id="258" r:id="rId6"/>
    <p:sldId id="260" r:id="rId7"/>
    <p:sldId id="261" r:id="rId8"/>
    <p:sldId id="262" r:id="rId9"/>
    <p:sldId id="263" r:id="rId10"/>
    <p:sldId id="305" r:id="rId11"/>
    <p:sldId id="306" r:id="rId12"/>
    <p:sldId id="307" r:id="rId13"/>
    <p:sldId id="293" r:id="rId14"/>
    <p:sldId id="264" r:id="rId15"/>
    <p:sldId id="265" r:id="rId16"/>
    <p:sldId id="267" r:id="rId17"/>
    <p:sldId id="268" r:id="rId18"/>
    <p:sldId id="269" r:id="rId19"/>
    <p:sldId id="271" r:id="rId20"/>
    <p:sldId id="272" r:id="rId21"/>
    <p:sldId id="273" r:id="rId22"/>
    <p:sldId id="274" r:id="rId23"/>
    <p:sldId id="275" r:id="rId24"/>
    <p:sldId id="279" r:id="rId25"/>
    <p:sldId id="280" r:id="rId26"/>
    <p:sldId id="281" r:id="rId27"/>
    <p:sldId id="266" r:id="rId28"/>
    <p:sldId id="291" r:id="rId29"/>
    <p:sldId id="282" r:id="rId30"/>
    <p:sldId id="285" r:id="rId31"/>
    <p:sldId id="286" r:id="rId32"/>
    <p:sldId id="287" r:id="rId33"/>
    <p:sldId id="288" r:id="rId34"/>
    <p:sldId id="289" r:id="rId35"/>
    <p:sldId id="292" r:id="rId36"/>
    <p:sldId id="290" r:id="rId37"/>
    <p:sldId id="308" r:id="rId38"/>
    <p:sldId id="309" r:id="rId39"/>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A0E46B-AAA9-4839-9CBB-9E7971DEAA0D}" type="datetimeFigureOut">
              <a:rPr lang="hu-HU" smtClean="0"/>
              <a:t>2019. 09. 16.</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191C09-1CA6-407A-9917-6B3297026CE2}" type="slidenum">
              <a:rPr lang="hu-HU" smtClean="0"/>
              <a:t>‹#›</a:t>
            </a:fld>
            <a:endParaRPr lang="hu-HU"/>
          </a:p>
        </p:txBody>
      </p:sp>
    </p:spTree>
    <p:extLst>
      <p:ext uri="{BB962C8B-B14F-4D97-AF65-F5344CB8AC3E}">
        <p14:creationId xmlns:p14="http://schemas.microsoft.com/office/powerpoint/2010/main" val="333786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B191C09-1CA6-407A-9917-6B3297026CE2}" type="slidenum">
              <a:rPr lang="hu-HU" smtClean="0"/>
              <a:t>3</a:t>
            </a:fld>
            <a:endParaRPr lang="hu-HU"/>
          </a:p>
        </p:txBody>
      </p:sp>
    </p:spTree>
    <p:extLst>
      <p:ext uri="{BB962C8B-B14F-4D97-AF65-F5344CB8AC3E}">
        <p14:creationId xmlns:p14="http://schemas.microsoft.com/office/powerpoint/2010/main" val="2533285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0A4103A1-8856-40D1-8149-CA67F015E29C}" type="datetimeFigureOut">
              <a:rPr lang="hu-HU" smtClean="0"/>
              <a:t>2019. 09. 16.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3606153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A4103A1-8856-40D1-8149-CA67F015E29C}" type="datetimeFigureOut">
              <a:rPr lang="hu-HU" smtClean="0"/>
              <a:t>2019. 09. 16.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303550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A4103A1-8856-40D1-8149-CA67F015E29C}" type="datetimeFigureOut">
              <a:rPr lang="hu-HU" smtClean="0"/>
              <a:t>2019. 09. 16.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182669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A4103A1-8856-40D1-8149-CA67F015E29C}" type="datetimeFigureOut">
              <a:rPr lang="hu-HU" smtClean="0"/>
              <a:t>2019. 09. 16.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815999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A4103A1-8856-40D1-8149-CA67F015E29C}" type="datetimeFigureOut">
              <a:rPr lang="hu-HU" smtClean="0"/>
              <a:t>2019. 09. 16.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196782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A4103A1-8856-40D1-8149-CA67F015E29C}" type="datetimeFigureOut">
              <a:rPr lang="hu-HU" smtClean="0"/>
              <a:t>2019. 09. 16.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173991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A4103A1-8856-40D1-8149-CA67F015E29C}" type="datetimeFigureOut">
              <a:rPr lang="hu-HU" smtClean="0"/>
              <a:t>2019. 09. 16.</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32573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A4103A1-8856-40D1-8149-CA67F015E29C}" type="datetimeFigureOut">
              <a:rPr lang="hu-HU" smtClean="0"/>
              <a:t>2019. 09. 16.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122560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A4103A1-8856-40D1-8149-CA67F015E29C}" type="datetimeFigureOut">
              <a:rPr lang="hu-HU" smtClean="0"/>
              <a:t>2019. 09. 16.</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591167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A4103A1-8856-40D1-8149-CA67F015E29C}" type="datetimeFigureOut">
              <a:rPr lang="hu-HU" smtClean="0"/>
              <a:t>2019. 09. 16.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3277894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A4103A1-8856-40D1-8149-CA67F015E29C}" type="datetimeFigureOut">
              <a:rPr lang="hu-HU" smtClean="0"/>
              <a:t>2019. 09. 16.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250589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103A1-8856-40D1-8149-CA67F015E29C}" type="datetimeFigureOut">
              <a:rPr lang="hu-HU" smtClean="0"/>
              <a:t>2019. 09. 16.</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D7A47-D2CB-413F-9946-7DE481C8099E}" type="slidenum">
              <a:rPr lang="hu-HU" smtClean="0"/>
              <a:t>‹#›</a:t>
            </a:fld>
            <a:endParaRPr lang="hu-HU"/>
          </a:p>
        </p:txBody>
      </p:sp>
    </p:spTree>
    <p:extLst>
      <p:ext uri="{BB962C8B-B14F-4D97-AF65-F5344CB8AC3E}">
        <p14:creationId xmlns:p14="http://schemas.microsoft.com/office/powerpoint/2010/main" val="1406533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964014"/>
          </a:xfrm>
        </p:spPr>
        <p:txBody>
          <a:bodyPr/>
          <a:lstStyle/>
          <a:p>
            <a:r>
              <a:rPr lang="hu-HU" dirty="0" err="1" smtClean="0">
                <a:latin typeface="Times New Roman" panose="02020603050405020304" pitchFamily="18" charset="0"/>
                <a:cs typeface="Times New Roman" panose="02020603050405020304" pitchFamily="18" charset="0"/>
              </a:rPr>
              <a:t>Introduction</a:t>
            </a:r>
            <a:endParaRPr lang="hu-HU" dirty="0">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2704169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5925" y="149143"/>
            <a:ext cx="10515600" cy="808582"/>
          </a:xfrm>
        </p:spPr>
        <p:txBody>
          <a:bodyPr/>
          <a:lstStyle/>
          <a:p>
            <a:r>
              <a:rPr lang="hu-HU" dirty="0">
                <a:latin typeface="Times New Roman" panose="02020603050405020304" pitchFamily="18" charset="0"/>
                <a:cs typeface="Times New Roman" panose="02020603050405020304" pitchFamily="18" charset="0"/>
              </a:rPr>
              <a:t>Richard </a:t>
            </a:r>
            <a:r>
              <a:rPr lang="hu-HU" dirty="0" err="1" smtClean="0">
                <a:latin typeface="Times New Roman" panose="02020603050405020304" pitchFamily="18" charset="0"/>
                <a:cs typeface="Times New Roman" panose="02020603050405020304" pitchFamily="18" charset="0"/>
              </a:rPr>
              <a:t>Polwhele</a:t>
            </a:r>
            <a:r>
              <a:rPr lang="hu-HU" dirty="0" smtClean="0">
                <a:latin typeface="Times New Roman" panose="02020603050405020304" pitchFamily="18" charset="0"/>
                <a:cs typeface="Times New Roman" panose="02020603050405020304" pitchFamily="18" charset="0"/>
              </a:rPr>
              <a:t>, </a:t>
            </a:r>
            <a:r>
              <a:rPr lang="hu-HU" i="1" dirty="0" smtClean="0">
                <a:latin typeface="Times New Roman" panose="02020603050405020304" pitchFamily="18" charset="0"/>
                <a:cs typeface="Times New Roman" panose="02020603050405020304" pitchFamily="18" charset="0"/>
              </a:rPr>
              <a:t>The </a:t>
            </a:r>
            <a:r>
              <a:rPr lang="hu-HU" i="1" dirty="0" err="1">
                <a:latin typeface="Times New Roman" panose="02020603050405020304" pitchFamily="18" charset="0"/>
                <a:cs typeface="Times New Roman" panose="02020603050405020304" pitchFamily="18" charset="0"/>
              </a:rPr>
              <a:t>unsex'd</a:t>
            </a:r>
            <a:r>
              <a:rPr lang="hu-HU" i="1" dirty="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females</a:t>
            </a:r>
            <a:r>
              <a:rPr lang="hu-HU" i="1"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1</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63773" y="955344"/>
            <a:ext cx="11859905" cy="5691116"/>
          </a:xfrm>
        </p:spPr>
        <p:txBody>
          <a:bodyPr numCol="2">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A female band despising NATURE's law,</a:t>
            </a:r>
          </a:p>
          <a:p>
            <a:pPr marL="0" indent="0">
              <a:buNone/>
            </a:pPr>
            <a:r>
              <a:rPr lang="en-US" dirty="0">
                <a:latin typeface="Times New Roman" panose="02020603050405020304" pitchFamily="18" charset="0"/>
                <a:cs typeface="Times New Roman" panose="02020603050405020304" pitchFamily="18" charset="0"/>
              </a:rPr>
              <a:t>As "proud defiance" flashes from their arms,</a:t>
            </a:r>
          </a:p>
          <a:p>
            <a:pPr marL="0" indent="0">
              <a:buNone/>
            </a:pPr>
            <a:r>
              <a:rPr lang="en-US" dirty="0">
                <a:latin typeface="Times New Roman" panose="02020603050405020304" pitchFamily="18" charset="0"/>
                <a:cs typeface="Times New Roman" panose="02020603050405020304" pitchFamily="18" charset="0"/>
              </a:rPr>
              <a:t>And vengeance smothers all their softer charms.</a:t>
            </a:r>
          </a:p>
          <a:p>
            <a:pPr marL="0" indent="0">
              <a:buNone/>
            </a:pPr>
            <a:r>
              <a:rPr lang="en-US" dirty="0" smtClean="0">
                <a:latin typeface="Times New Roman" panose="02020603050405020304" pitchFamily="18" charset="0"/>
                <a:cs typeface="Times New Roman" panose="02020603050405020304" pitchFamily="18" charset="0"/>
              </a:rPr>
              <a:t>I </a:t>
            </a:r>
            <a:r>
              <a:rPr lang="en-US" dirty="0">
                <a:latin typeface="Times New Roman" panose="02020603050405020304" pitchFamily="18" charset="0"/>
                <a:cs typeface="Times New Roman" panose="02020603050405020304" pitchFamily="18" charset="0"/>
              </a:rPr>
              <a:t>shudder at the new </a:t>
            </a:r>
            <a:r>
              <a:rPr lang="en-US" dirty="0" err="1">
                <a:latin typeface="Times New Roman" panose="02020603050405020304" pitchFamily="18" charset="0"/>
                <a:cs typeface="Times New Roman" panose="02020603050405020304" pitchFamily="18" charset="0"/>
              </a:rPr>
              <a:t>unpictur'd</a:t>
            </a:r>
            <a:r>
              <a:rPr lang="en-US" dirty="0">
                <a:latin typeface="Times New Roman" panose="02020603050405020304" pitchFamily="18" charset="0"/>
                <a:cs typeface="Times New Roman" panose="02020603050405020304" pitchFamily="18" charset="0"/>
              </a:rPr>
              <a:t> scene,</a:t>
            </a:r>
          </a:p>
          <a:p>
            <a:pPr marL="0" indent="0">
              <a:buNone/>
            </a:pPr>
            <a:r>
              <a:rPr lang="en-US" dirty="0">
                <a:latin typeface="Times New Roman" panose="02020603050405020304" pitchFamily="18" charset="0"/>
                <a:cs typeface="Times New Roman" panose="02020603050405020304" pitchFamily="18" charset="0"/>
              </a:rPr>
              <a:t>Where </a:t>
            </a:r>
            <a:r>
              <a:rPr lang="en-US" dirty="0" err="1">
                <a:latin typeface="Times New Roman" panose="02020603050405020304" pitchFamily="18" charset="0"/>
                <a:cs typeface="Times New Roman" panose="02020603050405020304" pitchFamily="18" charset="0"/>
              </a:rPr>
              <a:t>unsex'd</a:t>
            </a:r>
            <a:r>
              <a:rPr lang="en-US" dirty="0">
                <a:latin typeface="Times New Roman" panose="02020603050405020304" pitchFamily="18" charset="0"/>
                <a:cs typeface="Times New Roman" panose="02020603050405020304" pitchFamily="18" charset="0"/>
              </a:rPr>
              <a:t> woman vaunts the imperious mien;</a:t>
            </a:r>
          </a:p>
          <a:p>
            <a:pPr marL="0" indent="0">
              <a:buNone/>
            </a:pPr>
            <a:r>
              <a:rPr lang="en-US" dirty="0">
                <a:latin typeface="Times New Roman" panose="02020603050405020304" pitchFamily="18" charset="0"/>
                <a:cs typeface="Times New Roman" panose="02020603050405020304" pitchFamily="18" charset="0"/>
              </a:rPr>
              <a:t>Where girls, affecting to dismiss the heart,</a:t>
            </a:r>
          </a:p>
          <a:p>
            <a:pPr marL="0" indent="0">
              <a:buNone/>
            </a:pPr>
            <a:r>
              <a:rPr lang="en-US" dirty="0">
                <a:latin typeface="Times New Roman" panose="02020603050405020304" pitchFamily="18" charset="0"/>
                <a:cs typeface="Times New Roman" panose="02020603050405020304" pitchFamily="18" charset="0"/>
              </a:rPr>
              <a:t>Invoke the Proteus of </a:t>
            </a:r>
            <a:r>
              <a:rPr lang="en-US" dirty="0" err="1">
                <a:latin typeface="Times New Roman" panose="02020603050405020304" pitchFamily="18" charset="0"/>
                <a:cs typeface="Times New Roman" panose="02020603050405020304" pitchFamily="18" charset="0"/>
              </a:rPr>
              <a:t>petrific</a:t>
            </a:r>
            <a:r>
              <a:rPr lang="en-US" dirty="0">
                <a:latin typeface="Times New Roman" panose="02020603050405020304" pitchFamily="18" charset="0"/>
                <a:cs typeface="Times New Roman" panose="02020603050405020304" pitchFamily="18" charset="0"/>
              </a:rPr>
              <a:t> art;</a:t>
            </a:r>
          </a:p>
          <a:p>
            <a:pPr marL="0" indent="0">
              <a:buNone/>
            </a:pPr>
            <a:r>
              <a:rPr lang="en-US" dirty="0">
                <a:latin typeface="Times New Roman" panose="02020603050405020304" pitchFamily="18" charset="0"/>
                <a:cs typeface="Times New Roman" panose="02020603050405020304" pitchFamily="18" charset="0"/>
              </a:rPr>
              <a:t>With equal ease, in body or in mind,</a:t>
            </a:r>
          </a:p>
          <a:p>
            <a:pPr marL="0" indent="0">
              <a:buNone/>
            </a:pPr>
            <a:r>
              <a:rPr lang="en-US" dirty="0">
                <a:latin typeface="Times New Roman" panose="02020603050405020304" pitchFamily="18" charset="0"/>
                <a:cs typeface="Times New Roman" panose="02020603050405020304" pitchFamily="18" charset="0"/>
              </a:rPr>
              <a:t>To Gallic freaks or Gallic faith </a:t>
            </a:r>
            <a:r>
              <a:rPr lang="en-US" dirty="0" err="1" smtClean="0">
                <a:latin typeface="Times New Roman" panose="02020603050405020304" pitchFamily="18" charset="0"/>
                <a:cs typeface="Times New Roman" panose="02020603050405020304" pitchFamily="18" charset="0"/>
              </a:rPr>
              <a:t>resign'd</a:t>
            </a:r>
            <a:r>
              <a:rPr lang="hu-HU" dirty="0" smtClean="0">
                <a:latin typeface="Times New Roman" panose="02020603050405020304" pitchFamily="18" charset="0"/>
                <a:cs typeface="Times New Roman" panose="02020603050405020304" pitchFamily="18" charset="0"/>
              </a:rPr>
              <a:t>…</a:t>
            </a:r>
          </a:p>
          <a:p>
            <a:pPr marL="0" indent="0">
              <a:buNone/>
            </a:pPr>
            <a:endParaRPr lang="hu-HU"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Ah! once the female Muse, to NATURE true,</a:t>
            </a:r>
          </a:p>
          <a:p>
            <a:pPr marL="0" indent="0">
              <a:buNone/>
            </a:pPr>
            <a:r>
              <a:rPr lang="en-US" dirty="0">
                <a:latin typeface="Times New Roman" panose="02020603050405020304" pitchFamily="18" charset="0"/>
                <a:cs typeface="Times New Roman" panose="02020603050405020304" pitchFamily="18" charset="0"/>
              </a:rPr>
              <a:t>The unvalued store from FANCY, FEELING drew;</a:t>
            </a:r>
          </a:p>
          <a:p>
            <a:pPr marL="0" indent="0">
              <a:buNone/>
            </a:pPr>
            <a:r>
              <a:rPr lang="en-US" dirty="0">
                <a:latin typeface="Times New Roman" panose="02020603050405020304" pitchFamily="18" charset="0"/>
                <a:cs typeface="Times New Roman" panose="02020603050405020304" pitchFamily="18" charset="0"/>
              </a:rPr>
              <a:t>Won, from the grasp of woe, the roseate hours,</a:t>
            </a:r>
          </a:p>
          <a:p>
            <a:pPr marL="0" indent="0">
              <a:buNone/>
            </a:pPr>
            <a:r>
              <a:rPr lang="en-US" dirty="0" err="1">
                <a:latin typeface="Times New Roman" panose="02020603050405020304" pitchFamily="18" charset="0"/>
                <a:cs typeface="Times New Roman" panose="02020603050405020304" pitchFamily="18" charset="0"/>
              </a:rPr>
              <a:t>Cheer'd</a:t>
            </a:r>
            <a:r>
              <a:rPr lang="en-US" dirty="0">
                <a:latin typeface="Times New Roman" panose="02020603050405020304" pitchFamily="18" charset="0"/>
                <a:cs typeface="Times New Roman" panose="02020603050405020304" pitchFamily="18" charset="0"/>
              </a:rPr>
              <a:t> life's dim vale, and </a:t>
            </a:r>
            <a:r>
              <a:rPr lang="en-US" dirty="0" err="1">
                <a:latin typeface="Times New Roman" panose="02020603050405020304" pitchFamily="18" charset="0"/>
                <a:cs typeface="Times New Roman" panose="02020603050405020304" pitchFamily="18" charset="0"/>
              </a:rPr>
              <a:t>strew'd</a:t>
            </a:r>
            <a:r>
              <a:rPr lang="en-US" dirty="0">
                <a:latin typeface="Times New Roman" panose="02020603050405020304" pitchFamily="18" charset="0"/>
                <a:cs typeface="Times New Roman" panose="02020603050405020304" pitchFamily="18" charset="0"/>
              </a:rPr>
              <a:t> the grave with flowers.</a:t>
            </a:r>
          </a:p>
          <a:p>
            <a:pPr marL="0" indent="0">
              <a:buNone/>
            </a:pPr>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lo! where, pale amidst the wild, she draws</a:t>
            </a:r>
          </a:p>
          <a:p>
            <a:pPr marL="0" indent="0">
              <a:buNone/>
            </a:pPr>
            <a:r>
              <a:rPr lang="en-US" dirty="0">
                <a:latin typeface="Times New Roman" panose="02020603050405020304" pitchFamily="18" charset="0"/>
                <a:cs typeface="Times New Roman" panose="02020603050405020304" pitchFamily="18" charset="0"/>
              </a:rPr>
              <a:t>Each precept cold from </a:t>
            </a:r>
            <a:r>
              <a:rPr lang="en-US" dirty="0" err="1">
                <a:latin typeface="Times New Roman" panose="02020603050405020304" pitchFamily="18" charset="0"/>
                <a:cs typeface="Times New Roman" panose="02020603050405020304" pitchFamily="18" charset="0"/>
              </a:rPr>
              <a:t>sceptic</a:t>
            </a:r>
            <a:r>
              <a:rPr lang="en-US" dirty="0">
                <a:latin typeface="Times New Roman" panose="02020603050405020304" pitchFamily="18" charset="0"/>
                <a:cs typeface="Times New Roman" panose="02020603050405020304" pitchFamily="18" charset="0"/>
              </a:rPr>
              <a:t> Reason's vase;</a:t>
            </a:r>
          </a:p>
          <a:p>
            <a:pPr marL="0" indent="0">
              <a:buNone/>
            </a:pPr>
            <a:r>
              <a:rPr lang="en-US" dirty="0">
                <a:latin typeface="Times New Roman" panose="02020603050405020304" pitchFamily="18" charset="0"/>
                <a:cs typeface="Times New Roman" panose="02020603050405020304" pitchFamily="18" charset="0"/>
              </a:rPr>
              <a:t>Pours with rash arm the turbid stream along,</a:t>
            </a:r>
          </a:p>
          <a:p>
            <a:pPr marL="0" indent="0">
              <a:buNone/>
            </a:pPr>
            <a:r>
              <a:rPr lang="en-US" dirty="0">
                <a:latin typeface="Times New Roman" panose="02020603050405020304" pitchFamily="18" charset="0"/>
                <a:cs typeface="Times New Roman" panose="02020603050405020304" pitchFamily="18" charset="0"/>
              </a:rPr>
              <a:t>And in the foaming torrent whelms the throng</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3899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03200"/>
            <a:ext cx="10515600" cy="769258"/>
          </a:xfrm>
        </p:spPr>
        <p:txBody>
          <a:bodyPr>
            <a:normAutofit/>
          </a:bodyPr>
          <a:lstStyle/>
          <a:p>
            <a:r>
              <a:rPr lang="hu-HU" dirty="0">
                <a:latin typeface="Times New Roman" panose="02020603050405020304" pitchFamily="18" charset="0"/>
                <a:cs typeface="Times New Roman" panose="02020603050405020304" pitchFamily="18" charset="0"/>
              </a:rPr>
              <a:t>Richard </a:t>
            </a:r>
            <a:r>
              <a:rPr lang="hu-HU" dirty="0" err="1">
                <a:latin typeface="Times New Roman" panose="02020603050405020304" pitchFamily="18" charset="0"/>
                <a:cs typeface="Times New Roman" panose="02020603050405020304" pitchFamily="18" charset="0"/>
              </a:rPr>
              <a:t>Polwhele</a:t>
            </a:r>
            <a:r>
              <a:rPr lang="hu-HU" dirty="0">
                <a:latin typeface="Times New Roman" panose="02020603050405020304" pitchFamily="18" charset="0"/>
                <a:cs typeface="Times New Roman" panose="02020603050405020304" pitchFamily="18" charset="0"/>
              </a:rPr>
              <a:t>, </a:t>
            </a:r>
            <a:r>
              <a:rPr lang="hu-HU" i="1" dirty="0">
                <a:latin typeface="Times New Roman" panose="02020603050405020304" pitchFamily="18" charset="0"/>
                <a:cs typeface="Times New Roman" panose="02020603050405020304" pitchFamily="18" charset="0"/>
              </a:rPr>
              <a:t>The </a:t>
            </a:r>
            <a:r>
              <a:rPr lang="hu-HU" i="1" dirty="0" err="1">
                <a:latin typeface="Times New Roman" panose="02020603050405020304" pitchFamily="18" charset="0"/>
                <a:cs typeface="Times New Roman" panose="02020603050405020304" pitchFamily="18" charset="0"/>
              </a:rPr>
              <a:t>unsex'd</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females</a:t>
            </a:r>
            <a:r>
              <a:rPr lang="hu-HU" i="1"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2</a:t>
            </a:r>
            <a:endParaRPr lang="hu-HU" dirty="0"/>
          </a:p>
        </p:txBody>
      </p:sp>
      <p:sp>
        <p:nvSpPr>
          <p:cNvPr id="3" name="Tartalom helye 2"/>
          <p:cNvSpPr>
            <a:spLocks noGrp="1"/>
          </p:cNvSpPr>
          <p:nvPr>
            <p:ph idx="1"/>
          </p:nvPr>
        </p:nvSpPr>
        <p:spPr>
          <a:xfrm>
            <a:off x="203201" y="972458"/>
            <a:ext cx="11829142" cy="5695042"/>
          </a:xfrm>
        </p:spPr>
        <p:txBody>
          <a:bodyPr numCol="2">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See Wollstonecraft, whom no decorum checks,</a:t>
            </a:r>
          </a:p>
          <a:p>
            <a:pPr marL="0" indent="0">
              <a:buNone/>
            </a:pPr>
            <a:r>
              <a:rPr lang="en-US" dirty="0">
                <a:latin typeface="Times New Roman" panose="02020603050405020304" pitchFamily="18" charset="0"/>
                <a:cs typeface="Times New Roman" panose="02020603050405020304" pitchFamily="18" charset="0"/>
              </a:rPr>
              <a:t>Arise, the intrepid champion of her sex;</a:t>
            </a:r>
          </a:p>
          <a:p>
            <a:pPr marL="0" indent="0">
              <a:buNone/>
            </a:pPr>
            <a:r>
              <a:rPr lang="en-US" dirty="0">
                <a:latin typeface="Times New Roman" panose="02020603050405020304" pitchFamily="18" charset="0"/>
                <a:cs typeface="Times New Roman" panose="02020603050405020304" pitchFamily="18" charset="0"/>
              </a:rPr>
              <a:t>O'er humbled man assert the sovereign claim,</a:t>
            </a:r>
          </a:p>
          <a:p>
            <a:pPr marL="0" indent="0">
              <a:buNone/>
            </a:pPr>
            <a:r>
              <a:rPr lang="en-US" dirty="0">
                <a:latin typeface="Times New Roman" panose="02020603050405020304" pitchFamily="18" charset="0"/>
                <a:cs typeface="Times New Roman" panose="02020603050405020304" pitchFamily="18" charset="0"/>
              </a:rPr>
              <a:t>And slight the timid blush of virgin fame.</a:t>
            </a:r>
          </a:p>
          <a:p>
            <a:pPr marL="0" indent="0">
              <a:buNone/>
            </a:pPr>
            <a:r>
              <a:rPr lang="en-US" dirty="0">
                <a:latin typeface="Times New Roman" panose="02020603050405020304" pitchFamily="18" charset="0"/>
                <a:cs typeface="Times New Roman" panose="02020603050405020304" pitchFamily="18" charset="0"/>
              </a:rPr>
              <a:t>"Go, go (she cries) ye tribes of melting maids,</a:t>
            </a:r>
          </a:p>
          <a:p>
            <a:pPr marL="0" indent="0">
              <a:buNone/>
            </a:pPr>
            <a:r>
              <a:rPr lang="en-US" dirty="0">
                <a:latin typeface="Times New Roman" panose="02020603050405020304" pitchFamily="18" charset="0"/>
                <a:cs typeface="Times New Roman" panose="02020603050405020304" pitchFamily="18" charset="0"/>
              </a:rPr>
              <a:t>"Go, screen your softness in </a:t>
            </a:r>
            <a:r>
              <a:rPr lang="en-US" dirty="0" err="1">
                <a:latin typeface="Times New Roman" panose="02020603050405020304" pitchFamily="18" charset="0"/>
                <a:cs typeface="Times New Roman" panose="02020603050405020304" pitchFamily="18" charset="0"/>
              </a:rPr>
              <a:t>sequester'd</a:t>
            </a:r>
            <a:r>
              <a:rPr lang="en-US" dirty="0">
                <a:latin typeface="Times New Roman" panose="02020603050405020304" pitchFamily="18" charset="0"/>
                <a:cs typeface="Times New Roman" panose="02020603050405020304" pitchFamily="18" charset="0"/>
              </a:rPr>
              <a:t> shades;</a:t>
            </a:r>
          </a:p>
          <a:p>
            <a:pPr marL="0" indent="0">
              <a:buNone/>
            </a:pPr>
            <a:r>
              <a:rPr lang="en-US" dirty="0">
                <a:latin typeface="Times New Roman" panose="02020603050405020304" pitchFamily="18" charset="0"/>
                <a:cs typeface="Times New Roman" panose="02020603050405020304" pitchFamily="18" charset="0"/>
              </a:rPr>
              <a:t>"With plaintive whispers woo the unconscious grove,</a:t>
            </a:r>
          </a:p>
          <a:p>
            <a:pPr marL="0" indent="0">
              <a:buNone/>
            </a:pPr>
            <a:r>
              <a:rPr lang="en-US" dirty="0">
                <a:latin typeface="Times New Roman" panose="02020603050405020304" pitchFamily="18" charset="0"/>
                <a:cs typeface="Times New Roman" panose="02020603050405020304" pitchFamily="18" charset="0"/>
              </a:rPr>
              <a:t>"And feebly perish, as </a:t>
            </a:r>
            <a:r>
              <a:rPr lang="en-US" dirty="0" err="1">
                <a:latin typeface="Times New Roman" panose="02020603050405020304" pitchFamily="18" charset="0"/>
                <a:cs typeface="Times New Roman" panose="02020603050405020304" pitchFamily="18" charset="0"/>
              </a:rPr>
              <a:t>depis'd</a:t>
            </a:r>
            <a:r>
              <a:rPr lang="en-US" dirty="0">
                <a:latin typeface="Times New Roman" panose="02020603050405020304" pitchFamily="18" charset="0"/>
                <a:cs typeface="Times New Roman" panose="02020603050405020304" pitchFamily="18" charset="0"/>
              </a:rPr>
              <a:t> ye love.</a:t>
            </a:r>
          </a:p>
          <a:p>
            <a:pPr marL="0" indent="0">
              <a:buNone/>
            </a:pPr>
            <a:r>
              <a:rPr lang="en-US" dirty="0">
                <a:latin typeface="Times New Roman" panose="02020603050405020304" pitchFamily="18" charset="0"/>
                <a:cs typeface="Times New Roman" panose="02020603050405020304" pitchFamily="18" charset="0"/>
              </a:rPr>
              <a:t>"What </a:t>
            </a:r>
            <a:r>
              <a:rPr lang="en-US" dirty="0" err="1">
                <a:latin typeface="Times New Roman" panose="02020603050405020304" pitchFamily="18" charset="0"/>
                <a:cs typeface="Times New Roman" panose="02020603050405020304" pitchFamily="18" charset="0"/>
              </a:rPr>
              <a:t>tho</a:t>
            </a:r>
            <a:r>
              <a:rPr lang="en-US" dirty="0">
                <a:latin typeface="Times New Roman" panose="02020603050405020304" pitchFamily="18" charset="0"/>
                <a:cs typeface="Times New Roman" panose="02020603050405020304" pitchFamily="18" charset="0"/>
              </a:rPr>
              <a:t>' the fine Romances of Rousseau</a:t>
            </a:r>
          </a:p>
          <a:p>
            <a:pPr marL="0" indent="0">
              <a:buNone/>
            </a:pPr>
            <a:r>
              <a:rPr lang="en-US" dirty="0">
                <a:latin typeface="Times New Roman" panose="02020603050405020304" pitchFamily="18" charset="0"/>
                <a:cs typeface="Times New Roman" panose="02020603050405020304" pitchFamily="18" charset="0"/>
              </a:rPr>
              <a:t>"Bid the flame flutter, and the bosom glow</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"No more by weakness winning fond regard;</a:t>
            </a:r>
          </a:p>
          <a:p>
            <a:pPr marL="0" indent="0">
              <a:buNone/>
            </a:pPr>
            <a:r>
              <a:rPr lang="en-US" dirty="0">
                <a:latin typeface="Times New Roman" panose="02020603050405020304" pitchFamily="18" charset="0"/>
                <a:cs typeface="Times New Roman" panose="02020603050405020304" pitchFamily="18" charset="0"/>
              </a:rPr>
              <a:t>"Nor eyes, that sparkle from their blushes, roll,</a:t>
            </a:r>
          </a:p>
          <a:p>
            <a:pPr marL="0" indent="0">
              <a:buNone/>
            </a:pPr>
            <a:r>
              <a:rPr lang="en-US" dirty="0">
                <a:latin typeface="Times New Roman" panose="02020603050405020304" pitchFamily="18" charset="0"/>
                <a:cs typeface="Times New Roman" panose="02020603050405020304" pitchFamily="18" charset="0"/>
              </a:rPr>
              <a:t>"Nor catch the </a:t>
            </a:r>
            <a:r>
              <a:rPr lang="en-US" dirty="0" err="1">
                <a:latin typeface="Times New Roman" panose="02020603050405020304" pitchFamily="18" charset="0"/>
                <a:cs typeface="Times New Roman" panose="02020603050405020304" pitchFamily="18" charset="0"/>
              </a:rPr>
              <a:t>languors</a:t>
            </a:r>
            <a:r>
              <a:rPr lang="en-US" dirty="0">
                <a:latin typeface="Times New Roman" panose="02020603050405020304" pitchFamily="18" charset="0"/>
                <a:cs typeface="Times New Roman" panose="02020603050405020304" pitchFamily="18" charset="0"/>
              </a:rPr>
              <a:t> of the </a:t>
            </a:r>
            <a:r>
              <a:rPr lang="en-US" dirty="0" err="1">
                <a:latin typeface="Times New Roman" panose="02020603050405020304" pitchFamily="18" charset="0"/>
                <a:cs typeface="Times New Roman" panose="02020603050405020304" pitchFamily="18" charset="0"/>
              </a:rPr>
              <a:t>sick'ning</a:t>
            </a:r>
            <a:r>
              <a:rPr lang="en-US" dirty="0">
                <a:latin typeface="Times New Roman" panose="02020603050405020304" pitchFamily="18" charset="0"/>
                <a:cs typeface="Times New Roman" panose="02020603050405020304" pitchFamily="18" charset="0"/>
              </a:rPr>
              <a:t> soul,</a:t>
            </a:r>
          </a:p>
          <a:p>
            <a:pPr marL="0" indent="0">
              <a:buNone/>
            </a:pPr>
            <a:r>
              <a:rPr lang="en-US" dirty="0">
                <a:latin typeface="Times New Roman" panose="02020603050405020304" pitchFamily="18" charset="0"/>
                <a:cs typeface="Times New Roman" panose="02020603050405020304" pitchFamily="18" charset="0"/>
              </a:rPr>
              <a:t>"Nor the quick flutter, nor the coy reserve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Blend mental energy with Passion's fire,</a:t>
            </a:r>
          </a:p>
          <a:p>
            <a:pPr marL="0" indent="0">
              <a:buNone/>
            </a:pPr>
            <a:r>
              <a:rPr lang="en-US" dirty="0">
                <a:latin typeface="Times New Roman" panose="02020603050405020304" pitchFamily="18" charset="0"/>
                <a:cs typeface="Times New Roman" panose="02020603050405020304" pitchFamily="18" charset="0"/>
              </a:rPr>
              <a:t>"Surpass their rivals in the powers of mind</a:t>
            </a:r>
          </a:p>
          <a:p>
            <a:pPr marL="0" indent="0">
              <a:buNone/>
            </a:pPr>
            <a:r>
              <a:rPr lang="en-US" dirty="0">
                <a:latin typeface="Times New Roman" panose="02020603050405020304" pitchFamily="18" charset="0"/>
                <a:cs typeface="Times New Roman" panose="02020603050405020304" pitchFamily="18" charset="0"/>
              </a:rPr>
              <a:t>"And vindicate the Rights of Womankind."</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617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708932"/>
          </a:xfrm>
        </p:spPr>
        <p:txBody>
          <a:bodyPr/>
          <a:lstStyle/>
          <a:p>
            <a:r>
              <a:rPr lang="hu-HU" dirty="0">
                <a:latin typeface="Times New Roman" panose="02020603050405020304" pitchFamily="18" charset="0"/>
                <a:cs typeface="Times New Roman" panose="02020603050405020304" pitchFamily="18" charset="0"/>
              </a:rPr>
              <a:t>Richard </a:t>
            </a:r>
            <a:r>
              <a:rPr lang="hu-HU" dirty="0" err="1">
                <a:latin typeface="Times New Roman" panose="02020603050405020304" pitchFamily="18" charset="0"/>
                <a:cs typeface="Times New Roman" panose="02020603050405020304" pitchFamily="18" charset="0"/>
              </a:rPr>
              <a:t>Polwhele</a:t>
            </a:r>
            <a:r>
              <a:rPr lang="hu-HU" dirty="0">
                <a:latin typeface="Times New Roman" panose="02020603050405020304" pitchFamily="18" charset="0"/>
                <a:cs typeface="Times New Roman" panose="02020603050405020304" pitchFamily="18" charset="0"/>
              </a:rPr>
              <a:t>, </a:t>
            </a:r>
            <a:r>
              <a:rPr lang="hu-HU" i="1" dirty="0">
                <a:latin typeface="Times New Roman" panose="02020603050405020304" pitchFamily="18" charset="0"/>
                <a:cs typeface="Times New Roman" panose="02020603050405020304" pitchFamily="18" charset="0"/>
              </a:rPr>
              <a:t>The </a:t>
            </a:r>
            <a:r>
              <a:rPr lang="hu-HU" i="1" dirty="0" err="1">
                <a:latin typeface="Times New Roman" panose="02020603050405020304" pitchFamily="18" charset="0"/>
                <a:cs typeface="Times New Roman" panose="02020603050405020304" pitchFamily="18" charset="0"/>
              </a:rPr>
              <a:t>unsex'd</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females</a:t>
            </a:r>
            <a:r>
              <a:rPr lang="hu-HU" i="1"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3</a:t>
            </a:r>
            <a:endParaRPr lang="hu-HU" dirty="0"/>
          </a:p>
        </p:txBody>
      </p:sp>
      <p:sp>
        <p:nvSpPr>
          <p:cNvPr id="3" name="Tartalom helye 2"/>
          <p:cNvSpPr>
            <a:spLocks noGrp="1"/>
          </p:cNvSpPr>
          <p:nvPr>
            <p:ph idx="1"/>
          </p:nvPr>
        </p:nvSpPr>
        <p:spPr>
          <a:xfrm>
            <a:off x="449943" y="1074058"/>
            <a:ext cx="11451771" cy="5583917"/>
          </a:xfrm>
        </p:spPr>
        <p:txBody>
          <a:bodyPr>
            <a:normAutofit lnSpcReduction="10000"/>
          </a:bodyPr>
          <a:lstStyle/>
          <a:p>
            <a:r>
              <a:rPr lang="hu-HU" dirty="0" err="1" smtClean="0">
                <a:latin typeface="Times New Roman" panose="02020603050405020304" pitchFamily="18" charset="0"/>
                <a:cs typeface="Times New Roman" panose="02020603050405020304" pitchFamily="18" charset="0"/>
              </a:rPr>
              <a:t>Fn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"Nature </a:t>
            </a:r>
            <a:r>
              <a:rPr lang="en-US" dirty="0">
                <a:latin typeface="Times New Roman" panose="02020603050405020304" pitchFamily="18" charset="0"/>
                <a:cs typeface="Times New Roman" panose="02020603050405020304" pitchFamily="18" charset="0"/>
              </a:rPr>
              <a:t>is the grand basis of all laws human and divine: and the woman, who has no regard to nature, either in the decoration of her person, or the culture of her mind, will soon 'walk after the flesh, in the lust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uncleanness, and despise government</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Lady Macbeth: …</a:t>
            </a:r>
            <a:r>
              <a:rPr lang="en-US" dirty="0" smtClean="0">
                <a:latin typeface="Times New Roman" panose="02020603050405020304" pitchFamily="18" charset="0"/>
                <a:cs typeface="Times New Roman" panose="02020603050405020304" pitchFamily="18" charset="0"/>
              </a:rPr>
              <a:t>Come</a:t>
            </a:r>
            <a:r>
              <a:rPr lang="en-US" dirty="0">
                <a:latin typeface="Times New Roman" panose="02020603050405020304" pitchFamily="18" charset="0"/>
                <a:cs typeface="Times New Roman" panose="02020603050405020304" pitchFamily="18" charset="0"/>
              </a:rPr>
              <a:t>, you spirits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That tend on mortal thoughts, unsex me here,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And fill me from the crown to the toe top-full</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Of direst cruelty! make thick my blood;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Stop up the access and passage to remorse,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That no compunctious </a:t>
            </a:r>
            <a:r>
              <a:rPr lang="en-US" dirty="0" err="1">
                <a:latin typeface="Times New Roman" panose="02020603050405020304" pitchFamily="18" charset="0"/>
                <a:cs typeface="Times New Roman" panose="02020603050405020304" pitchFamily="18" charset="0"/>
              </a:rPr>
              <a:t>visitings</a:t>
            </a:r>
            <a:r>
              <a:rPr lang="en-US" dirty="0">
                <a:latin typeface="Times New Roman" panose="02020603050405020304" pitchFamily="18" charset="0"/>
                <a:cs typeface="Times New Roman" panose="02020603050405020304" pitchFamily="18" charset="0"/>
              </a:rPr>
              <a:t> of nature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Shake my fell purpose, nor keep peace between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effect and it! Come to my woman's breasts,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And take my milk for gall, you murdering ministers,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Wherever in your sightless substances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You wait on nature's mischief</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(V.1 [</a:t>
            </a:r>
            <a:r>
              <a:rPr lang="hu-HU" dirty="0" err="1" smtClean="0">
                <a:latin typeface="Times New Roman" panose="02020603050405020304" pitchFamily="18" charset="0"/>
                <a:cs typeface="Times New Roman" panose="02020603050405020304" pitchFamily="18" charset="0"/>
              </a:rPr>
              <a:t>regicide</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674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36478" y="232013"/>
            <a:ext cx="11750722" cy="818866"/>
          </a:xfrm>
        </p:spPr>
        <p:txBody>
          <a:bodyPr>
            <a:noAutofit/>
          </a:bodyPr>
          <a:lstStyle/>
          <a:p>
            <a:pPr algn="ctr"/>
            <a:r>
              <a:rPr lang="en-US" sz="3600" dirty="0">
                <a:latin typeface="Times New Roman" panose="02020603050405020304" pitchFamily="18" charset="0"/>
                <a:cs typeface="Times New Roman" panose="02020603050405020304" pitchFamily="18" charset="0"/>
              </a:rPr>
              <a:t>Mary</a:t>
            </a:r>
            <a:r>
              <a:rPr lang="hu-HU" sz="36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Wollstonecraft</a:t>
            </a:r>
            <a:r>
              <a:rPr lang="hu-HU"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A</a:t>
            </a:r>
            <a:r>
              <a:rPr lang="hu-HU" sz="3600" i="1"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Vindication</a:t>
            </a:r>
            <a:r>
              <a:rPr lang="hu-HU" sz="3600" i="1" dirty="0">
                <a:latin typeface="Times New Roman" panose="02020603050405020304" pitchFamily="18" charset="0"/>
                <a:cs typeface="Times New Roman" panose="02020603050405020304" pitchFamily="18" charset="0"/>
              </a:rPr>
              <a:t> </a:t>
            </a:r>
            <a:r>
              <a:rPr lang="en-US" sz="3600" i="1" dirty="0" smtClean="0">
                <a:latin typeface="Times New Roman" panose="02020603050405020304" pitchFamily="18" charset="0"/>
                <a:cs typeface="Times New Roman" panose="02020603050405020304" pitchFamily="18" charset="0"/>
              </a:rPr>
              <a:t>of</a:t>
            </a:r>
            <a:r>
              <a:rPr lang="hu-HU" sz="3600" i="1" dirty="0" smtClean="0">
                <a:latin typeface="Times New Roman" panose="02020603050405020304" pitchFamily="18" charset="0"/>
                <a:cs typeface="Times New Roman" panose="02020603050405020304" pitchFamily="18" charset="0"/>
              </a:rPr>
              <a:t> </a:t>
            </a:r>
            <a:r>
              <a:rPr lang="en-US" sz="3600" i="1" dirty="0" smtClean="0">
                <a:latin typeface="Times New Roman" panose="02020603050405020304" pitchFamily="18" charset="0"/>
                <a:cs typeface="Times New Roman" panose="02020603050405020304" pitchFamily="18" charset="0"/>
              </a:rPr>
              <a:t>the </a:t>
            </a:r>
            <a:r>
              <a:rPr lang="en-US" sz="3600" i="1" dirty="0">
                <a:latin typeface="Times New Roman" panose="02020603050405020304" pitchFamily="18" charset="0"/>
                <a:cs typeface="Times New Roman" panose="02020603050405020304" pitchFamily="18" charset="0"/>
              </a:rPr>
              <a:t>Rights of </a:t>
            </a:r>
            <a:r>
              <a:rPr lang="hu-HU" sz="3600" i="1" dirty="0" smtClean="0">
                <a:latin typeface="Times New Roman" panose="02020603050405020304" pitchFamily="18" charset="0"/>
                <a:cs typeface="Times New Roman" panose="02020603050405020304" pitchFamily="18" charset="0"/>
              </a:rPr>
              <a:t>W</a:t>
            </a:r>
            <a:r>
              <a:rPr lang="en-US" sz="3600" i="1" dirty="0" err="1" smtClean="0">
                <a:latin typeface="Times New Roman" panose="02020603050405020304" pitchFamily="18" charset="0"/>
                <a:cs typeface="Times New Roman" panose="02020603050405020304" pitchFamily="18" charset="0"/>
              </a:rPr>
              <a:t>oman</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(1792)</a:t>
            </a:r>
            <a:endParaRPr lang="hu-HU" sz="3600" dirty="0"/>
          </a:p>
        </p:txBody>
      </p:sp>
      <p:sp>
        <p:nvSpPr>
          <p:cNvPr id="3" name="Tartalom helye 2"/>
          <p:cNvSpPr>
            <a:spLocks noGrp="1"/>
          </p:cNvSpPr>
          <p:nvPr>
            <p:ph idx="1"/>
          </p:nvPr>
        </p:nvSpPr>
        <p:spPr>
          <a:xfrm>
            <a:off x="313899" y="1214650"/>
            <a:ext cx="11573301" cy="5363571"/>
          </a:xfrm>
        </p:spPr>
        <p:txBody>
          <a:bodyPr>
            <a:normAutofit fontScale="92500" lnSpcReduction="20000"/>
          </a:bodyPr>
          <a:lstStyle/>
          <a:p>
            <a:r>
              <a:rPr lang="hu-HU" dirty="0" err="1" smtClean="0">
                <a:latin typeface="Times New Roman" panose="02020603050405020304" pitchFamily="18" charset="0"/>
                <a:cs typeface="Times New Roman" panose="02020603050405020304" pitchFamily="18" charset="0"/>
              </a:rPr>
              <a:t>Inspired</a:t>
            </a:r>
            <a:r>
              <a:rPr lang="hu-HU" dirty="0" smtClean="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by</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her</a:t>
            </a:r>
            <a:r>
              <a:rPr lang="hu-HU" dirty="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indignation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the fact that women were explicitly </a:t>
            </a:r>
            <a:r>
              <a:rPr lang="hu-HU" dirty="0" smtClean="0">
                <a:latin typeface="Times New Roman" panose="02020603050405020304" pitchFamily="18" charset="0"/>
                <a:cs typeface="Times New Roman" panose="02020603050405020304" pitchFamily="18" charset="0"/>
              </a:rPr>
              <a:t> b</a:t>
            </a:r>
            <a:r>
              <a:rPr lang="en-US" dirty="0" err="1" smtClean="0">
                <a:latin typeface="Times New Roman" panose="02020603050405020304" pitchFamily="18" charset="0"/>
                <a:cs typeface="Times New Roman" panose="02020603050405020304" pitchFamily="18" charset="0"/>
              </a:rPr>
              <a:t>eing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excluded from the compulsory </a:t>
            </a:r>
            <a:r>
              <a:rPr lang="en-US" dirty="0" smtClean="0">
                <a:latin typeface="Times New Roman" panose="02020603050405020304" pitchFamily="18" charset="0"/>
                <a:cs typeface="Times New Roman" panose="02020603050405020304" pitchFamily="18" charset="0"/>
              </a:rPr>
              <a:t>schooling</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offered</a:t>
            </a:r>
            <a:r>
              <a:rPr lang="hu-HU" dirty="0" smtClean="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to</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men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in</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France. - </a:t>
            </a:r>
            <a:r>
              <a:rPr lang="en-US" dirty="0">
                <a:latin typeface="Times New Roman" panose="02020603050405020304" pitchFamily="18" charset="0"/>
                <a:cs typeface="Times New Roman" panose="02020603050405020304" pitchFamily="18" charset="0"/>
              </a:rPr>
              <a:t>‘Who made man the exclusive judge,’ she asked, ‘if woman </a:t>
            </a:r>
            <a:r>
              <a:rPr lang="en-US" dirty="0" smtClean="0">
                <a:latin typeface="Times New Roman" panose="02020603050405020304" pitchFamily="18" charset="0"/>
                <a:cs typeface="Times New Roman" panose="02020603050405020304" pitchFamily="18" charset="0"/>
              </a:rPr>
              <a:t>partake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with </a:t>
            </a:r>
            <a:r>
              <a:rPr lang="en-US" dirty="0">
                <a:latin typeface="Times New Roman" panose="02020603050405020304" pitchFamily="18" charset="0"/>
                <a:cs typeface="Times New Roman" panose="02020603050405020304" pitchFamily="18" charset="0"/>
              </a:rPr>
              <a:t>him the gift of reason</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F</a:t>
            </a:r>
            <a:r>
              <a:rPr lang="en-US" dirty="0" err="1" smtClean="0">
                <a:latin typeface="Times New Roman" panose="02020603050405020304" pitchFamily="18" charset="0"/>
                <a:cs typeface="Times New Roman" panose="02020603050405020304" pitchFamily="18" charset="0"/>
              </a:rPr>
              <a:t>irst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principle that there was only </a:t>
            </a:r>
            <a:r>
              <a:rPr lang="en-US" dirty="0" smtClean="0">
                <a:latin typeface="Times New Roman" panose="02020603050405020304" pitchFamily="18" charset="0"/>
                <a:cs typeface="Times New Roman" panose="02020603050405020304" pitchFamily="18" charset="0"/>
              </a:rPr>
              <a:t>one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standard </a:t>
            </a:r>
            <a:r>
              <a:rPr lang="en-US" dirty="0">
                <a:latin typeface="Times New Roman" panose="02020603050405020304" pitchFamily="18" charset="0"/>
                <a:cs typeface="Times New Roman" panose="02020603050405020304" pitchFamily="18" charset="0"/>
              </a:rPr>
              <a:t>of human virtue which must be the same for men and </a:t>
            </a:r>
            <a:r>
              <a:rPr lang="en-US" dirty="0"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a:t>
            </a:r>
          </a:p>
          <a:p>
            <a:r>
              <a:rPr lang="hu-HU" dirty="0" err="1" smtClean="0">
                <a:latin typeface="Times New Roman" panose="02020603050405020304" pitchFamily="18" charset="0"/>
                <a:cs typeface="Times New Roman" panose="02020603050405020304" pitchFamily="18" charset="0"/>
              </a:rPr>
              <a:t>Argued</a:t>
            </a:r>
            <a:r>
              <a:rPr lang="hu-HU" dirty="0" smtClean="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for</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the</a:t>
            </a:r>
            <a:r>
              <a:rPr lang="hu-HU" dirty="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institutional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legal changes which would follow from the recognition of women’s rationality </a:t>
            </a:r>
            <a:r>
              <a:rPr lang="en-US" dirty="0" smtClean="0">
                <a:latin typeface="Times New Roman" panose="02020603050405020304" pitchFamily="18" charset="0"/>
                <a:cs typeface="Times New Roman" panose="02020603050405020304" pitchFamily="18" charset="0"/>
              </a:rPr>
              <a:t>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moral autonomy</a:t>
            </a:r>
            <a:r>
              <a:rPr lang="hu-HU" dirty="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dirty="0" err="1">
                <a:latin typeface="Times New Roman" panose="02020603050405020304" pitchFamily="18" charset="0"/>
                <a:cs typeface="Times New Roman" panose="02020603050405020304" pitchFamily="18" charset="0"/>
              </a:rPr>
              <a:t>e</a:t>
            </a:r>
            <a:r>
              <a:rPr lang="hu-HU" dirty="0" err="1" smtClean="0">
                <a:latin typeface="Times New Roman" panose="02020603050405020304" pitchFamily="18" charset="0"/>
                <a:cs typeface="Times New Roman" panose="02020603050405020304" pitchFamily="18" charset="0"/>
              </a:rPr>
              <a:t>ducation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a:t>
            </a:r>
            <a:r>
              <a:rPr lang="en-US" dirty="0">
                <a:latin typeface="Times New Roman" panose="02020603050405020304" pitchFamily="18" charset="0"/>
                <a:cs typeface="Times New Roman" panose="02020603050405020304" pitchFamily="18" charset="0"/>
              </a:rPr>
              <a:t>combined intellectual training with useful skills;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need for an end to the </a:t>
            </a:r>
            <a:r>
              <a:rPr lang="en-US" dirty="0" smtClean="0">
                <a:latin typeface="Times New Roman" panose="02020603050405020304" pitchFamily="18" charset="0"/>
                <a:cs typeface="Times New Roman" panose="02020603050405020304" pitchFamily="18" charset="0"/>
              </a:rPr>
              <a:t>sexual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double standard</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reform </a:t>
            </a:r>
            <a:r>
              <a:rPr lang="en-US" dirty="0">
                <a:latin typeface="Times New Roman" panose="02020603050405020304" pitchFamily="18" charset="0"/>
                <a:cs typeface="Times New Roman" panose="02020603050405020304" pitchFamily="18" charset="0"/>
              </a:rPr>
              <a:t>of marriage</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admission </a:t>
            </a:r>
            <a:r>
              <a:rPr lang="en-US" dirty="0">
                <a:latin typeface="Times New Roman" panose="02020603050405020304" pitchFamily="18" charset="0"/>
                <a:cs typeface="Times New Roman" panose="02020603050405020304" pitchFamily="18" charset="0"/>
              </a:rPr>
              <a:t>of women to fields of study and of paid employment, which would allow </a:t>
            </a:r>
            <a:r>
              <a:rPr lang="en-US" dirty="0" smtClean="0">
                <a:latin typeface="Times New Roman" panose="02020603050405020304" pitchFamily="18" charset="0"/>
                <a:cs typeface="Times New Roman" panose="02020603050405020304" pitchFamily="18" charset="0"/>
              </a:rPr>
              <a:t>them</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economic independence </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medicine </a:t>
            </a:r>
            <a:r>
              <a:rPr lang="en-US" dirty="0">
                <a:latin typeface="Times New Roman" panose="02020603050405020304" pitchFamily="18" charset="0"/>
                <a:cs typeface="Times New Roman" panose="02020603050405020304" pitchFamily="18" charset="0"/>
              </a:rPr>
              <a:t>and business as </a:t>
            </a:r>
            <a:r>
              <a:rPr lang="en-US" dirty="0" smtClean="0">
                <a:latin typeface="Times New Roman" panose="02020603050405020304" pitchFamily="18" charset="0"/>
                <a:cs typeface="Times New Roman" panose="02020603050405020304" pitchFamily="18" charset="0"/>
              </a:rPr>
              <a:t>possible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professional </a:t>
            </a:r>
            <a:r>
              <a:rPr lang="en-US" dirty="0">
                <a:latin typeface="Times New Roman" panose="02020603050405020304" pitchFamily="18" charset="0"/>
                <a:cs typeface="Times New Roman" panose="02020603050405020304" pitchFamily="18" charset="0"/>
              </a:rPr>
              <a:t>pursuits, </a:t>
            </a:r>
            <a:r>
              <a:rPr lang="hu-HU" dirty="0" smtClean="0">
                <a:latin typeface="Times New Roman" panose="02020603050405020304" pitchFamily="18" charset="0"/>
                <a:cs typeface="Times New Roman" panose="02020603050405020304" pitchFamily="18" charset="0"/>
              </a:rPr>
              <a:t>p</a:t>
            </a:r>
            <a:r>
              <a:rPr lang="en-US" dirty="0" err="1" smtClean="0">
                <a:latin typeface="Times New Roman" panose="02020603050405020304" pitchFamily="18" charset="0"/>
                <a:cs typeface="Times New Roman" panose="02020603050405020304" pitchFamily="18" charset="0"/>
              </a:rPr>
              <a:t>olitics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history for intellectual and moral </a:t>
            </a:r>
            <a:r>
              <a:rPr lang="en-US" dirty="0" smtClean="0">
                <a:latin typeface="Times New Roman" panose="02020603050405020304" pitchFamily="18" charset="0"/>
                <a:cs typeface="Times New Roman" panose="02020603050405020304" pitchFamily="18" charset="0"/>
              </a:rPr>
              <a:t>improvement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their duties as mothers provided the basis of their </a:t>
            </a:r>
            <a:r>
              <a:rPr lang="en-US" dirty="0" smtClean="0">
                <a:latin typeface="Times New Roman" panose="02020603050405020304" pitchFamily="18" charset="0"/>
                <a:cs typeface="Times New Roman" panose="02020603050405020304" pitchFamily="18" charset="0"/>
              </a:rPr>
              <a:t>claims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to</a:t>
            </a:r>
            <a:r>
              <a:rPr lang="hu-HU" dirty="0" smtClean="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be </a:t>
            </a:r>
            <a:r>
              <a:rPr lang="hu-HU" dirty="0" err="1">
                <a:latin typeface="Times New Roman" panose="02020603050405020304" pitchFamily="18" charset="0"/>
                <a:cs typeface="Times New Roman" panose="02020603050405020304" pitchFamily="18" charset="0"/>
              </a:rPr>
              <a:t>independent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citizens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203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1091822"/>
          </a:xfrm>
        </p:spPr>
        <p:txBody>
          <a:bodyPr>
            <a:normAutofit fontScale="90000"/>
          </a:bodyPr>
          <a:lstStyle/>
          <a:p>
            <a:r>
              <a:rPr lang="en-US" dirty="0" smtClean="0">
                <a:latin typeface="Times New Roman" panose="02020603050405020304" pitchFamily="18" charset="0"/>
                <a:cs typeface="Times New Roman" panose="02020603050405020304" pitchFamily="18" charset="0"/>
              </a:rPr>
              <a:t>Mary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Wollstonecraft</a:t>
            </a:r>
            <a:r>
              <a:rPr lang="hu-HU"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A</a:t>
            </a:r>
            <a:r>
              <a:rPr lang="hu-H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Vindication</a:t>
            </a:r>
            <a:r>
              <a:rPr lang="hu-H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of</a:t>
            </a:r>
            <a:br>
              <a:rPr lang="en-US" i="1" dirty="0" smtClean="0">
                <a:latin typeface="Times New Roman" panose="02020603050405020304" pitchFamily="18" charset="0"/>
                <a:cs typeface="Times New Roman" panose="02020603050405020304" pitchFamily="18" charset="0"/>
              </a:rPr>
            </a:br>
            <a:r>
              <a:rPr lang="en-US" i="1" dirty="0" smtClean="0">
                <a:latin typeface="Times New Roman" panose="02020603050405020304" pitchFamily="18" charset="0"/>
                <a:cs typeface="Times New Roman" panose="02020603050405020304" pitchFamily="18" charset="0"/>
              </a:rPr>
              <a:t>the Rights of Woman</a:t>
            </a:r>
            <a:r>
              <a:rPr lang="en-US" dirty="0" smtClean="0">
                <a:latin typeface="Times New Roman" panose="02020603050405020304" pitchFamily="18" charset="0"/>
                <a:cs typeface="Times New Roman" panose="02020603050405020304" pitchFamily="18" charset="0"/>
              </a:rPr>
              <a:t> (1792)</a:t>
            </a:r>
            <a:endParaRPr lang="hu-HU" dirty="0"/>
          </a:p>
        </p:txBody>
      </p:sp>
      <p:sp>
        <p:nvSpPr>
          <p:cNvPr id="3" name="Tartalom helye 2"/>
          <p:cNvSpPr>
            <a:spLocks noGrp="1"/>
          </p:cNvSpPr>
          <p:nvPr>
            <p:ph idx="1"/>
          </p:nvPr>
        </p:nvSpPr>
        <p:spPr>
          <a:xfrm>
            <a:off x="218364" y="1501254"/>
            <a:ext cx="11791666" cy="5104261"/>
          </a:xfrm>
        </p:spPr>
        <p:txBody>
          <a:bodyPr>
            <a:normAutofit/>
          </a:bodyPr>
          <a:lstStyle/>
          <a:p>
            <a:r>
              <a:rPr lang="en-GB" dirty="0" smtClean="0">
                <a:latin typeface="Times New Roman" panose="02020603050405020304" pitchFamily="18" charset="0"/>
                <a:cs typeface="Times New Roman" panose="02020603050405020304" pitchFamily="18" charset="0"/>
              </a:rPr>
              <a:t>A philosophical essay against the social, political, and economic </a:t>
            </a:r>
            <a:r>
              <a:rPr lang="hu-HU" dirty="0" smtClean="0">
                <a:latin typeface="Times New Roman" panose="02020603050405020304" pitchFamily="18" charset="0"/>
                <a:cs typeface="Times New Roman" panose="02020603050405020304" pitchFamily="18" charset="0"/>
              </a:rPr>
              <a:t>m</a:t>
            </a:r>
            <a:r>
              <a:rPr lang="en-GB" dirty="0" err="1" smtClean="0">
                <a:latin typeface="Times New Roman" panose="02020603050405020304" pitchFamily="18" charset="0"/>
                <a:cs typeface="Times New Roman" panose="02020603050405020304" pitchFamily="18" charset="0"/>
              </a:rPr>
              <a:t>arginalization</a:t>
            </a:r>
            <a:r>
              <a:rPr lang="en-GB" dirty="0" smtClean="0">
                <a:latin typeface="Times New Roman" panose="02020603050405020304" pitchFamily="18" charset="0"/>
                <a:cs typeface="Times New Roman" panose="02020603050405020304" pitchFamily="18" charset="0"/>
              </a:rPr>
              <a:t> of women.</a:t>
            </a:r>
          </a:p>
          <a:p>
            <a:r>
              <a:rPr lang="en-GB" dirty="0" smtClean="0">
                <a:latin typeface="Times New Roman" panose="02020603050405020304" pitchFamily="18" charset="0"/>
                <a:cs typeface="Times New Roman" panose="02020603050405020304" pitchFamily="18" charset="0"/>
              </a:rPr>
              <a:t>At a time when the question of the “rights of man” was being debated in France and the US.</a:t>
            </a:r>
          </a:p>
          <a:p>
            <a:r>
              <a:rPr lang="en-GB" dirty="0" smtClean="0">
                <a:latin typeface="Times New Roman" panose="02020603050405020304" pitchFamily="18" charset="0"/>
                <a:cs typeface="Times New Roman" panose="02020603050405020304" pitchFamily="18" charset="0"/>
              </a:rPr>
              <a:t>The difference between men and women is not natural </a:t>
            </a:r>
            <a:r>
              <a:rPr lang="en-GB" dirty="0">
                <a:latin typeface="Times New Roman" panose="02020603050405020304" pitchFamily="18" charset="0"/>
                <a:cs typeface="Times New Roman" panose="02020603050405020304" pitchFamily="18" charset="0"/>
              </a:rPr>
              <a:t>but learned (</a:t>
            </a:r>
            <a:r>
              <a:rPr lang="en-GB" dirty="0" smtClean="0">
                <a:latin typeface="Times New Roman" panose="02020603050405020304" pitchFamily="18" charset="0"/>
                <a:cs typeface="Times New Roman" panose="02020603050405020304" pitchFamily="18" charset="0"/>
              </a:rPr>
              <a:t>ideology). </a:t>
            </a:r>
          </a:p>
          <a:p>
            <a:r>
              <a:rPr lang="en-GB" dirty="0" smtClean="0">
                <a:latin typeface="Times New Roman" panose="02020603050405020304" pitchFamily="18" charset="0"/>
                <a:cs typeface="Times New Roman" panose="02020603050405020304" pitchFamily="18" charset="0"/>
              </a:rPr>
              <a:t>Education should be changed, so that instead of making women sentimental and childlike (often domestic slaves), they become fully rational agents.</a:t>
            </a:r>
          </a:p>
          <a:p>
            <a:r>
              <a:rPr lang="en-GB" dirty="0" smtClean="0">
                <a:latin typeface="Times New Roman" panose="02020603050405020304" pitchFamily="18" charset="0"/>
                <a:cs typeface="Times New Roman" panose="02020603050405020304" pitchFamily="18" charset="0"/>
              </a:rPr>
              <a:t>Criticism: universal Enlightenment ideal of Reason</a:t>
            </a:r>
            <a:r>
              <a:rPr lang="hu-HU"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201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18366"/>
            <a:ext cx="10407555" cy="627796"/>
          </a:xfrm>
        </p:spPr>
        <p:txBody>
          <a:bodyPr>
            <a:normAutofit fontScale="90000"/>
          </a:bodyPr>
          <a:lstStyle/>
          <a:p>
            <a:pPr algn="ctr"/>
            <a:r>
              <a:rPr lang="hu-HU" dirty="0" smtClean="0">
                <a:latin typeface="Times New Roman" panose="02020603050405020304" pitchFamily="18" charset="0"/>
                <a:cs typeface="Times New Roman" panose="02020603050405020304" pitchFamily="18" charset="0"/>
              </a:rPr>
              <a:t>Education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22829" y="846161"/>
            <a:ext cx="11805313" cy="5786651"/>
          </a:xfrm>
        </p:spPr>
        <p:txBody>
          <a:bodyPr>
            <a:normAutofit fontScale="92500" lnSpcReduction="20000"/>
          </a:bodyPr>
          <a:lstStyle/>
          <a:p>
            <a:r>
              <a:rPr lang="en-GB" dirty="0" smtClean="0">
                <a:latin typeface="Times New Roman" panose="02020603050405020304" pitchFamily="18" charset="0"/>
                <a:cs typeface="Times New Roman" panose="02020603050405020304" pitchFamily="18" charset="0"/>
              </a:rPr>
              <a:t>THE Enlightenment project: ‘We have reason to conclude, that great Care is to be had of the forming Children’s </a:t>
            </a:r>
            <a:r>
              <a:rPr lang="en-GB" i="1" dirty="0" smtClean="0">
                <a:latin typeface="Times New Roman" panose="02020603050405020304" pitchFamily="18" charset="0"/>
                <a:cs typeface="Times New Roman" panose="02020603050405020304" pitchFamily="18" charset="0"/>
              </a:rPr>
              <a:t>Minds</a:t>
            </a:r>
            <a:r>
              <a:rPr lang="en-GB" dirty="0" smtClean="0">
                <a:latin typeface="Times New Roman" panose="02020603050405020304" pitchFamily="18" charset="0"/>
                <a:cs typeface="Times New Roman" panose="02020603050405020304" pitchFamily="18" charset="0"/>
              </a:rPr>
              <a:t>, and giving them that seasoning early, which shall influence their Lives always after.’ (Locke) + debate about perfectibility, natural goodness</a:t>
            </a:r>
          </a:p>
          <a:p>
            <a:r>
              <a:rPr lang="en-GB" dirty="0" smtClean="0">
                <a:latin typeface="Times New Roman" panose="02020603050405020304" pitchFamily="18" charset="0"/>
                <a:cs typeface="Times New Roman" panose="02020603050405020304" pitchFamily="18" charset="0"/>
              </a:rPr>
              <a:t>BUT: Rousseau’s </a:t>
            </a:r>
            <a:r>
              <a:rPr lang="en-GB" i="1" dirty="0" smtClean="0">
                <a:latin typeface="Times New Roman" panose="02020603050405020304" pitchFamily="18" charset="0"/>
                <a:cs typeface="Times New Roman" panose="02020603050405020304" pitchFamily="18" charset="0"/>
              </a:rPr>
              <a:t>Emile</a:t>
            </a:r>
            <a:r>
              <a:rPr lang="en-GB"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(1762)</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Hannah More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‘Is it not a fundamental error to consider children as innocent beings, whose little weaknesses may perhaps want some correction, rather than as beings who bring into the world a corrupt nature and evil dispositions, which it should be the great end of education to rectify.’ </a:t>
            </a:r>
          </a:p>
          <a:p>
            <a:r>
              <a:rPr lang="en-GB" dirty="0" smtClean="0">
                <a:latin typeface="Times New Roman" panose="02020603050405020304" pitchFamily="18" charset="0"/>
                <a:cs typeface="Times New Roman" panose="02020603050405020304" pitchFamily="18" charset="0"/>
              </a:rPr>
              <a:t>Hannah More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‘the man whose happiness she is one day to make, whose family she is to govern, and whose children she is to educate . . . he will seek for her in the bosom of retirement, in the practice of every domestic virtue . . . to embellish the narrow but charming circle of family delights</a:t>
            </a:r>
            <a:r>
              <a:rPr lang="hu-HU"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Catherine </a:t>
            </a:r>
            <a:r>
              <a:rPr lang="en-GB" dirty="0" err="1" smtClean="0">
                <a:latin typeface="Times New Roman" panose="02020603050405020304" pitchFamily="18" charset="0"/>
                <a:cs typeface="Times New Roman" panose="02020603050405020304" pitchFamily="18" charset="0"/>
              </a:rPr>
              <a:t>Cappe</a:t>
            </a:r>
            <a:r>
              <a:rPr lang="en-GB" dirty="0" smtClean="0">
                <a:latin typeface="Times New Roman" panose="02020603050405020304" pitchFamily="18" charset="0"/>
                <a:cs typeface="Times New Roman" panose="02020603050405020304" pitchFamily="18" charset="0"/>
              </a:rPr>
              <a:t>: ‘cultivation of social and pious affections, gentleness of temper and resignation to the will of God [were] as important to the female character in the lowest as well as the highest forms of life’</a:t>
            </a:r>
          </a:p>
          <a:p>
            <a:r>
              <a:rPr lang="en-GB" dirty="0" smtClean="0">
                <a:latin typeface="Times New Roman" panose="02020603050405020304" pitchFamily="18" charset="0"/>
                <a:cs typeface="Times New Roman" panose="02020603050405020304" pitchFamily="18" charset="0"/>
              </a:rPr>
              <a:t>Education: limiting spheres of action + beginning to provide the schooling to expand those limits; both with regard to gender and class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198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42295"/>
            <a:ext cx="10515600" cy="767639"/>
          </a:xfrm>
        </p:spPr>
        <p:txBody>
          <a:bodyPr/>
          <a:lstStyle/>
          <a:p>
            <a:pPr algn="ctr"/>
            <a:r>
              <a:rPr lang="hu-HU" dirty="0" smtClean="0">
                <a:latin typeface="Times New Roman" panose="02020603050405020304" pitchFamily="18" charset="0"/>
                <a:cs typeface="Times New Roman" panose="02020603050405020304" pitchFamily="18" charset="0"/>
              </a:rPr>
              <a:t>Education 2 </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54842" y="1419367"/>
            <a:ext cx="11204812" cy="5131558"/>
          </a:xfrm>
        </p:spPr>
        <p:txBody>
          <a:bodyPr>
            <a:normAutofit/>
          </a:bodyPr>
          <a:lstStyle/>
          <a:p>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Brougham Report in 1819 estimated that about 30 per cent of children had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little schooling. The Children’s Employment Commission of 1833</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concluded that only 10 per cent of children had satisfactory schooling,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whereas 40 per cent had none at all.</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Élite and middling women’s life stories confirm a high incidence of home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education, showing that it was often preferred even when schools 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available. With time, competence, and interest, mothers taught daughters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themselves, but the period also saw the rise of the governess as an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important part of the educational structure. One study of English women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showed that 60 per cent of middle-class girls were educated at home,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trend is similarly pronounced among girls of the élite</a:t>
            </a:r>
            <a:endParaRPr lang="hu-HU" dirty="0" smtClean="0">
              <a:latin typeface="Times New Roman" panose="02020603050405020304" pitchFamily="18" charset="0"/>
              <a:cs typeface="Times New Roman" panose="02020603050405020304" pitchFamily="18" charset="0"/>
            </a:endParaRPr>
          </a:p>
          <a:p>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8711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8074" y="191069"/>
            <a:ext cx="10515600" cy="600501"/>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Educational</a:t>
            </a:r>
            <a:r>
              <a:rPr lang="hu-HU" dirty="0" smtClean="0">
                <a:latin typeface="Times New Roman" panose="02020603050405020304" pitchFamily="18" charset="0"/>
                <a:cs typeface="Times New Roman" panose="02020603050405020304" pitchFamily="18" charset="0"/>
              </a:rPr>
              <a:t> Reform</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36478" y="791569"/>
            <a:ext cx="11900847" cy="5868537"/>
          </a:xfrm>
        </p:spPr>
        <p:txBody>
          <a:bodyPr>
            <a:noAutofit/>
          </a:bodyPr>
          <a:lstStyle/>
          <a:p>
            <a:r>
              <a:rPr lang="en-US" dirty="0" smtClean="0">
                <a:latin typeface="Times New Roman" panose="02020603050405020304" pitchFamily="18" charset="0"/>
                <a:cs typeface="Times New Roman" panose="02020603050405020304" pitchFamily="18" charset="0"/>
              </a:rPr>
              <a:t>embedded in a wider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European debate about women’s rights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not all critics were liberals, and the strong evangelical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belief in virtue played an important role.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Scots educationalist, Elizabeth Hamilton</a:t>
            </a:r>
            <a:r>
              <a:rPr lang="hu-HU"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‘to be virtuous, women needed to be educated in morals rather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than manners’,</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Maria </a:t>
            </a:r>
            <a:r>
              <a:rPr lang="en-US" dirty="0" err="1" smtClean="0">
                <a:latin typeface="Times New Roman" panose="02020603050405020304" pitchFamily="18" charset="0"/>
                <a:cs typeface="Times New Roman" panose="02020603050405020304" pitchFamily="18" charset="0"/>
              </a:rPr>
              <a:t>Edgeworth</a:t>
            </a:r>
            <a:r>
              <a:rPr lang="en-US" dirty="0" smtClean="0">
                <a:latin typeface="Times New Roman" panose="02020603050405020304" pitchFamily="18" charset="0"/>
                <a:cs typeface="Times New Roman" panose="02020603050405020304" pitchFamily="18" charset="0"/>
              </a:rPr>
              <a:t> defended the right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women to useful knowledge, including the sciences, rather than be kept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‘Turkish Ignorance’,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Hannah More and the radical Mary Wollstonecraft condemned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what More termed, ‘this </a:t>
            </a:r>
            <a:r>
              <a:rPr lang="en-US" dirty="0" err="1" smtClean="0">
                <a:latin typeface="Times New Roman" panose="02020603050405020304" pitchFamily="18" charset="0"/>
                <a:cs typeface="Times New Roman" panose="02020603050405020304" pitchFamily="18" charset="0"/>
              </a:rPr>
              <a:t>phrenzy</a:t>
            </a:r>
            <a:r>
              <a:rPr lang="en-US" dirty="0" smtClean="0">
                <a:latin typeface="Times New Roman" panose="02020603050405020304" pitchFamily="18" charset="0"/>
                <a:cs typeface="Times New Roman" panose="02020603050405020304" pitchFamily="18" charset="0"/>
              </a:rPr>
              <a:t> of accomplishments’.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More</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to make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girls into ‘good daughters, good wives, good mistresses, good members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society, good Christians’.</a:t>
            </a:r>
          </a:p>
        </p:txBody>
      </p:sp>
    </p:spTree>
    <p:extLst>
      <p:ext uri="{BB962C8B-B14F-4D97-AF65-F5344CB8AC3E}">
        <p14:creationId xmlns:p14="http://schemas.microsoft.com/office/powerpoint/2010/main" val="1445264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41194" y="-9204"/>
            <a:ext cx="11546006" cy="664297"/>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Further</a:t>
            </a:r>
            <a:r>
              <a:rPr lang="hu-HU" dirty="0" smtClean="0">
                <a:latin typeface="Times New Roman" panose="02020603050405020304" pitchFamily="18" charset="0"/>
                <a:cs typeface="Times New Roman" panose="02020603050405020304" pitchFamily="18" charset="0"/>
              </a:rPr>
              <a:t> Education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32012" y="655093"/>
            <a:ext cx="11764370" cy="6086901"/>
          </a:xfrm>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Within women’s educational history, the foundation of Queen’s College,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London, in 1848, is seen as a landmark. It provided a foundation to give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governesses and teachers a better educational grounding, thus marking the</a:t>
            </a:r>
            <a:r>
              <a:rPr lang="hu-HU"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Historians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have looked for institutions that gave qualifications and access to</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professional standing.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fact, a range of training and educational genres existed, including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midwifery training, ‘teacher training’, and liberal arts or scientific studies,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 which numerous women turned in their efforts at ‘improvement’. Such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opportunities could be structurally very casual, relying upon improving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‘leisure’ activities.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Lecture </a:t>
            </a:r>
            <a:r>
              <a:rPr lang="en-US" dirty="0">
                <a:latin typeface="Times New Roman" panose="02020603050405020304" pitchFamily="18" charset="0"/>
                <a:cs typeface="Times New Roman" panose="02020603050405020304" pitchFamily="18" charset="0"/>
              </a:rPr>
              <a:t>series were also offered in many British </a:t>
            </a:r>
            <a:r>
              <a:rPr lang="en-US" dirty="0" smtClean="0">
                <a:latin typeface="Times New Roman" panose="02020603050405020304" pitchFamily="18" charset="0"/>
                <a:cs typeface="Times New Roman" panose="02020603050405020304" pitchFamily="18" charset="0"/>
              </a:rPr>
              <a:t>towns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Most </a:t>
            </a:r>
            <a:r>
              <a:rPr lang="en-US" dirty="0">
                <a:latin typeface="Times New Roman" panose="02020603050405020304" pitchFamily="18" charset="0"/>
                <a:cs typeface="Times New Roman" panose="02020603050405020304" pitchFamily="18" charset="0"/>
              </a:rPr>
              <a:t>were open to women; some even offered </a:t>
            </a:r>
            <a:r>
              <a:rPr lang="en-US" dirty="0"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concessions</a:t>
            </a:r>
            <a:r>
              <a:rPr lang="en-US" dirty="0">
                <a:latin typeface="Times New Roman" panose="02020603050405020304" pitchFamily="18" charset="0"/>
                <a:cs typeface="Times New Roman" panose="02020603050405020304" pitchFamily="18" charset="0"/>
              </a:rPr>
              <a:t>.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1803, it was noted: ‘Even some ladies talk </a:t>
            </a:r>
            <a:r>
              <a:rPr lang="en-US" dirty="0" smtClean="0">
                <a:latin typeface="Times New Roman" panose="02020603050405020304" pitchFamily="18" charset="0"/>
                <a:cs typeface="Times New Roman" panose="02020603050405020304" pitchFamily="18" charset="0"/>
              </a:rPr>
              <a:t>with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facility </a:t>
            </a:r>
            <a:r>
              <a:rPr lang="en-US" dirty="0">
                <a:latin typeface="Times New Roman" panose="02020603050405020304" pitchFamily="18" charset="0"/>
                <a:cs typeface="Times New Roman" panose="02020603050405020304" pitchFamily="18" charset="0"/>
              </a:rPr>
              <a:t>about oxygen . . . hydrogen and the carbonic acid</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of these </a:t>
            </a:r>
            <a:r>
              <a:rPr lang="en-US" dirty="0" smtClean="0">
                <a:latin typeface="Times New Roman" panose="02020603050405020304" pitchFamily="18" charset="0"/>
                <a:cs typeface="Times New Roman" panose="02020603050405020304" pitchFamily="18" charset="0"/>
              </a:rPr>
              <a:t>series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were </a:t>
            </a:r>
            <a:r>
              <a:rPr lang="en-US" dirty="0">
                <a:latin typeface="Times New Roman" panose="02020603050405020304" pitchFamily="18" charset="0"/>
                <a:cs typeface="Times New Roman" panose="02020603050405020304" pitchFamily="18" charset="0"/>
              </a:rPr>
              <a:t>clearly associated with the universities. Lectures on </a:t>
            </a:r>
            <a:r>
              <a:rPr lang="en-US" dirty="0" smtClean="0">
                <a:latin typeface="Times New Roman" panose="02020603050405020304" pitchFamily="18" charset="0"/>
                <a:cs typeface="Times New Roman" panose="02020603050405020304" pitchFamily="18" charset="0"/>
              </a:rPr>
              <a:t>Experimental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Philosophy </a:t>
            </a:r>
            <a:r>
              <a:rPr lang="en-US" dirty="0">
                <a:latin typeface="Times New Roman" panose="02020603050405020304" pitchFamily="18" charset="0"/>
                <a:cs typeface="Times New Roman" panose="02020603050405020304" pitchFamily="18" charset="0"/>
              </a:rPr>
              <a:t>at Oxford included women from </a:t>
            </a:r>
            <a:r>
              <a:rPr lang="en-US" dirty="0" smtClean="0">
                <a:latin typeface="Times New Roman" panose="02020603050405020304" pitchFamily="18" charset="0"/>
                <a:cs typeface="Times New Roman" panose="02020603050405020304" pitchFamily="18" charset="0"/>
              </a:rPr>
              <a:t>1710</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Lectures </a:t>
            </a:r>
            <a:r>
              <a:rPr lang="en-US" dirty="0">
                <a:latin typeface="Times New Roman" panose="02020603050405020304" pitchFamily="18" charset="0"/>
                <a:cs typeface="Times New Roman" panose="02020603050405020304" pitchFamily="18" charset="0"/>
              </a:rPr>
              <a:t>at </a:t>
            </a:r>
            <a:r>
              <a:rPr lang="en-US" dirty="0" smtClean="0">
                <a:latin typeface="Times New Roman" panose="02020603050405020304" pitchFamily="18" charset="0"/>
                <a:cs typeface="Times New Roman" panose="02020603050405020304" pitchFamily="18" charset="0"/>
              </a:rPr>
              <a:t>University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College</a:t>
            </a:r>
            <a:r>
              <a:rPr lang="en-US" dirty="0">
                <a:latin typeface="Times New Roman" panose="02020603050405020304" pitchFamily="18" charset="0"/>
                <a:cs typeface="Times New Roman" panose="02020603050405020304" pitchFamily="18" charset="0"/>
              </a:rPr>
              <a:t>, London, were open to women from its foundation in 1825</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Royal Institution </a:t>
            </a:r>
            <a:r>
              <a:rPr lang="en-US" dirty="0" smtClean="0">
                <a:latin typeface="Times New Roman" panose="02020603050405020304" pitchFamily="18" charset="0"/>
                <a:cs typeface="Times New Roman" panose="02020603050405020304" pitchFamily="18" charset="0"/>
              </a:rPr>
              <a:t>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London </a:t>
            </a:r>
            <a:r>
              <a:rPr lang="en-US" dirty="0">
                <a:latin typeface="Times New Roman" panose="02020603050405020304" pitchFamily="18" charset="0"/>
                <a:cs typeface="Times New Roman" panose="02020603050405020304" pitchFamily="18" charset="0"/>
              </a:rPr>
              <a:t>admitted women from its </a:t>
            </a:r>
            <a:r>
              <a:rPr lang="en-US" dirty="0" smtClean="0">
                <a:latin typeface="Times New Roman" panose="02020603050405020304" pitchFamily="18" charset="0"/>
                <a:cs typeface="Times New Roman" panose="02020603050405020304" pitchFamily="18" charset="0"/>
              </a:rPr>
              <a:t>inception</a:t>
            </a:r>
            <a:r>
              <a:rPr lang="hu-HU" dirty="0" smtClean="0">
                <a:latin typeface="Times New Roman" panose="02020603050405020304" pitchFamily="18" charset="0"/>
                <a:cs typeface="Times New Roman" panose="02020603050405020304" pitchFamily="18" charset="0"/>
              </a:rPr>
              <a:t> (1799)</a:t>
            </a:r>
            <a:r>
              <a:rPr lang="en-US"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857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3605" y="121285"/>
            <a:ext cx="10515600" cy="495935"/>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Marriage</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and </a:t>
            </a:r>
            <a:r>
              <a:rPr lang="hu-HU" dirty="0" err="1" smtClean="0">
                <a:latin typeface="Times New Roman" panose="02020603050405020304" pitchFamily="18" charset="0"/>
                <a:cs typeface="Times New Roman" panose="02020603050405020304" pitchFamily="18" charset="0"/>
              </a:rPr>
              <a:t>Family</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69011" y="617220"/>
            <a:ext cx="12013061" cy="6240780"/>
          </a:xfrm>
        </p:spPr>
        <p:txBody>
          <a:bodyPr>
            <a:normAutofit fontScale="92500" lnSpcReduction="10000"/>
          </a:bodyPr>
          <a:lstStyle/>
          <a:p>
            <a:r>
              <a:rPr lang="hu-HU" dirty="0" smtClean="0">
                <a:latin typeface="Times New Roman" panose="02020603050405020304" pitchFamily="18" charset="0"/>
                <a:cs typeface="Times New Roman" panose="02020603050405020304" pitchFamily="18" charset="0"/>
              </a:rPr>
              <a:t>P</a:t>
            </a:r>
            <a:r>
              <a:rPr lang="en-US" dirty="0" err="1" smtClean="0">
                <a:latin typeface="Times New Roman" panose="02020603050405020304" pitchFamily="18" charset="0"/>
                <a:cs typeface="Times New Roman" panose="02020603050405020304" pitchFamily="18" charset="0"/>
              </a:rPr>
              <a:t>atriarchal</a:t>
            </a:r>
            <a:r>
              <a:rPr lang="en-US" dirty="0" smtClean="0">
                <a:latin typeface="Times New Roman" panose="02020603050405020304" pitchFamily="18" charset="0"/>
                <a:cs typeface="Times New Roman" panose="02020603050405020304" pitchFamily="18" charset="0"/>
              </a:rPr>
              <a:t>, but companionate</a:t>
            </a:r>
            <a:endParaRPr lang="hu-HU"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Men’s legal, social,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political power over women was located, as well as learned, it 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argued, within the home.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Prescriptive literature expounded a husband’s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authority over his wife and delineated the strict hierarchies to be main</a:t>
            </a:r>
            <a:r>
              <a:rPr lang="hu-HU" dirty="0" smtClean="0">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ained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within households between husbands and wives, parents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children, and masters and their servants.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their wedding ceremonies,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women in England and Wales effectively kissed goodbye to their status 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individuals, as husbands subsumed their legal rights according to the law</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a:t>
            </a:r>
            <a:r>
              <a:rPr lang="en-US" b="1" dirty="0" smtClean="0">
                <a:latin typeface="Times New Roman" panose="02020603050405020304" pitchFamily="18" charset="0"/>
                <a:cs typeface="Times New Roman" panose="02020603050405020304" pitchFamily="18" charset="0"/>
              </a:rPr>
              <a:t>coverture</a:t>
            </a:r>
            <a:r>
              <a:rPr lang="en-US" dirty="0" smtClean="0">
                <a:latin typeface="Times New Roman" panose="02020603050405020304" pitchFamily="18" charset="0"/>
                <a:cs typeface="Times New Roman" panose="02020603050405020304" pitchFamily="18" charset="0"/>
              </a:rPr>
              <a:t>. Theoretically, women and everything they owned, became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property of their husbands.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his 1765 Commentaries on the Laws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England, Sir William Blackstone declared: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By marriage, the husband and wife are one person in law: that is,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very being, or legal existence of the woman is suspended during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marriage, or at least is incorporated and consolidated into that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the husband . . . [her property] becomes absolutely her husband’s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at his death he may leave entirely from her</a:t>
            </a:r>
            <a:r>
              <a:rPr lang="hu-H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BUT </a:t>
            </a:r>
            <a:r>
              <a:rPr lang="en-US" dirty="0" smtClean="0">
                <a:latin typeface="Times New Roman" panose="02020603050405020304" pitchFamily="18" charset="0"/>
                <a:cs typeface="Times New Roman" panose="02020603050405020304" pitchFamily="18" charset="0"/>
              </a:rPr>
              <a:t>Recourse to equity and ecclesiastical law, and the use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marriage settlements, allowed women of all social classes to retain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some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control over their property.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3760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5534" y="0"/>
            <a:ext cx="11982735" cy="887105"/>
          </a:xfrm>
        </p:spPr>
        <p:txBody>
          <a:bodyPr>
            <a:noAutofit/>
          </a:bodyPr>
          <a:lstStyle/>
          <a:p>
            <a:pPr algn="ctr"/>
            <a:r>
              <a:rPr lang="en-US" sz="3600" dirty="0">
                <a:latin typeface="Times New Roman" panose="02020603050405020304" pitchFamily="18" charset="0"/>
                <a:cs typeface="Times New Roman" panose="02020603050405020304" pitchFamily="18" charset="0"/>
              </a:rPr>
              <a:t>Anne Finch, Countess of </a:t>
            </a:r>
            <a:r>
              <a:rPr lang="en-US" sz="3600" dirty="0" err="1">
                <a:latin typeface="Times New Roman" panose="02020603050405020304" pitchFamily="18" charset="0"/>
                <a:cs typeface="Times New Roman" panose="02020603050405020304" pitchFamily="18" charset="0"/>
              </a:rPr>
              <a:t>Winchilsea</a:t>
            </a:r>
            <a:r>
              <a:rPr lang="en-US" sz="3600" dirty="0">
                <a:latin typeface="Times New Roman" panose="02020603050405020304" pitchFamily="18" charset="0"/>
                <a:cs typeface="Times New Roman" panose="02020603050405020304" pitchFamily="18" charset="0"/>
              </a:rPr>
              <a:t> – </a:t>
            </a:r>
            <a:r>
              <a:rPr lang="hu-HU" sz="3600" dirty="0" err="1" smtClean="0">
                <a:latin typeface="Times New Roman" panose="02020603050405020304" pitchFamily="18" charset="0"/>
                <a:cs typeface="Times New Roman" panose="02020603050405020304" pitchFamily="18" charset="0"/>
              </a:rPr>
              <a:t>from</a:t>
            </a:r>
            <a:r>
              <a:rPr lang="hu-HU"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Introduction</a:t>
            </a:r>
            <a:r>
              <a:rPr lang="en-US" sz="3600" dirty="0" smtClean="0">
                <a:latin typeface="Times New Roman" panose="02020603050405020304" pitchFamily="18" charset="0"/>
                <a:cs typeface="Times New Roman" panose="02020603050405020304" pitchFamily="18" charset="0"/>
              </a:rPr>
              <a:t>”</a:t>
            </a:r>
            <a:r>
              <a:rPr lang="hu-HU" sz="3600" dirty="0" smtClean="0">
                <a:latin typeface="Times New Roman" panose="02020603050405020304" pitchFamily="18" charset="0"/>
                <a:cs typeface="Times New Roman" panose="02020603050405020304" pitchFamily="18" charset="0"/>
              </a:rPr>
              <a:t> (</a:t>
            </a:r>
            <a:r>
              <a:rPr lang="hu-HU" sz="3600" dirty="0" err="1" smtClean="0">
                <a:latin typeface="Times New Roman" panose="02020603050405020304" pitchFamily="18" charset="0"/>
                <a:cs typeface="Times New Roman" panose="02020603050405020304" pitchFamily="18" charset="0"/>
              </a:rPr>
              <a:t>published</a:t>
            </a:r>
            <a:r>
              <a:rPr lang="hu-HU" sz="3600" dirty="0" smtClean="0">
                <a:latin typeface="Times New Roman" panose="02020603050405020304" pitchFamily="18" charset="0"/>
                <a:cs typeface="Times New Roman" panose="02020603050405020304" pitchFamily="18" charset="0"/>
              </a:rPr>
              <a:t> </a:t>
            </a:r>
            <a:r>
              <a:rPr lang="hu-HU" sz="3600" dirty="0" err="1" smtClean="0">
                <a:latin typeface="Times New Roman" panose="02020603050405020304" pitchFamily="18" charset="0"/>
                <a:cs typeface="Times New Roman" panose="02020603050405020304" pitchFamily="18" charset="0"/>
              </a:rPr>
              <a:t>in</a:t>
            </a:r>
            <a:r>
              <a:rPr lang="hu-HU" sz="3600" dirty="0" smtClean="0">
                <a:latin typeface="Times New Roman" panose="02020603050405020304" pitchFamily="18" charset="0"/>
                <a:cs typeface="Times New Roman" panose="02020603050405020304" pitchFamily="18" charset="0"/>
              </a:rPr>
              <a:t> 1712)</a:t>
            </a:r>
            <a:endParaRPr lang="en-GB" sz="3600"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887106"/>
            <a:ext cx="12192000" cy="5848064"/>
          </a:xfrm>
        </p:spPr>
        <p:txBody>
          <a:bodyPr numCol="2">
            <a:normAutofit fontScale="92500"/>
          </a:bodyPr>
          <a:lstStyle/>
          <a:p>
            <a:pPr marL="0" indent="0">
              <a:buNone/>
            </a:pPr>
            <a:r>
              <a:rPr lang="en-US" dirty="0">
                <a:latin typeface="Times New Roman" panose="02020603050405020304" pitchFamily="18" charset="0"/>
                <a:ea typeface="Tahoma" panose="020B0604030504040204" pitchFamily="34" charset="0"/>
                <a:cs typeface="Times New Roman" panose="02020603050405020304" pitchFamily="18" charset="0"/>
              </a:rPr>
              <a:t>Did I, my lines intend for </a:t>
            </a:r>
            <a:r>
              <a:rPr lang="en-US" u="sng" dirty="0" err="1">
                <a:latin typeface="Times New Roman" panose="02020603050405020304" pitchFamily="18" charset="0"/>
                <a:ea typeface="Tahoma" panose="020B0604030504040204" pitchFamily="34" charset="0"/>
                <a:cs typeface="Times New Roman" panose="02020603050405020304" pitchFamily="18" charset="0"/>
              </a:rPr>
              <a:t>publick</a:t>
            </a:r>
            <a:r>
              <a:rPr lang="en-US" dirty="0">
                <a:latin typeface="Times New Roman" panose="02020603050405020304" pitchFamily="18" charset="0"/>
                <a:ea typeface="Tahoma" panose="020B0604030504040204" pitchFamily="34" charset="0"/>
                <a:cs typeface="Times New Roman" panose="02020603050405020304" pitchFamily="18" charset="0"/>
              </a:rPr>
              <a:t> view,</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How many censures, </a:t>
            </a:r>
            <a:r>
              <a:rPr lang="en-US" dirty="0" err="1">
                <a:latin typeface="Times New Roman" panose="02020603050405020304" pitchFamily="18" charset="0"/>
                <a:ea typeface="Tahoma" panose="020B0604030504040204" pitchFamily="34" charset="0"/>
                <a:cs typeface="Times New Roman" panose="02020603050405020304" pitchFamily="18" charset="0"/>
              </a:rPr>
              <a:t>wou'd</a:t>
            </a:r>
            <a:r>
              <a:rPr lang="en-US" dirty="0">
                <a:latin typeface="Times New Roman" panose="02020603050405020304" pitchFamily="18" charset="0"/>
                <a:ea typeface="Tahoma" panose="020B0604030504040204" pitchFamily="34" charset="0"/>
                <a:cs typeface="Times New Roman" panose="02020603050405020304" pitchFamily="18" charset="0"/>
              </a:rPr>
              <a:t> their faults </a:t>
            </a:r>
            <a:r>
              <a:rPr lang="en-US" dirty="0" err="1">
                <a:latin typeface="Times New Roman" panose="02020603050405020304" pitchFamily="18" charset="0"/>
                <a:ea typeface="Tahoma" panose="020B0604030504040204" pitchFamily="34" charset="0"/>
                <a:cs typeface="Times New Roman" panose="02020603050405020304" pitchFamily="18" charset="0"/>
              </a:rPr>
              <a:t>persue</a:t>
            </a:r>
            <a:r>
              <a:rPr lang="en-US" dirty="0">
                <a:latin typeface="Times New Roman" panose="02020603050405020304" pitchFamily="18" charset="0"/>
                <a:ea typeface="Tahoma" panose="020B0604030504040204" pitchFamily="34" charset="0"/>
                <a:cs typeface="Times New Roman" panose="02020603050405020304" pitchFamily="18" charset="0"/>
              </a:rPr>
              <a:t>,</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Some </a:t>
            </a:r>
            <a:r>
              <a:rPr lang="en-US" dirty="0" err="1">
                <a:latin typeface="Times New Roman" panose="02020603050405020304" pitchFamily="18" charset="0"/>
                <a:ea typeface="Tahoma" panose="020B0604030504040204" pitchFamily="34" charset="0"/>
                <a:cs typeface="Times New Roman" panose="02020603050405020304" pitchFamily="18" charset="0"/>
              </a:rPr>
              <a:t>wou'd</a:t>
            </a:r>
            <a:r>
              <a:rPr lang="en-US" dirty="0">
                <a:latin typeface="Times New Roman" panose="02020603050405020304" pitchFamily="18" charset="0"/>
                <a:ea typeface="Tahoma" panose="020B0604030504040204" pitchFamily="34" charset="0"/>
                <a:cs typeface="Times New Roman" panose="02020603050405020304" pitchFamily="18" charset="0"/>
              </a:rPr>
              <a:t>, because such words they do affect,</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Cry they're insipid, empty, </a:t>
            </a:r>
            <a:r>
              <a:rPr lang="en-US" dirty="0" err="1">
                <a:latin typeface="Times New Roman" panose="02020603050405020304" pitchFamily="18" charset="0"/>
                <a:ea typeface="Tahoma" panose="020B0604030504040204" pitchFamily="34" charset="0"/>
                <a:cs typeface="Times New Roman" panose="02020603050405020304" pitchFamily="18" charset="0"/>
              </a:rPr>
              <a:t>uncorrect</a:t>
            </a:r>
            <a:r>
              <a:rPr lang="en-US" dirty="0">
                <a:latin typeface="Times New Roman" panose="02020603050405020304" pitchFamily="18" charset="0"/>
                <a:ea typeface="Tahoma" panose="020B0604030504040204" pitchFamily="34" charset="0"/>
                <a:cs typeface="Times New Roman" panose="02020603050405020304" pitchFamily="18" charset="0"/>
              </a:rPr>
              <a:t>.</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And many, have </a:t>
            </a:r>
            <a:r>
              <a:rPr lang="en-US" dirty="0" err="1">
                <a:latin typeface="Times New Roman" panose="02020603050405020304" pitchFamily="18" charset="0"/>
                <a:ea typeface="Tahoma" panose="020B0604030504040204" pitchFamily="34" charset="0"/>
                <a:cs typeface="Times New Roman" panose="02020603050405020304" pitchFamily="18" charset="0"/>
              </a:rPr>
              <a:t>attain'd</a:t>
            </a:r>
            <a:r>
              <a:rPr lang="en-US" dirty="0">
                <a:latin typeface="Times New Roman" panose="02020603050405020304" pitchFamily="18" charset="0"/>
                <a:ea typeface="Tahoma" panose="020B0604030504040204" pitchFamily="34" charset="0"/>
                <a:cs typeface="Times New Roman" panose="02020603050405020304" pitchFamily="18" charset="0"/>
              </a:rPr>
              <a:t>, dull and untaught</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The name of Witt, only by finding fault.</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True judges, might condemn their want of </a:t>
            </a:r>
            <a:r>
              <a:rPr lang="en-US" dirty="0" err="1">
                <a:latin typeface="Times New Roman" panose="02020603050405020304" pitchFamily="18" charset="0"/>
                <a:ea typeface="Tahoma" panose="020B0604030504040204" pitchFamily="34" charset="0"/>
                <a:cs typeface="Times New Roman" panose="02020603050405020304" pitchFamily="18" charset="0"/>
              </a:rPr>
              <a:t>witt</a:t>
            </a:r>
            <a:r>
              <a:rPr lang="en-US" dirty="0">
                <a:latin typeface="Times New Roman" panose="02020603050405020304" pitchFamily="18" charset="0"/>
                <a:ea typeface="Tahoma" panose="020B0604030504040204" pitchFamily="34" charset="0"/>
                <a:cs typeface="Times New Roman" panose="02020603050405020304" pitchFamily="18" charset="0"/>
              </a:rPr>
              <a:t>,</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And all might say, they're by a Woman </a:t>
            </a:r>
            <a:r>
              <a:rPr lang="en-US" dirty="0" err="1">
                <a:latin typeface="Times New Roman" panose="02020603050405020304" pitchFamily="18" charset="0"/>
                <a:ea typeface="Tahoma" panose="020B0604030504040204" pitchFamily="34" charset="0"/>
                <a:cs typeface="Times New Roman" panose="02020603050405020304" pitchFamily="18" charset="0"/>
              </a:rPr>
              <a:t>writt</a:t>
            </a:r>
            <a:r>
              <a:rPr lang="en-US" dirty="0">
                <a:latin typeface="Times New Roman" panose="02020603050405020304" pitchFamily="18" charset="0"/>
                <a:ea typeface="Tahoma" panose="020B0604030504040204" pitchFamily="34" charset="0"/>
                <a:cs typeface="Times New Roman" panose="02020603050405020304" pitchFamily="18" charset="0"/>
              </a:rPr>
              <a:t>.</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Alas! a woman that attempts the pen,</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Such an intruder on the </a:t>
            </a:r>
            <a:r>
              <a:rPr lang="en-US" u="sng" dirty="0">
                <a:latin typeface="Times New Roman" panose="02020603050405020304" pitchFamily="18" charset="0"/>
                <a:ea typeface="Tahoma" panose="020B0604030504040204" pitchFamily="34" charset="0"/>
                <a:cs typeface="Times New Roman" panose="02020603050405020304" pitchFamily="18" charset="0"/>
              </a:rPr>
              <a:t>rights of men</a:t>
            </a:r>
            <a:r>
              <a:rPr lang="en-US" dirty="0">
                <a:latin typeface="Times New Roman" panose="02020603050405020304" pitchFamily="18" charset="0"/>
                <a:ea typeface="Tahoma" panose="020B0604030504040204" pitchFamily="34" charset="0"/>
                <a:cs typeface="Times New Roman" panose="02020603050405020304" pitchFamily="18" charset="0"/>
              </a:rPr>
              <a:t>, </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Such a presumptuous Creature, is </a:t>
            </a:r>
            <a:r>
              <a:rPr lang="en-US" dirty="0" err="1">
                <a:latin typeface="Times New Roman" panose="02020603050405020304" pitchFamily="18" charset="0"/>
                <a:ea typeface="Tahoma" panose="020B0604030504040204" pitchFamily="34" charset="0"/>
                <a:cs typeface="Times New Roman" panose="02020603050405020304" pitchFamily="18" charset="0"/>
              </a:rPr>
              <a:t>esteem'd</a:t>
            </a:r>
            <a:r>
              <a:rPr lang="en-US" dirty="0">
                <a:latin typeface="Times New Roman" panose="02020603050405020304" pitchFamily="18" charset="0"/>
                <a:ea typeface="Tahoma" panose="020B0604030504040204" pitchFamily="34" charset="0"/>
                <a:cs typeface="Times New Roman" panose="02020603050405020304" pitchFamily="18" charset="0"/>
              </a:rPr>
              <a:t>,</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The fault, can by no </a:t>
            </a:r>
            <a:r>
              <a:rPr lang="en-US" u="sng" dirty="0" err="1">
                <a:latin typeface="Times New Roman" panose="02020603050405020304" pitchFamily="18" charset="0"/>
                <a:ea typeface="Tahoma" panose="020B0604030504040204" pitchFamily="34" charset="0"/>
                <a:cs typeface="Times New Roman" panose="02020603050405020304" pitchFamily="18" charset="0"/>
              </a:rPr>
              <a:t>vertue</a:t>
            </a:r>
            <a:r>
              <a:rPr lang="en-US" dirty="0">
                <a:latin typeface="Times New Roman" panose="02020603050405020304" pitchFamily="18" charset="0"/>
                <a:ea typeface="Tahoma" panose="020B0604030504040204" pitchFamily="34" charset="0"/>
                <a:cs typeface="Times New Roman" panose="02020603050405020304" pitchFamily="18" charset="0"/>
              </a:rPr>
              <a:t> be </a:t>
            </a:r>
            <a:r>
              <a:rPr lang="en-US" dirty="0" err="1">
                <a:latin typeface="Times New Roman" panose="02020603050405020304" pitchFamily="18" charset="0"/>
                <a:ea typeface="Tahoma" panose="020B0604030504040204" pitchFamily="34" charset="0"/>
                <a:cs typeface="Times New Roman" panose="02020603050405020304" pitchFamily="18" charset="0"/>
              </a:rPr>
              <a:t>redeem'd</a:t>
            </a:r>
            <a:r>
              <a:rPr lang="en-US" dirty="0">
                <a:latin typeface="Times New Roman" panose="02020603050405020304" pitchFamily="18" charset="0"/>
                <a:ea typeface="Tahoma" panose="020B0604030504040204" pitchFamily="34" charset="0"/>
                <a:cs typeface="Times New Roman" panose="02020603050405020304" pitchFamily="18" charset="0"/>
              </a:rPr>
              <a:t>.</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They tell us, we mistake our sex and way; </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Good breeding, </a:t>
            </a:r>
            <a:r>
              <a:rPr lang="en-US" dirty="0" err="1">
                <a:latin typeface="Times New Roman" panose="02020603050405020304" pitchFamily="18" charset="0"/>
                <a:ea typeface="Tahoma" panose="020B0604030504040204" pitchFamily="34" charset="0"/>
                <a:cs typeface="Times New Roman" panose="02020603050405020304" pitchFamily="18" charset="0"/>
              </a:rPr>
              <a:t>fassion</a:t>
            </a:r>
            <a:r>
              <a:rPr lang="en-US" dirty="0">
                <a:latin typeface="Times New Roman" panose="02020603050405020304" pitchFamily="18" charset="0"/>
                <a:ea typeface="Tahoma" panose="020B0604030504040204" pitchFamily="34" charset="0"/>
                <a:cs typeface="Times New Roman" panose="02020603050405020304" pitchFamily="18" charset="0"/>
              </a:rPr>
              <a:t>, dancing, dressing, play</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Are the </a:t>
            </a:r>
            <a:r>
              <a:rPr lang="en-US" u="sng" dirty="0">
                <a:latin typeface="Times New Roman" panose="02020603050405020304" pitchFamily="18" charset="0"/>
                <a:ea typeface="Tahoma" panose="020B0604030504040204" pitchFamily="34" charset="0"/>
                <a:cs typeface="Times New Roman" panose="02020603050405020304" pitchFamily="18" charset="0"/>
              </a:rPr>
              <a:t>accomplishments</a:t>
            </a:r>
            <a:r>
              <a:rPr lang="en-US" dirty="0">
                <a:latin typeface="Times New Roman" panose="02020603050405020304" pitchFamily="18" charset="0"/>
                <a:ea typeface="Tahoma" panose="020B0604030504040204" pitchFamily="34" charset="0"/>
                <a:cs typeface="Times New Roman" panose="02020603050405020304" pitchFamily="18" charset="0"/>
              </a:rPr>
              <a:t> we </a:t>
            </a:r>
            <a:r>
              <a:rPr lang="en-US" dirty="0" err="1">
                <a:latin typeface="Times New Roman" panose="02020603050405020304" pitchFamily="18" charset="0"/>
                <a:ea typeface="Tahoma" panose="020B0604030504040204" pitchFamily="34" charset="0"/>
                <a:cs typeface="Times New Roman" panose="02020603050405020304" pitchFamily="18" charset="0"/>
              </a:rPr>
              <a:t>shou'd</a:t>
            </a:r>
            <a:r>
              <a:rPr lang="en-US" dirty="0">
                <a:latin typeface="Times New Roman" panose="02020603050405020304" pitchFamily="18" charset="0"/>
                <a:ea typeface="Tahoma" panose="020B0604030504040204" pitchFamily="34" charset="0"/>
                <a:cs typeface="Times New Roman" panose="02020603050405020304" pitchFamily="18" charset="0"/>
              </a:rPr>
              <a:t> desire;</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To write, or read, or think, or to enquire</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err="1">
                <a:latin typeface="Times New Roman" panose="02020603050405020304" pitchFamily="18" charset="0"/>
                <a:ea typeface="Tahoma" panose="020B0604030504040204" pitchFamily="34" charset="0"/>
                <a:cs typeface="Times New Roman" panose="02020603050405020304" pitchFamily="18" charset="0"/>
              </a:rPr>
              <a:t>Wou'd</a:t>
            </a:r>
            <a:r>
              <a:rPr lang="en-US" dirty="0">
                <a:latin typeface="Times New Roman" panose="02020603050405020304" pitchFamily="18" charset="0"/>
                <a:ea typeface="Tahoma" panose="020B0604030504040204" pitchFamily="34" charset="0"/>
                <a:cs typeface="Times New Roman" panose="02020603050405020304" pitchFamily="18" charset="0"/>
              </a:rPr>
              <a:t> cloud our beauty, and </a:t>
            </a:r>
            <a:r>
              <a:rPr lang="en-US" dirty="0" err="1">
                <a:latin typeface="Times New Roman" panose="02020603050405020304" pitchFamily="18" charset="0"/>
                <a:ea typeface="Tahoma" panose="020B0604030504040204" pitchFamily="34" charset="0"/>
                <a:cs typeface="Times New Roman" panose="02020603050405020304" pitchFamily="18" charset="0"/>
              </a:rPr>
              <a:t>exaust</a:t>
            </a:r>
            <a:r>
              <a:rPr lang="en-US" dirty="0">
                <a:latin typeface="Times New Roman" panose="02020603050405020304" pitchFamily="18" charset="0"/>
                <a:ea typeface="Tahoma" panose="020B0604030504040204" pitchFamily="34" charset="0"/>
                <a:cs typeface="Times New Roman" panose="02020603050405020304" pitchFamily="18" charset="0"/>
              </a:rPr>
              <a:t> our time;</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And interrupt the </a:t>
            </a:r>
            <a:r>
              <a:rPr lang="en-US" u="sng" dirty="0">
                <a:latin typeface="Times New Roman" panose="02020603050405020304" pitchFamily="18" charset="0"/>
                <a:ea typeface="Tahoma" panose="020B0604030504040204" pitchFamily="34" charset="0"/>
                <a:cs typeface="Times New Roman" panose="02020603050405020304" pitchFamily="18" charset="0"/>
              </a:rPr>
              <a:t>Conquests</a:t>
            </a:r>
            <a:r>
              <a:rPr lang="en-US" dirty="0">
                <a:latin typeface="Times New Roman" panose="02020603050405020304" pitchFamily="18" charset="0"/>
                <a:ea typeface="Tahoma" panose="020B0604030504040204" pitchFamily="34" charset="0"/>
                <a:cs typeface="Times New Roman" panose="02020603050405020304" pitchFamily="18" charset="0"/>
              </a:rPr>
              <a:t> of our prime;</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Whilst the dull </a:t>
            </a:r>
            <a:r>
              <a:rPr lang="en-US" dirty="0" err="1">
                <a:latin typeface="Times New Roman" panose="02020603050405020304" pitchFamily="18" charset="0"/>
                <a:ea typeface="Tahoma" panose="020B0604030504040204" pitchFamily="34" charset="0"/>
                <a:cs typeface="Times New Roman" panose="02020603050405020304" pitchFamily="18" charset="0"/>
              </a:rPr>
              <a:t>mannage</a:t>
            </a:r>
            <a:r>
              <a:rPr lang="en-US" dirty="0">
                <a:latin typeface="Times New Roman" panose="02020603050405020304" pitchFamily="18" charset="0"/>
                <a:ea typeface="Tahoma" panose="020B0604030504040204" pitchFamily="34" charset="0"/>
                <a:cs typeface="Times New Roman" panose="02020603050405020304" pitchFamily="18" charset="0"/>
              </a:rPr>
              <a:t>, of a servile </a:t>
            </a:r>
            <a:r>
              <a:rPr lang="en-US" u="sng" dirty="0">
                <a:latin typeface="Times New Roman" panose="02020603050405020304" pitchFamily="18" charset="0"/>
                <a:ea typeface="Tahoma" panose="020B0604030504040204" pitchFamily="34" charset="0"/>
                <a:cs typeface="Times New Roman" panose="02020603050405020304" pitchFamily="18" charset="0"/>
              </a:rPr>
              <a:t>house</a:t>
            </a:r>
            <a:r>
              <a:rPr lang="en-US" dirty="0">
                <a:latin typeface="Times New Roman" panose="02020603050405020304" pitchFamily="18" charset="0"/>
                <a:ea typeface="Tahoma" panose="020B0604030504040204" pitchFamily="34" charset="0"/>
                <a:cs typeface="Times New Roman" panose="02020603050405020304" pitchFamily="18" charset="0"/>
              </a:rPr>
              <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Is held by some, our outmost </a:t>
            </a:r>
            <a:r>
              <a:rPr lang="en-US" u="sng" dirty="0">
                <a:latin typeface="Times New Roman" panose="02020603050405020304" pitchFamily="18" charset="0"/>
                <a:ea typeface="Tahoma" panose="020B0604030504040204" pitchFamily="34" charset="0"/>
                <a:cs typeface="Times New Roman" panose="02020603050405020304" pitchFamily="18" charset="0"/>
              </a:rPr>
              <a:t>art</a:t>
            </a:r>
            <a:r>
              <a:rPr lang="en-US" dirty="0">
                <a:latin typeface="Times New Roman" panose="02020603050405020304" pitchFamily="18" charset="0"/>
                <a:ea typeface="Tahoma" panose="020B0604030504040204" pitchFamily="34" charset="0"/>
                <a:cs typeface="Times New Roman" panose="02020603050405020304" pitchFamily="18" charset="0"/>
              </a:rPr>
              <a:t>, and use. </a:t>
            </a:r>
            <a:br>
              <a:rPr lang="en-US" dirty="0">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  Sure 'twas not ever </a:t>
            </a:r>
            <a:r>
              <a:rPr lang="en-US" dirty="0" smtClean="0">
                <a:latin typeface="Times New Roman" panose="02020603050405020304" pitchFamily="18" charset="0"/>
                <a:ea typeface="Tahoma" panose="020B0604030504040204" pitchFamily="34" charset="0"/>
                <a:cs typeface="Times New Roman" panose="02020603050405020304" pitchFamily="18" charset="0"/>
              </a:rPr>
              <a:t>thus</a:t>
            </a:r>
            <a:r>
              <a:rPr lang="hu-HU" dirty="0" smtClean="0">
                <a:latin typeface="Times New Roman" panose="02020603050405020304" pitchFamily="18" charset="0"/>
                <a:ea typeface="Tahoma" panose="020B0604030504040204" pitchFamily="34" charset="0"/>
                <a:cs typeface="Times New Roman" panose="02020603050405020304" pitchFamily="18" charset="0"/>
              </a:rPr>
              <a:t>…</a:t>
            </a:r>
            <a:endParaRPr lang="en-GB"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011684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78238" y="0"/>
            <a:ext cx="10515600" cy="442949"/>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Marriage</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Family</a:t>
            </a:r>
            <a:r>
              <a:rPr lang="hu-HU" dirty="0" smtClean="0">
                <a:latin typeface="Times New Roman" panose="02020603050405020304" pitchFamily="18" charset="0"/>
                <a:cs typeface="Times New Roman" panose="02020603050405020304" pitchFamily="18" charset="0"/>
              </a:rPr>
              <a:t> 2</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524657"/>
            <a:ext cx="12191999" cy="6333344"/>
          </a:xfrm>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During the eighteenth century, people were marrying earlier.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They 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also having more children than at any time before, both inside and outside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marriage.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the first half of the century, the mean age at first marriage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was 27.5 years for men and 26.2 years for women; by mid-century, it had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dropped to 26.4 for men and 23.4 for women</a:t>
            </a:r>
          </a:p>
          <a:p>
            <a:r>
              <a:rPr lang="en-US" dirty="0" smtClean="0">
                <a:latin typeface="Times New Roman" panose="02020603050405020304" pitchFamily="18" charset="0"/>
                <a:cs typeface="Times New Roman" panose="02020603050405020304" pitchFamily="18" charset="0"/>
              </a:rPr>
              <a:t>The significant rise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population during the eighteenth century was due to an increase in fertility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precipitated by this decline in the age of marriage</a:t>
            </a:r>
          </a:p>
          <a:p>
            <a:r>
              <a:rPr lang="en-US" dirty="0" smtClean="0">
                <a:latin typeface="Times New Roman" panose="02020603050405020304" pitchFamily="18" charset="0"/>
                <a:cs typeface="Times New Roman" panose="02020603050405020304" pitchFamily="18" charset="0"/>
              </a:rPr>
              <a:t>Until the twentieth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century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there was no consensus between the state, church,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popular opinion as to how marriage should be defined</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Before the Marriage Act of 1753 there was little consensus as to what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constituted a legal marriage.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For centuries a gulf had existed between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ways in which the élite and poor had married. </a:t>
            </a:r>
            <a:r>
              <a:rPr lang="hu-HU" dirty="0" smtClean="0">
                <a:latin typeface="Times New Roman" panose="02020603050405020304" pitchFamily="18" charset="0"/>
                <a:cs typeface="Times New Roman" panose="02020603050405020304" pitchFamily="18" charset="0"/>
              </a:rPr>
              <a:t>The w</a:t>
            </a:r>
            <a:r>
              <a:rPr lang="en-US" dirty="0" err="1" smtClean="0">
                <a:latin typeface="Times New Roman" panose="02020603050405020304" pitchFamily="18" charset="0"/>
                <a:cs typeface="Times New Roman" panose="02020603050405020304" pitchFamily="18" charset="0"/>
              </a:rPr>
              <a:t>ealthy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would celebrate their unions in public, often in church, after declaring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banns and buying a </a:t>
            </a:r>
            <a:r>
              <a:rPr lang="en-US" dirty="0" err="1" smtClean="0">
                <a:latin typeface="Times New Roman" panose="02020603050405020304" pitchFamily="18" charset="0"/>
                <a:cs typeface="Times New Roman" panose="02020603050405020304" pitchFamily="18" charset="0"/>
              </a:rPr>
              <a:t>licen</a:t>
            </a:r>
            <a:r>
              <a:rPr lang="hu-HU"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e. The poor would marry in much more informal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circumstances, often using verbal contracts and folklore customs familiar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 the local community</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‘co-dependency’ best describes most marriages.</a:t>
            </a:r>
          </a:p>
          <a:p>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1972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5"/>
            <a:ext cx="10515600" cy="534035"/>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Marriage</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Family</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29540" y="998220"/>
            <a:ext cx="11598172" cy="5572701"/>
          </a:xfrm>
        </p:spPr>
        <p:txBody>
          <a:bodyPr>
            <a:normAutofit/>
          </a:bodyPr>
          <a:lstStyle/>
          <a:p>
            <a:r>
              <a:rPr lang="en-US" dirty="0" smtClean="0">
                <a:latin typeface="Times New Roman" panose="02020603050405020304" pitchFamily="18" charset="0"/>
                <a:cs typeface="Times New Roman" panose="02020603050405020304" pitchFamily="18" charset="0"/>
              </a:rPr>
              <a:t>By the early nineteenth century, as more women resisted the power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their spouses, public opinion and the law increasingly demanded that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husbands treat their wives with humanity. Men’s violence towards women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came to be interpreted as the neglect of male duties. Nineteenth-century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notions of respectability defined such </a:t>
            </a:r>
            <a:r>
              <a:rPr lang="en-US" dirty="0" err="1" smtClean="0">
                <a:latin typeface="Times New Roman" panose="02020603050405020304" pitchFamily="18" charset="0"/>
                <a:cs typeface="Times New Roman" panose="02020603050405020304" pitchFamily="18" charset="0"/>
              </a:rPr>
              <a:t>behaviour</a:t>
            </a:r>
            <a:r>
              <a:rPr lang="en-US" dirty="0" smtClean="0">
                <a:latin typeface="Times New Roman" panose="02020603050405020304" pitchFamily="18" charset="0"/>
                <a:cs typeface="Times New Roman" panose="02020603050405020304" pitchFamily="18" charset="0"/>
              </a:rPr>
              <a:t> as unmanly.</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struggle for a mother’s rights over her children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was partly resolved in the passage of the Infant Custody Act of 1839, which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stipulated that a mother of legitimate children had legal rights over her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offspring until they reached seven years of age</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feminist demands for a wife’s control over her own property were not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met until the passage of the Married Women’s Property Acts in 1870</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1886</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938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0500" y="60325"/>
            <a:ext cx="10515600" cy="602615"/>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Parents</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Children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76447" y="754913"/>
            <a:ext cx="11915553" cy="5901068"/>
          </a:xfrm>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The duties of mothers and fathers were fundamentally gendered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differed ideologically as well as in practice. Theological, medical, social,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legal understandings of women were intimately bound up with their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capacity to bear children.</a:t>
            </a:r>
          </a:p>
          <a:p>
            <a:r>
              <a:rPr lang="en-US" dirty="0" smtClean="0">
                <a:latin typeface="Times New Roman" panose="02020603050405020304" pitchFamily="18" charset="0"/>
                <a:cs typeface="Times New Roman" panose="02020603050405020304" pitchFamily="18" charset="0"/>
              </a:rPr>
              <a:t>A woman’s reproductive status defined her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motherhood was deemed her natural role.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physical relationship</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between women and their children explained why maternal affection 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deemed to be stronger than the love of fathers for their offspring</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emergence of modernity produced a transformation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not only in affective relations between lovers and marriage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partners, but also between parents and their children.</a:t>
            </a:r>
          </a:p>
          <a:p>
            <a:r>
              <a:rPr lang="hu-HU" dirty="0" smtClean="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otherhood as an invention of capitalism,</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suggest</a:t>
            </a:r>
            <a:r>
              <a:rPr lang="hu-HU" dirty="0" smtClean="0">
                <a:latin typeface="Times New Roman" panose="02020603050405020304" pitchFamily="18" charset="0"/>
                <a:cs typeface="Times New Roman" panose="02020603050405020304" pitchFamily="18" charset="0"/>
              </a:rPr>
              <a:t>ion</a:t>
            </a:r>
            <a:r>
              <a:rPr lang="en-US" dirty="0" smtClean="0">
                <a:latin typeface="Times New Roman" panose="02020603050405020304" pitchFamily="18" charset="0"/>
                <a:cs typeface="Times New Roman" panose="02020603050405020304" pitchFamily="18" charset="0"/>
              </a:rPr>
              <a:t> that the élite’s practice of wet-nursing children and the poor’s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propensity to abandon theirs, proved that early modern mothers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fathers felt little love for their offspring</a:t>
            </a:r>
          </a:p>
          <a:p>
            <a:r>
              <a:rPr lang="en-US" dirty="0" smtClean="0">
                <a:latin typeface="Times New Roman" panose="02020603050405020304" pitchFamily="18" charset="0"/>
                <a:cs typeface="Times New Roman" panose="02020603050405020304" pitchFamily="18" charset="0"/>
              </a:rPr>
              <a:t>Only in the eighteenth century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did childhood come to be acknowledged as a separate stage in the life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cycle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children valued. </a:t>
            </a:r>
            <a:endParaRPr lang="hu-H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0980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50126"/>
            <a:ext cx="10515600" cy="586854"/>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Parents</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Children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66699" y="952500"/>
            <a:ext cx="11811569" cy="5762199"/>
          </a:xfrm>
        </p:spPr>
        <p:txBody>
          <a:bodyPr>
            <a:normAutofit lnSpcReduction="10000"/>
          </a:bodyPr>
          <a:lstStyle/>
          <a:p>
            <a:r>
              <a:rPr lang="en-US" dirty="0">
                <a:latin typeface="Times New Roman" panose="02020603050405020304" pitchFamily="18" charset="0"/>
                <a:cs typeface="Times New Roman" panose="02020603050405020304" pitchFamily="18" charset="0"/>
              </a:rPr>
              <a:t>The staggeringly high rate of infant mortality up</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until the mid-1700s had supposedly encouraged parents to make less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investment in the lives of their newborns and even until the nineteenth</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century, it has been argued, indifference towards infant life and death was</a:t>
            </a:r>
            <a:r>
              <a:rPr lang="hu-HU" dirty="0">
                <a:latin typeface="Times New Roman" panose="02020603050405020304" pitchFamily="18" charset="0"/>
                <a:cs typeface="Times New Roman" panose="02020603050405020304" pitchFamily="18" charset="0"/>
              </a:rPr>
              <a:t> c</a:t>
            </a:r>
            <a:r>
              <a:rPr lang="en-US" dirty="0" err="1">
                <a:latin typeface="Times New Roman" panose="02020603050405020304" pitchFamily="18" charset="0"/>
                <a:cs typeface="Times New Roman" panose="02020603050405020304" pitchFamily="18" charset="0"/>
              </a:rPr>
              <a:t>ommon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decline in infant mortality, deemed to be a direct result of</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increase in breastfeeding among the aristocracy and bourgeoisie, as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well as a philosophical reassessment of the role of mothers within the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family</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Rousseau, in particular, has been credited with the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revaluation of maternity. Many became convinced that women had a vital</a:t>
            </a:r>
          </a:p>
          <a:p>
            <a:r>
              <a:rPr lang="en-US" dirty="0">
                <a:latin typeface="Times New Roman" panose="02020603050405020304" pitchFamily="18" charset="0"/>
                <a:cs typeface="Times New Roman" panose="02020603050405020304" pitchFamily="18" charset="0"/>
              </a:rPr>
              <a:t>role to play in the education of their children and the future citizens</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Good mothering and responsible childrearing became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women’s social </a:t>
            </a:r>
            <a:r>
              <a:rPr lang="en-US" dirty="0" smtClean="0">
                <a:latin typeface="Times New Roman" panose="02020603050405020304" pitchFamily="18" charset="0"/>
                <a:cs typeface="Times New Roman" panose="02020603050405020304" pitchFamily="18" charset="0"/>
              </a:rPr>
              <a:t>duty</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Most wives spent almost their entire married lives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pregnant or caring for children.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Women on average bore 6–7 live children</a:t>
            </a:r>
            <a:r>
              <a:rPr lang="hu-HU"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99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44384" y="274638"/>
            <a:ext cx="11340935" cy="850106"/>
          </a:xfrm>
        </p:spPr>
        <p:txBody>
          <a:bodyPr>
            <a:normAutofit fontScale="90000"/>
          </a:bodyPr>
          <a:lstStyle/>
          <a:p>
            <a:pPr algn="ctr"/>
            <a:r>
              <a:rPr lang="en-GB" sz="3200" dirty="0">
                <a:latin typeface="Times New Roman" panose="02020603050405020304" pitchFamily="18" charset="0"/>
                <a:cs typeface="Times New Roman" panose="02020603050405020304" pitchFamily="18" charset="0"/>
              </a:rPr>
              <a:t>Thomas </a:t>
            </a:r>
            <a:r>
              <a:rPr lang="en-GB" sz="3200" dirty="0" err="1">
                <a:latin typeface="Times New Roman" panose="02020603050405020304" pitchFamily="18" charset="0"/>
                <a:cs typeface="Times New Roman" panose="02020603050405020304" pitchFamily="18" charset="0"/>
              </a:rPr>
              <a:t>Laqueur</a:t>
            </a:r>
            <a:r>
              <a:rPr lang="en-GB" sz="3200" dirty="0">
                <a:latin typeface="Times New Roman" panose="02020603050405020304" pitchFamily="18" charset="0"/>
                <a:cs typeface="Times New Roman" panose="02020603050405020304" pitchFamily="18" charset="0"/>
              </a:rPr>
              <a:t>,</a:t>
            </a:r>
            <a:r>
              <a:rPr lang="hu-HU" sz="3200" dirty="0">
                <a:latin typeface="Times New Roman" panose="02020603050405020304" pitchFamily="18" charset="0"/>
                <a:cs typeface="Times New Roman" panose="02020603050405020304" pitchFamily="18" charset="0"/>
              </a:rPr>
              <a:t> </a:t>
            </a:r>
            <a:r>
              <a:rPr lang="en-GB" sz="3200" i="1" dirty="0">
                <a:latin typeface="Times New Roman" panose="02020603050405020304" pitchFamily="18" charset="0"/>
                <a:cs typeface="Times New Roman" panose="02020603050405020304" pitchFamily="18" charset="0"/>
              </a:rPr>
              <a:t>Making Sex: Body and Gender from the Greeks to Freud</a:t>
            </a:r>
            <a:r>
              <a:rPr lang="hu-HU" sz="3200" i="1" dirty="0">
                <a:latin typeface="Times New Roman" panose="02020603050405020304" pitchFamily="18" charset="0"/>
                <a:cs typeface="Times New Roman" panose="02020603050405020304" pitchFamily="18" charset="0"/>
              </a:rPr>
              <a:t> </a:t>
            </a:r>
            <a:r>
              <a:rPr lang="hu-HU" sz="3200" dirty="0">
                <a:latin typeface="Times New Roman" panose="02020603050405020304" pitchFamily="18" charset="0"/>
                <a:cs typeface="Times New Roman" panose="02020603050405020304" pitchFamily="18" charset="0"/>
              </a:rPr>
              <a:t>(1992)</a:t>
            </a:r>
          </a:p>
        </p:txBody>
      </p:sp>
      <p:sp>
        <p:nvSpPr>
          <p:cNvPr id="3" name="Tartalom helye 2"/>
          <p:cNvSpPr>
            <a:spLocks noGrp="1"/>
          </p:cNvSpPr>
          <p:nvPr>
            <p:ph idx="1"/>
          </p:nvPr>
        </p:nvSpPr>
        <p:spPr>
          <a:xfrm>
            <a:off x="249381" y="1124744"/>
            <a:ext cx="11732821" cy="5400600"/>
          </a:xfrm>
        </p:spPr>
        <p:txBody>
          <a:bodyPr>
            <a:normAutofit/>
          </a:bodyPr>
          <a:lstStyle/>
          <a:p>
            <a:r>
              <a:rPr lang="en-GB" dirty="0">
                <a:latin typeface="Times New Roman" panose="02020603050405020304" pitchFamily="18" charset="0"/>
                <a:cs typeface="Times New Roman" panose="02020603050405020304" pitchFamily="18" charset="0"/>
              </a:rPr>
              <a:t>Not only did the idea of ‘sex’ not always exist, </a:t>
            </a:r>
            <a:r>
              <a:rPr lang="en-GB" dirty="0" smtClean="0">
                <a:latin typeface="Times New Roman" panose="02020603050405020304" pitchFamily="18" charset="0"/>
                <a:cs typeface="Times New Roman" panose="02020603050405020304" pitchFamily="18" charset="0"/>
              </a:rPr>
              <a:t>but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before</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about </a:t>
            </a:r>
            <a:r>
              <a:rPr lang="en-GB" dirty="0">
                <a:latin typeface="Times New Roman" panose="02020603050405020304" pitchFamily="18" charset="0"/>
                <a:cs typeface="Times New Roman" panose="02020603050405020304" pitchFamily="18" charset="0"/>
              </a:rPr>
              <a:t>1800 in </a:t>
            </a:r>
            <a:r>
              <a:rPr lang="en-GB" dirty="0" smtClean="0">
                <a:latin typeface="Times New Roman" panose="02020603050405020304" pitchFamily="18" charset="0"/>
                <a:cs typeface="Times New Roman" panose="02020603050405020304" pitchFamily="18" charset="0"/>
              </a:rPr>
              <a:t>Europe </a:t>
            </a:r>
            <a:r>
              <a:rPr lang="en-GB" dirty="0">
                <a:latin typeface="Times New Roman" panose="02020603050405020304" pitchFamily="18" charset="0"/>
                <a:cs typeface="Times New Roman" panose="02020603050405020304" pitchFamily="18" charset="0"/>
              </a:rPr>
              <a:t>bodies were seen in radically different </a:t>
            </a:r>
            <a:r>
              <a:rPr lang="en-GB" dirty="0" smtClean="0">
                <a:latin typeface="Times New Roman" panose="02020603050405020304" pitchFamily="18" charset="0"/>
                <a:cs typeface="Times New Roman" panose="02020603050405020304" pitchFamily="18" charset="0"/>
              </a:rPr>
              <a:t>ways.</a:t>
            </a:r>
            <a:endParaRPr lang="hu-HU"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Far from our ancestors living in a world in </a:t>
            </a:r>
            <a:r>
              <a:rPr lang="en-GB" dirty="0" smtClean="0">
                <a:latin typeface="Times New Roman" panose="02020603050405020304" pitchFamily="18" charset="0"/>
                <a:cs typeface="Times New Roman" panose="02020603050405020304" pitchFamily="18" charset="0"/>
              </a:rPr>
              <a:t>which</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sex </a:t>
            </a:r>
            <a:r>
              <a:rPr lang="en-GB" dirty="0">
                <a:latin typeface="Times New Roman" panose="02020603050405020304" pitchFamily="18" charset="0"/>
                <a:cs typeface="Times New Roman" panose="02020603050405020304" pitchFamily="18" charset="0"/>
              </a:rPr>
              <a:t>was a fundamental reality given by biology, the primary reality for </a:t>
            </a:r>
            <a:r>
              <a:rPr lang="en-GB" dirty="0" smtClean="0">
                <a:latin typeface="Times New Roman" panose="02020603050405020304" pitchFamily="18" charset="0"/>
                <a:cs typeface="Times New Roman" panose="02020603050405020304" pitchFamily="18" charset="0"/>
              </a:rPr>
              <a:t>them</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was </a:t>
            </a:r>
            <a:r>
              <a:rPr lang="en-GB" dirty="0">
                <a:latin typeface="Times New Roman" panose="02020603050405020304" pitchFamily="18" charset="0"/>
                <a:cs typeface="Times New Roman" panose="02020603050405020304" pitchFamily="18" charset="0"/>
              </a:rPr>
              <a:t>a divine order</a:t>
            </a:r>
            <a:r>
              <a:rPr lang="en-GB"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an </a:t>
            </a:r>
            <a:r>
              <a:rPr lang="en-GB" dirty="0">
                <a:latin typeface="Times New Roman" panose="02020603050405020304" pitchFamily="18" charset="0"/>
                <a:cs typeface="Times New Roman" panose="02020603050405020304" pitchFamily="18" charset="0"/>
              </a:rPr>
              <a:t>order in which bodies were oddly insubstantial </a:t>
            </a:r>
            <a:r>
              <a:rPr lang="en-GB" dirty="0" smtClean="0">
                <a:latin typeface="Times New Roman" panose="02020603050405020304" pitchFamily="18" charset="0"/>
                <a:cs typeface="Times New Roman" panose="02020603050405020304" pitchFamily="18" charset="0"/>
              </a:rPr>
              <a:t>things.</a:t>
            </a:r>
            <a:r>
              <a:rPr lang="hu-HU" dirty="0" smtClean="0">
                <a:latin typeface="Times New Roman" panose="02020603050405020304" pitchFamily="18" charset="0"/>
                <a:cs typeface="Times New Roman" panose="02020603050405020304" pitchFamily="18" charset="0"/>
              </a:rPr>
              <a:t> </a:t>
            </a:r>
          </a:p>
          <a:p>
            <a:r>
              <a:rPr lang="hu-HU" dirty="0" smtClean="0">
                <a:latin typeface="Times New Roman" panose="02020603050405020304" pitchFamily="18" charset="0"/>
                <a:cs typeface="Times New Roman" panose="02020603050405020304" pitchFamily="18" charset="0"/>
              </a:rPr>
              <a:t>B</a:t>
            </a:r>
            <a:r>
              <a:rPr lang="en-GB" dirty="0" err="1" smtClean="0">
                <a:latin typeface="Times New Roman" panose="02020603050405020304" pitchFamily="18" charset="0"/>
                <a:cs typeface="Times New Roman" panose="02020603050405020304" pitchFamily="18" charset="0"/>
              </a:rPr>
              <a:t>odies</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in pre-Enlightenment accounts </a:t>
            </a:r>
            <a:r>
              <a:rPr lang="en-GB" dirty="0" smtClean="0">
                <a:latin typeface="Times New Roman" panose="02020603050405020304" pitchFamily="18" charset="0"/>
                <a:cs typeface="Times New Roman" panose="02020603050405020304" pitchFamily="18" charset="0"/>
              </a:rPr>
              <a:t>are</a:t>
            </a:r>
            <a:r>
              <a:rPr lang="hu-HU" dirty="0" smtClean="0">
                <a:latin typeface="Times New Roman" panose="02020603050405020304" pitchFamily="18" charset="0"/>
                <a:cs typeface="Times New Roman" panose="02020603050405020304" pitchFamily="18" charset="0"/>
              </a:rPr>
              <a:t> </a:t>
            </a:r>
            <a:r>
              <a:rPr lang="hu-HU" u="sng" dirty="0" err="1" smtClean="0">
                <a:latin typeface="Times New Roman" panose="02020603050405020304" pitchFamily="18" charset="0"/>
                <a:cs typeface="Times New Roman" panose="02020603050405020304" pitchFamily="18" charset="0"/>
              </a:rPr>
              <a:t>mutable</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indices </a:t>
            </a:r>
            <a:r>
              <a:rPr lang="en-GB" dirty="0" smtClean="0">
                <a:latin typeface="Times New Roman" panose="02020603050405020304" pitchFamily="18" charset="0"/>
                <a:cs typeface="Times New Roman" panose="02020603050405020304" pitchFamily="18" charset="0"/>
              </a:rPr>
              <a:t>of</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 </a:t>
            </a:r>
            <a:r>
              <a:rPr lang="en-GB" dirty="0">
                <a:latin typeface="Times New Roman" panose="02020603050405020304" pitchFamily="18" charset="0"/>
                <a:cs typeface="Times New Roman" panose="02020603050405020304" pitchFamily="18" charset="0"/>
              </a:rPr>
              <a:t>metaphysical </a:t>
            </a:r>
            <a:r>
              <a:rPr lang="en-GB" dirty="0" smtClean="0">
                <a:latin typeface="Times New Roman" panose="02020603050405020304" pitchFamily="18" charset="0"/>
                <a:cs typeface="Times New Roman" panose="02020603050405020304" pitchFamily="18" charset="0"/>
              </a:rPr>
              <a:t>reality</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42472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81200" y="274638"/>
            <a:ext cx="8229600" cy="706090"/>
          </a:xfrm>
        </p:spPr>
        <p:txBody>
          <a:bodyPr>
            <a:normAutofit/>
          </a:bodyPr>
          <a:lstStyle/>
          <a:p>
            <a:pPr algn="ctr"/>
            <a:r>
              <a:rPr lang="en-GB" dirty="0" err="1" smtClean="0">
                <a:latin typeface="Times New Roman" panose="02020603050405020304" pitchFamily="18" charset="0"/>
                <a:cs typeface="Times New Roman" panose="02020603050405020304" pitchFamily="18" charset="0"/>
              </a:rPr>
              <a:t>Laqueur</a:t>
            </a:r>
            <a:r>
              <a:rPr lang="hu-HU" dirty="0" smtClean="0">
                <a:latin typeface="Times New Roman" panose="02020603050405020304" pitchFamily="18" charset="0"/>
                <a:cs typeface="Times New Roman" panose="02020603050405020304" pitchFamily="18" charset="0"/>
              </a:rPr>
              <a:t> 2</a:t>
            </a:r>
            <a:endParaRPr lang="en-GB" dirty="0"/>
          </a:p>
        </p:txBody>
      </p:sp>
      <p:sp>
        <p:nvSpPr>
          <p:cNvPr id="3" name="Tartalom helye 2"/>
          <p:cNvSpPr>
            <a:spLocks noGrp="1"/>
          </p:cNvSpPr>
          <p:nvPr>
            <p:ph idx="1"/>
          </p:nvPr>
        </p:nvSpPr>
        <p:spPr>
          <a:xfrm>
            <a:off x="213755" y="980728"/>
            <a:ext cx="11269683" cy="5616624"/>
          </a:xfrm>
        </p:spPr>
        <p:txBody>
          <a:bodyPr>
            <a:normAutofit/>
          </a:bodyPr>
          <a:lstStyle/>
          <a:p>
            <a:r>
              <a:rPr lang="hu-HU" dirty="0">
                <a:latin typeface="Times New Roman" panose="02020603050405020304" pitchFamily="18" charset="0"/>
                <a:cs typeface="Times New Roman" panose="02020603050405020304" pitchFamily="18" charset="0"/>
              </a:rPr>
              <a:t>R</a:t>
            </a:r>
            <a:r>
              <a:rPr lang="en-GB" dirty="0" err="1">
                <a:latin typeface="Times New Roman" panose="02020603050405020304" pitchFamily="18" charset="0"/>
                <a:cs typeface="Times New Roman" panose="02020603050405020304" pitchFamily="18" charset="0"/>
              </a:rPr>
              <a:t>ather</a:t>
            </a:r>
            <a:r>
              <a:rPr lang="en-GB" dirty="0">
                <a:latin typeface="Times New Roman" panose="02020603050405020304" pitchFamily="18" charset="0"/>
                <a:cs typeface="Times New Roman" panose="02020603050405020304" pitchFamily="18" charset="0"/>
              </a:rPr>
              <a:t> than</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bodily morphology providing evidence of an underlying biological reality,</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it merely “makes vivid and more palpable a hierarchy of heat and</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perfection that is in itself not available to the senses</a:t>
            </a:r>
            <a:r>
              <a:rPr lang="hu-HU"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hu-HU" dirty="0">
                <a:latin typeface="Times New Roman" panose="02020603050405020304" pitchFamily="18" charset="0"/>
                <a:cs typeface="Times New Roman" panose="02020603050405020304" pitchFamily="18" charset="0"/>
              </a:rPr>
              <a:t>T</a:t>
            </a:r>
            <a:r>
              <a:rPr lang="en-GB" dirty="0">
                <a:latin typeface="Times New Roman" panose="02020603050405020304" pitchFamily="18" charset="0"/>
                <a:cs typeface="Times New Roman" panose="02020603050405020304" pitchFamily="18" charset="0"/>
              </a:rPr>
              <a:t>he ‘one-sex model’</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described</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woman as a lesser version of man</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Men would, in Christian theology, have</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been placed below the diverse orders of the angels, but above the whole of the</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animal kingdom. </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F</a:t>
            </a:r>
            <a:r>
              <a:rPr lang="en-GB" dirty="0" err="1" smtClean="0">
                <a:latin typeface="Times New Roman" panose="02020603050405020304" pitchFamily="18" charset="0"/>
                <a:cs typeface="Times New Roman" panose="02020603050405020304" pitchFamily="18" charset="0"/>
              </a:rPr>
              <a:t>undamental</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polarity between the sexes based</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upon discoverable biological differences: </a:t>
            </a:r>
            <a:r>
              <a:rPr lang="hu-HU" dirty="0" err="1" smtClean="0">
                <a:latin typeface="Times New Roman" panose="02020603050405020304" pitchFamily="18" charset="0"/>
                <a:cs typeface="Times New Roman" panose="02020603050405020304" pitchFamily="18" charset="0"/>
              </a:rPr>
              <a:t>substantial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horizontal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difference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instead</a:t>
            </a:r>
            <a:r>
              <a:rPr lang="hu-HU" dirty="0" smtClean="0">
                <a:latin typeface="Times New Roman" panose="02020603050405020304" pitchFamily="18" charset="0"/>
                <a:cs typeface="Times New Roman" panose="02020603050405020304" pitchFamily="18" charset="0"/>
              </a:rPr>
              <a:t> of a </a:t>
            </a:r>
            <a:r>
              <a:rPr lang="hu-HU" dirty="0" err="1" smtClean="0">
                <a:latin typeface="Times New Roman" panose="02020603050405020304" pitchFamily="18" charset="0"/>
                <a:cs typeface="Times New Roman" panose="02020603050405020304" pitchFamily="18" charset="0"/>
              </a:rPr>
              <a:t>vertical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one</a:t>
            </a:r>
            <a:r>
              <a:rPr lang="hu-HU" dirty="0" smtClean="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degree</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41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81200" y="274638"/>
            <a:ext cx="8229600" cy="778098"/>
          </a:xfrm>
        </p:spPr>
        <p:txBody>
          <a:bodyPr/>
          <a:lstStyle/>
          <a:p>
            <a:pPr algn="ctr"/>
            <a:r>
              <a:rPr lang="en-GB" dirty="0" err="1" smtClean="0">
                <a:latin typeface="Times New Roman" panose="02020603050405020304" pitchFamily="18" charset="0"/>
                <a:cs typeface="Times New Roman" panose="02020603050405020304" pitchFamily="18" charset="0"/>
              </a:rPr>
              <a:t>Laqueur</a:t>
            </a:r>
            <a:r>
              <a:rPr lang="hu-HU" dirty="0" smtClean="0">
                <a:latin typeface="Times New Roman" panose="02020603050405020304" pitchFamily="18" charset="0"/>
                <a:cs typeface="Times New Roman" panose="02020603050405020304" pitchFamily="18" charset="0"/>
              </a:rPr>
              <a:t> 3</a:t>
            </a:r>
            <a:endParaRPr lang="en-GB" dirty="0"/>
          </a:p>
        </p:txBody>
      </p:sp>
      <p:sp>
        <p:nvSpPr>
          <p:cNvPr id="3" name="Tartalom helye 2"/>
          <p:cNvSpPr>
            <a:spLocks noGrp="1"/>
          </p:cNvSpPr>
          <p:nvPr>
            <p:ph idx="1"/>
          </p:nvPr>
        </p:nvSpPr>
        <p:spPr>
          <a:xfrm>
            <a:off x="213756" y="1052736"/>
            <a:ext cx="11978244" cy="5472608"/>
          </a:xfrm>
        </p:spPr>
        <p:txBody>
          <a:bodyPr>
            <a:normAutofit/>
          </a:bodyPr>
          <a:lstStyle/>
          <a:p>
            <a:r>
              <a:rPr lang="en-GB" dirty="0" smtClean="0">
                <a:latin typeface="Times New Roman" panose="02020603050405020304" pitchFamily="18" charset="0"/>
                <a:cs typeface="Times New Roman" panose="02020603050405020304" pitchFamily="18" charset="0"/>
              </a:rPr>
              <a:t>What is also marked after 1800</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is that bodies are being thought of in a different way, as the foundation and</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guarantor of particular sorts of social arrangements. “no one was much interested in looking for evidence of two distinct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sexes until such differences became politically important</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Sex</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is a motivated </a:t>
            </a:r>
            <a:r>
              <a:rPr lang="en-GB" dirty="0" smtClean="0">
                <a:latin typeface="Times New Roman" panose="02020603050405020304" pitchFamily="18" charset="0"/>
                <a:cs typeface="Times New Roman" panose="02020603050405020304" pitchFamily="18" charset="0"/>
              </a:rPr>
              <a:t>invention</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born</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of </a:t>
            </a:r>
            <a:r>
              <a:rPr lang="en-GB" dirty="0" err="1" smtClean="0">
                <a:latin typeface="Times New Roman" panose="02020603050405020304" pitchFamily="18" charset="0"/>
                <a:cs typeface="Times New Roman" panose="02020603050405020304" pitchFamily="18" charset="0"/>
              </a:rPr>
              <a:t>gende</a:t>
            </a:r>
            <a:r>
              <a:rPr lang="hu-HU" dirty="0" smtClean="0">
                <a:latin typeface="Times New Roman" panose="02020603050405020304" pitchFamily="18" charset="0"/>
                <a:cs typeface="Times New Roman" panose="02020603050405020304" pitchFamily="18" charset="0"/>
              </a:rPr>
              <a:t>r:</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inextricable link between the ways in </a:t>
            </a:r>
            <a:r>
              <a:rPr lang="en-GB" dirty="0" smtClean="0">
                <a:latin typeface="Times New Roman" panose="02020603050405020304" pitchFamily="18" charset="0"/>
                <a:cs typeface="Times New Roman" panose="02020603050405020304" pitchFamily="18" charset="0"/>
              </a:rPr>
              <a:t>which</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bodies </a:t>
            </a:r>
            <a:r>
              <a:rPr lang="en-GB" dirty="0">
                <a:latin typeface="Times New Roman" panose="02020603050405020304" pitchFamily="18" charset="0"/>
                <a:cs typeface="Times New Roman" panose="02020603050405020304" pitchFamily="18" charset="0"/>
              </a:rPr>
              <a:t>are imagined and </a:t>
            </a: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political </a:t>
            </a:r>
            <a:r>
              <a:rPr lang="en-GB" dirty="0" smtClean="0">
                <a:latin typeface="Times New Roman" panose="02020603050405020304" pitchFamily="18" charset="0"/>
                <a:cs typeface="Times New Roman" panose="02020603050405020304" pitchFamily="18" charset="0"/>
              </a:rPr>
              <a:t>and</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cultural </a:t>
            </a:r>
            <a:r>
              <a:rPr lang="en-GB" dirty="0">
                <a:latin typeface="Times New Roman" panose="02020603050405020304" pitchFamily="18" charset="0"/>
                <a:cs typeface="Times New Roman" panose="02020603050405020304" pitchFamily="18" charset="0"/>
              </a:rPr>
              <a:t>imperatives of gender. </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he </a:t>
            </a:r>
            <a:r>
              <a:rPr lang="en-GB" dirty="0">
                <a:latin typeface="Times New Roman" panose="02020603050405020304" pitchFamily="18" charset="0"/>
                <a:cs typeface="Times New Roman" panose="02020603050405020304" pitchFamily="18" charset="0"/>
              </a:rPr>
              <a:t>body does not automatically give itself to be interpreted in this or </a:t>
            </a:r>
            <a:r>
              <a:rPr lang="en-GB" dirty="0" smtClean="0">
                <a:latin typeface="Times New Roman" panose="02020603050405020304" pitchFamily="18" charset="0"/>
                <a:cs typeface="Times New Roman" panose="02020603050405020304" pitchFamily="18" charset="0"/>
              </a:rPr>
              <a:t>that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particular </a:t>
            </a:r>
            <a:r>
              <a:rPr lang="en-GB" dirty="0">
                <a:latin typeface="Times New Roman" panose="02020603050405020304" pitchFamily="18" charset="0"/>
                <a:cs typeface="Times New Roman" panose="02020603050405020304" pitchFamily="18" charset="0"/>
              </a:rPr>
              <a:t>way</a:t>
            </a:r>
            <a:r>
              <a:rPr lang="en-GB"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“Two </a:t>
            </a:r>
            <a:r>
              <a:rPr lang="en-GB" dirty="0">
                <a:latin typeface="Times New Roman" panose="02020603050405020304" pitchFamily="18" charset="0"/>
                <a:cs typeface="Times New Roman" panose="02020603050405020304" pitchFamily="18" charset="0"/>
              </a:rPr>
              <a:t>sexes are not the necessary, natural consequence of </a:t>
            </a:r>
            <a:r>
              <a:rPr lang="en-GB" dirty="0" smtClean="0">
                <a:latin typeface="Times New Roman" panose="02020603050405020304" pitchFamily="18" charset="0"/>
                <a:cs typeface="Times New Roman" panose="02020603050405020304" pitchFamily="18" charset="0"/>
              </a:rPr>
              <a:t>corporeal</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difference.</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Nor,</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for </a:t>
            </a:r>
            <a:r>
              <a:rPr lang="en-GB" dirty="0">
                <a:latin typeface="Times New Roman" panose="02020603050405020304" pitchFamily="18" charset="0"/>
                <a:cs typeface="Times New Roman" panose="02020603050405020304" pitchFamily="18" charset="0"/>
              </a:rPr>
              <a:t>that matter</a:t>
            </a:r>
            <a:r>
              <a:rPr lang="en-GB"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is </a:t>
            </a:r>
            <a:r>
              <a:rPr lang="en-GB" dirty="0">
                <a:latin typeface="Times New Roman" panose="02020603050405020304" pitchFamily="18" charset="0"/>
                <a:cs typeface="Times New Roman" panose="02020603050405020304" pitchFamily="18" charset="0"/>
              </a:rPr>
              <a:t>one </a:t>
            </a:r>
            <a:r>
              <a:rPr lang="en-GB" dirty="0" smtClean="0">
                <a:latin typeface="Times New Roman" panose="02020603050405020304" pitchFamily="18" charset="0"/>
                <a:cs typeface="Times New Roman" panose="02020603050405020304" pitchFamily="18" charset="0"/>
              </a:rPr>
              <a:t>sex</a:t>
            </a:r>
            <a:r>
              <a:rPr lang="hu-HU"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5954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99110" y="152474"/>
            <a:ext cx="10515600" cy="432543"/>
          </a:xfrm>
        </p:spPr>
        <p:txBody>
          <a:bodyPr>
            <a:normAutofit fontScale="90000"/>
          </a:bodyPr>
          <a:lstStyle/>
          <a:p>
            <a:pPr algn="ctr"/>
            <a:r>
              <a:rPr lang="hu-HU" dirty="0" smtClean="0">
                <a:latin typeface="Times New Roman" panose="02020603050405020304" pitchFamily="18" charset="0"/>
                <a:cs typeface="Times New Roman" panose="02020603050405020304" pitchFamily="18" charset="0"/>
              </a:rPr>
              <a:t>The </a:t>
            </a:r>
            <a:r>
              <a:rPr lang="hu-HU" dirty="0" err="1" smtClean="0">
                <a:latin typeface="Times New Roman" panose="02020603050405020304" pitchFamily="18" charset="0"/>
                <a:cs typeface="Times New Roman" panose="02020603050405020304" pitchFamily="18" charset="0"/>
              </a:rPr>
              <a:t>sexual</a:t>
            </a:r>
            <a:r>
              <a:rPr lang="hu-HU" dirty="0" smtClean="0">
                <a:latin typeface="Times New Roman" panose="02020603050405020304" pitchFamily="18" charset="0"/>
                <a:cs typeface="Times New Roman" panose="02020603050405020304" pitchFamily="18" charset="0"/>
              </a:rPr>
              <a:t> body</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585017"/>
            <a:ext cx="12052092" cy="6100596"/>
          </a:xfrm>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Aristotle</a:t>
            </a:r>
            <a:r>
              <a:rPr lang="en-US" dirty="0">
                <a:latin typeface="Times New Roman" panose="02020603050405020304" pitchFamily="18" charset="0"/>
                <a:cs typeface="Times New Roman" panose="02020603050405020304" pitchFamily="18" charset="0"/>
              </a:rPr>
              <a:t>, Hippocrates, and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Galen </a:t>
            </a:r>
            <a:r>
              <a:rPr lang="hu-HU" dirty="0"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saw the body consisting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four </a:t>
            </a:r>
            <a:r>
              <a:rPr lang="en-US" dirty="0" err="1" smtClean="0">
                <a:latin typeface="Times New Roman" panose="02020603050405020304" pitchFamily="18" charset="0"/>
                <a:cs typeface="Times New Roman" panose="02020603050405020304" pitchFamily="18" charset="0"/>
              </a:rPr>
              <a:t>humours</a:t>
            </a:r>
            <a:r>
              <a:rPr lang="en-US" dirty="0" smtClean="0">
                <a:latin typeface="Times New Roman" panose="02020603050405020304" pitchFamily="18" charset="0"/>
                <a:cs typeface="Times New Roman" panose="02020603050405020304" pitchFamily="18" charset="0"/>
              </a:rPr>
              <a:t> or fluids: blood, choler, black bile, and phlegm. And each</a:t>
            </a:r>
            <a:r>
              <a:rPr lang="hu-HU"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humour</a:t>
            </a:r>
            <a:r>
              <a:rPr lang="en-US" dirty="0" smtClean="0">
                <a:latin typeface="Times New Roman" panose="02020603050405020304" pitchFamily="18" charset="0"/>
                <a:cs typeface="Times New Roman" panose="02020603050405020304" pitchFamily="18" charset="0"/>
              </a:rPr>
              <a:t> was related to two qualities – hot or cold and moist or dry –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the most perfect was hot and dry</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men</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hu-HU" dirty="0" smtClean="0">
              <a:latin typeface="Times New Roman" panose="02020603050405020304" pitchFamily="18" charset="0"/>
              <a:cs typeface="Times New Roman" panose="02020603050405020304" pitchFamily="18" charset="0"/>
            </a:endParaRPr>
          </a:p>
          <a:p>
            <a:r>
              <a:rPr lang="hu-HU" dirty="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llowed</a:t>
            </a:r>
            <a:r>
              <a:rPr lang="en-US" dirty="0" smtClean="0">
                <a:latin typeface="Times New Roman" panose="02020603050405020304" pitchFamily="18" charset="0"/>
                <a:cs typeface="Times New Roman" panose="02020603050405020304" pitchFamily="18" charset="0"/>
              </a:rPr>
              <a:t> for great variety and mutability within and between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bodies, rather than simply absolutes. </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ale and female bodies were based on the same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model of physiology. For example, in trying to maintain a balance of the</a:t>
            </a:r>
            <a:r>
              <a:rPr lang="hu-HU"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humours</a:t>
            </a:r>
            <a:r>
              <a:rPr lang="en-US" dirty="0" smtClean="0">
                <a:latin typeface="Times New Roman" panose="02020603050405020304" pitchFamily="18" charset="0"/>
                <a:cs typeface="Times New Roman" panose="02020603050405020304" pitchFamily="18" charset="0"/>
              </a:rPr>
              <a:t>, they purged excess fluids in very similar ways. </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ccording</a:t>
            </a:r>
            <a:r>
              <a:rPr lang="en-US" dirty="0" smtClean="0">
                <a:latin typeface="Times New Roman" panose="02020603050405020304" pitchFamily="18" charset="0"/>
                <a:cs typeface="Times New Roman" panose="02020603050405020304" pitchFamily="18" charset="0"/>
              </a:rPr>
              <a:t> to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Hippocratic and </a:t>
            </a:r>
            <a:r>
              <a:rPr lang="en-US" dirty="0" err="1" smtClean="0">
                <a:latin typeface="Times New Roman" panose="02020603050405020304" pitchFamily="18" charset="0"/>
                <a:cs typeface="Times New Roman" panose="02020603050405020304" pitchFamily="18" charset="0"/>
              </a:rPr>
              <a:t>Galenic</a:t>
            </a:r>
            <a:r>
              <a:rPr lang="en-US" dirty="0" smtClean="0">
                <a:latin typeface="Times New Roman" panose="02020603050405020304" pitchFamily="18" charset="0"/>
                <a:cs typeface="Times New Roman" panose="02020603050405020304" pitchFamily="18" charset="0"/>
              </a:rPr>
              <a:t> two-seed theories, both women and men 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believed to emit seed and excess fluid at the point of orgasm. This is not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 say that women and men were the same. Differences did exist, but these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originated from the different balance of the </a:t>
            </a:r>
            <a:r>
              <a:rPr lang="en-US" dirty="0" err="1" smtClean="0">
                <a:latin typeface="Times New Roman" panose="02020603050405020304" pitchFamily="18" charset="0"/>
                <a:cs typeface="Times New Roman" panose="02020603050405020304" pitchFamily="18" charset="0"/>
              </a:rPr>
              <a:t>humours</a:t>
            </a:r>
            <a:r>
              <a:rPr lang="en-US" dirty="0" smtClean="0">
                <a:latin typeface="Times New Roman" panose="02020603050405020304" pitchFamily="18" charset="0"/>
                <a:cs typeface="Times New Roman" panose="02020603050405020304" pitchFamily="18" charset="0"/>
              </a:rPr>
              <a:t> in male and female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bodies. This essentially physiological model determined how bodies were built.</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Men’s and women’s genitals were structurally and functionally the same,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the same vocabulary was used for many body parts. For example,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word ‘testicle’ was used for the organs which contained the seed in both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women and men: ‘Women have testicles or stones, as have the men’, wrote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John Marten in 1708.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Illustrations of women’s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reproductive organs presented the uterus and vagina as one long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enclosed sheath, which looked remarkably similar to depictions of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penis.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5872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a:xfrm>
            <a:off x="838200" y="308344"/>
            <a:ext cx="10515600" cy="584791"/>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Genitelia</a:t>
            </a:r>
            <a:endParaRPr lang="hu-HU" dirty="0">
              <a:latin typeface="Times New Roman" panose="02020603050405020304" pitchFamily="18" charset="0"/>
              <a:cs typeface="Times New Roman" panose="02020603050405020304" pitchFamily="18" charset="0"/>
            </a:endParaRPr>
          </a:p>
        </p:txBody>
      </p:sp>
      <p:pic>
        <p:nvPicPr>
          <p:cNvPr id="1026" name="Picture 2" descr="https://web.stanford.edu/class/history13/earlysciencelab/body1/femalebodypages/penis.gif"/>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201003" y="1029028"/>
            <a:ext cx="3903260" cy="5787125"/>
          </a:xfrm>
          <a:prstGeom prst="rect">
            <a:avLst/>
          </a:prstGeom>
          <a:noFill/>
          <a:extLst>
            <a:ext uri="{909E8E84-426E-40DD-AFC4-6F175D3DCCD1}">
              <a14:hiddenFill xmlns:a14="http://schemas.microsoft.com/office/drawing/2010/main">
                <a:solidFill>
                  <a:srgbClr val="FFFFFF"/>
                </a:solidFill>
              </a14:hiddenFill>
            </a:ext>
          </a:extLst>
        </p:spPr>
      </p:pic>
      <p:sp>
        <p:nvSpPr>
          <p:cNvPr id="8" name="Tartalom helye 7"/>
          <p:cNvSpPr>
            <a:spLocks noGrp="1"/>
          </p:cNvSpPr>
          <p:nvPr>
            <p:ph sz="half" idx="2"/>
          </p:nvPr>
        </p:nvSpPr>
        <p:spPr>
          <a:xfrm>
            <a:off x="5540991" y="1132764"/>
            <a:ext cx="6496334" cy="5523217"/>
          </a:xfrm>
        </p:spPr>
        <p:txBody>
          <a:bodyPr>
            <a:normAutofit lnSpcReduction="10000"/>
          </a:bodyPr>
          <a:lstStyle/>
          <a:p>
            <a:r>
              <a:rPr lang="en-US" dirty="0">
                <a:latin typeface="Times New Roman" panose="02020603050405020304" pitchFamily="18" charset="0"/>
                <a:cs typeface="Times New Roman" panose="02020603050405020304" pitchFamily="18" charset="0"/>
              </a:rPr>
              <a:t>Galen, </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200 A.D.</a:t>
            </a:r>
            <a:r>
              <a:rPr lang="hu-HU" dirty="0">
                <a:latin typeface="Times New Roman" panose="02020603050405020304" pitchFamily="18" charset="0"/>
                <a:cs typeface="Times New Roman" panose="02020603050405020304" pitchFamily="18" charset="0"/>
              </a:rPr>
              <a:t>)</a:t>
            </a:r>
            <a:r>
              <a:rPr lang="hu-HU"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"All the parts, then, that men have, women have too, the difference between them lying in only one thing, </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namely, that in women the parts are within [the body], whereas in men they are outside, in the region called the perineum</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Illustrations of women’s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reproductive organs presented the uterus and vagina as one long and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enclosed sheath, which looked remarkably similar to depictions of the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penis.</a:t>
            </a:r>
            <a:endParaRPr lang="hu-HU" dirty="0">
              <a:latin typeface="Times New Roman" panose="02020603050405020304" pitchFamily="18" charset="0"/>
              <a:cs typeface="Times New Roman" panose="02020603050405020304" pitchFamily="18" charset="0"/>
            </a:endParaRPr>
          </a:p>
          <a:p>
            <a:r>
              <a:rPr lang="hu-HU" dirty="0" err="1" smtClean="0">
                <a:latin typeface="Times New Roman" panose="02020603050405020304" pitchFamily="18" charset="0"/>
                <a:cs typeface="Times New Roman" panose="02020603050405020304" pitchFamily="18" charset="0"/>
              </a:rPr>
              <a:t>Illustration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by</a:t>
            </a:r>
            <a:r>
              <a:rPr lang="hu-HU" dirty="0" smtClean="0">
                <a:latin typeface="Times New Roman" panose="02020603050405020304" pitchFamily="18" charset="0"/>
                <a:cs typeface="Times New Roman" panose="02020603050405020304" pitchFamily="18" charset="0"/>
              </a:rPr>
              <a:t> Andreas Vesalius (1514-1564)</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1158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66675" y="0"/>
            <a:ext cx="10515600" cy="599607"/>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Implications</a:t>
            </a:r>
            <a:r>
              <a:rPr lang="hu-HU" dirty="0" smtClean="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two-sex</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system</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 y="674558"/>
            <a:ext cx="12192000" cy="6056026"/>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In </a:t>
            </a:r>
            <a:r>
              <a:rPr lang="en-US" dirty="0" err="1" smtClean="0">
                <a:latin typeface="Times New Roman" panose="02020603050405020304" pitchFamily="18" charset="0"/>
                <a:cs typeface="Times New Roman" panose="02020603050405020304" pitchFamily="18" charset="0"/>
              </a:rPr>
              <a:t>th</a:t>
            </a:r>
            <a:r>
              <a:rPr lang="hu-HU" dirty="0" smtClean="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Enlightenment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body </a:t>
            </a:r>
            <a:r>
              <a:rPr lang="en-US" dirty="0" smtClean="0">
                <a:latin typeface="Times New Roman" panose="02020603050405020304" pitchFamily="18" charset="0"/>
                <a:cs typeface="Times New Roman" panose="02020603050405020304" pitchFamily="18" charset="0"/>
              </a:rPr>
              <a:t>was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increasingly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used as </a:t>
            </a:r>
            <a:r>
              <a:rPr lang="en-US" dirty="0" smtClean="0">
                <a:latin typeface="Times New Roman" panose="02020603050405020304" pitchFamily="18" charset="0"/>
                <a:cs typeface="Times New Roman" panose="02020603050405020304" pitchFamily="18" charset="0"/>
              </a:rPr>
              <a:t>evidence </a:t>
            </a:r>
            <a:r>
              <a:rPr lang="en-US" dirty="0">
                <a:latin typeface="Times New Roman" panose="02020603050405020304" pitchFamily="18" charset="0"/>
                <a:cs typeface="Times New Roman" panose="02020603050405020304" pitchFamily="18" charset="0"/>
              </a:rPr>
              <a:t>that difference </a:t>
            </a:r>
            <a:r>
              <a:rPr lang="en-US" dirty="0" smtClean="0">
                <a:latin typeface="Times New Roman" panose="02020603050405020304" pitchFamily="18" charset="0"/>
                <a:cs typeface="Times New Roman" panose="02020603050405020304" pitchFamily="18" charset="0"/>
              </a:rPr>
              <a:t>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immutable </a:t>
            </a:r>
            <a:r>
              <a:rPr lang="en-US" dirty="0">
                <a:latin typeface="Times New Roman" panose="02020603050405020304" pitchFamily="18" charset="0"/>
                <a:cs typeface="Times New Roman" panose="02020603050405020304" pitchFamily="18" charset="0"/>
              </a:rPr>
              <a:t>and permanent: </a:t>
            </a:r>
            <a:r>
              <a:rPr lang="en-US" dirty="0" smtClean="0">
                <a:latin typeface="Times New Roman" panose="02020603050405020304" pitchFamily="18" charset="0"/>
                <a:cs typeface="Times New Roman" panose="02020603050405020304" pitchFamily="18" charset="0"/>
              </a:rPr>
              <a:t>The </a:t>
            </a:r>
            <a:r>
              <a:rPr lang="en-US" dirty="0" err="1" smtClean="0">
                <a:latin typeface="Times New Roman" panose="02020603050405020304" pitchFamily="18" charset="0"/>
                <a:cs typeface="Times New Roman" panose="02020603050405020304" pitchFamily="18" charset="0"/>
              </a:rPr>
              <a:t>humoral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system </a:t>
            </a:r>
            <a:r>
              <a:rPr lang="en-US" dirty="0">
                <a:latin typeface="Times New Roman" panose="02020603050405020304" pitchFamily="18" charset="0"/>
                <a:cs typeface="Times New Roman" panose="02020603050405020304" pitchFamily="18" charset="0"/>
              </a:rPr>
              <a:t>declined in popularity and anatomical sexual differences </a:t>
            </a:r>
            <a:r>
              <a:rPr lang="en-US" dirty="0" smtClean="0">
                <a:latin typeface="Times New Roman" panose="02020603050405020304" pitchFamily="18" charset="0"/>
                <a:cs typeface="Times New Roman" panose="02020603050405020304" pitchFamily="18" charset="0"/>
              </a:rPr>
              <a:t>were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stressed</a:t>
            </a:r>
            <a:r>
              <a:rPr lang="hu-HU" dirty="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From </a:t>
            </a:r>
            <a:r>
              <a:rPr lang="en-US" dirty="0">
                <a:latin typeface="Times New Roman" panose="02020603050405020304" pitchFamily="18" charset="0"/>
                <a:cs typeface="Times New Roman" panose="02020603050405020304" pitchFamily="18" charset="0"/>
              </a:rPr>
              <a:t>1700, the term ‘vagina’ was used </a:t>
            </a:r>
            <a:r>
              <a:rPr lang="en-US" dirty="0" smtClean="0">
                <a:latin typeface="Times New Roman" panose="02020603050405020304" pitchFamily="18" charset="0"/>
                <a:cs typeface="Times New Roman" panose="02020603050405020304" pitchFamily="18" charset="0"/>
              </a:rPr>
              <a:t>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vernacular </a:t>
            </a:r>
            <a:r>
              <a:rPr lang="en-US" dirty="0">
                <a:latin typeface="Times New Roman" panose="02020603050405020304" pitchFamily="18" charset="0"/>
                <a:cs typeface="Times New Roman" panose="02020603050405020304" pitchFamily="18" charset="0"/>
              </a:rPr>
              <a:t>medical texts to describe the cavity that had previously not </a:t>
            </a:r>
            <a:r>
              <a:rPr lang="en-US" dirty="0" smtClean="0">
                <a:latin typeface="Times New Roman" panose="02020603050405020304" pitchFamily="18" charset="0"/>
                <a:cs typeface="Times New Roman" panose="02020603050405020304" pitchFamily="18" charset="0"/>
              </a:rPr>
              <a:t>had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its </a:t>
            </a:r>
            <a:r>
              <a:rPr lang="en-US" dirty="0">
                <a:latin typeface="Times New Roman" panose="02020603050405020304" pitchFamily="18" charset="0"/>
                <a:cs typeface="Times New Roman" panose="02020603050405020304" pitchFamily="18" charset="0"/>
              </a:rPr>
              <a:t>own name; later in the eighteenth century, the term ‘ovary’ </a:t>
            </a:r>
            <a:r>
              <a:rPr lang="en-US" dirty="0" smtClean="0">
                <a:latin typeface="Times New Roman" panose="02020603050405020304" pitchFamily="18" charset="0"/>
                <a:cs typeface="Times New Roman" panose="02020603050405020304" pitchFamily="18" charset="0"/>
              </a:rPr>
              <a:t>appeared</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When depicted visually, the </a:t>
            </a:r>
            <a:r>
              <a:rPr lang="en-US" dirty="0" smtClean="0">
                <a:latin typeface="Times New Roman" panose="02020603050405020304" pitchFamily="18" charset="0"/>
                <a:cs typeface="Times New Roman" panose="02020603050405020304" pitchFamily="18" charset="0"/>
              </a:rPr>
              <a:t>uterus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vagina were often splayed open, lessening the parallel with the </a:t>
            </a:r>
            <a:r>
              <a:rPr lang="en-US" dirty="0" smtClean="0">
                <a:latin typeface="Times New Roman" panose="02020603050405020304" pitchFamily="18" charset="0"/>
                <a:cs typeface="Times New Roman" panose="02020603050405020304" pitchFamily="18" charset="0"/>
              </a:rPr>
              <a:t>penis</a:t>
            </a:r>
            <a:r>
              <a:rPr lang="hu-HU"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images of skeletons had once been based on male corpses, but </a:t>
            </a:r>
            <a:r>
              <a:rPr lang="en-US" dirty="0" smtClean="0">
                <a:latin typeface="Times New Roman" panose="02020603050405020304" pitchFamily="18" charset="0"/>
                <a:cs typeface="Times New Roman" panose="02020603050405020304" pitchFamily="18" charset="0"/>
              </a:rPr>
              <a:t>images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female skeletons with a</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narrower ribcage, wider pelvis, and smaller skull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reflected the assumptions these men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Muscles </a:t>
            </a:r>
            <a:r>
              <a:rPr lang="en-US" dirty="0">
                <a:latin typeface="Times New Roman" panose="02020603050405020304" pitchFamily="18" charset="0"/>
                <a:cs typeface="Times New Roman" panose="02020603050405020304" pitchFamily="18" charset="0"/>
              </a:rPr>
              <a:t>were </a:t>
            </a:r>
            <a:r>
              <a:rPr lang="en-US" dirty="0" smtClean="0">
                <a:latin typeface="Times New Roman" panose="02020603050405020304" pitchFamily="18" charset="0"/>
                <a:cs typeface="Times New Roman" panose="02020603050405020304" pitchFamily="18" charset="0"/>
              </a:rPr>
              <a:t>shown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using </a:t>
            </a:r>
            <a:r>
              <a:rPr lang="en-US" dirty="0">
                <a:latin typeface="Times New Roman" panose="02020603050405020304" pitchFamily="18" charset="0"/>
                <a:cs typeface="Times New Roman" panose="02020603050405020304" pitchFamily="18" charset="0"/>
              </a:rPr>
              <a:t>male models, nerves using female </a:t>
            </a:r>
            <a:r>
              <a:rPr lang="en-US" dirty="0" smtClean="0">
                <a:latin typeface="Times New Roman" panose="02020603050405020304" pitchFamily="18" charset="0"/>
                <a:cs typeface="Times New Roman" panose="02020603050405020304" pitchFamily="18" charset="0"/>
              </a:rPr>
              <a:t>models</a:t>
            </a:r>
            <a:endParaRPr lang="hu-HU" dirty="0" smtClean="0">
              <a:latin typeface="Times New Roman" panose="02020603050405020304" pitchFamily="18" charset="0"/>
              <a:cs typeface="Times New Roman" panose="02020603050405020304" pitchFamily="18" charset="0"/>
            </a:endParaRPr>
          </a:p>
          <a:p>
            <a:r>
              <a:rPr lang="hu-HU" dirty="0" err="1" smtClean="0">
                <a:latin typeface="Times New Roman" panose="02020603050405020304" pitchFamily="18" charset="0"/>
                <a:cs typeface="Times New Roman" panose="02020603050405020304" pitchFamily="18" charset="0"/>
              </a:rPr>
              <a:t>female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skeletons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often </a:t>
            </a:r>
            <a:r>
              <a:rPr lang="en-US" dirty="0">
                <a:latin typeface="Times New Roman" panose="02020603050405020304" pitchFamily="18" charset="0"/>
                <a:cs typeface="Times New Roman" panose="02020603050405020304" pitchFamily="18" charset="0"/>
              </a:rPr>
              <a:t>displayed flowing </a:t>
            </a:r>
            <a:r>
              <a:rPr lang="en-US" dirty="0" smtClean="0">
                <a:latin typeface="Times New Roman" panose="02020603050405020304" pitchFamily="18" charset="0"/>
                <a:cs typeface="Times New Roman" panose="02020603050405020304" pitchFamily="18" charset="0"/>
              </a:rPr>
              <a:t>hair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pearl necklaces, and reclined in passive </a:t>
            </a:r>
            <a:r>
              <a:rPr lang="en-US" dirty="0" smtClean="0">
                <a:latin typeface="Times New Roman" panose="02020603050405020304" pitchFamily="18" charset="0"/>
                <a:cs typeface="Times New Roman" panose="02020603050405020304" pitchFamily="18" charset="0"/>
              </a:rPr>
              <a:t>poses</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sperm </a:t>
            </a:r>
            <a:r>
              <a:rPr lang="en-US" dirty="0" smtClean="0">
                <a:latin typeface="Times New Roman" panose="02020603050405020304" pitchFamily="18" charset="0"/>
                <a:cs typeface="Times New Roman" panose="02020603050405020304" pitchFamily="18" charset="0"/>
              </a:rPr>
              <a:t>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hungry, active cell, which dispelled energy; the ovum a quiescent </a:t>
            </a:r>
            <a:r>
              <a:rPr lang="en-US" dirty="0" smtClean="0">
                <a:latin typeface="Times New Roman" panose="02020603050405020304" pitchFamily="18" charset="0"/>
                <a:cs typeface="Times New Roman" panose="02020603050405020304" pitchFamily="18" charset="0"/>
              </a:rPr>
              <a:t>cell,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which</a:t>
            </a:r>
            <a:r>
              <a:rPr lang="hu-HU" dirty="0" smtClean="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stored</a:t>
            </a:r>
            <a:r>
              <a:rPr lang="hu-HU" dirty="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energy</a:t>
            </a:r>
            <a:endParaRPr lang="hu-HU"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female orgasm </a:t>
            </a:r>
            <a:r>
              <a:rPr lang="en-US" dirty="0" smtClean="0">
                <a:latin typeface="Times New Roman" panose="02020603050405020304" pitchFamily="18" charset="0"/>
                <a:cs typeface="Times New Roman" panose="02020603050405020304" pitchFamily="18" charset="0"/>
              </a:rPr>
              <a:t>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relegated </a:t>
            </a:r>
            <a:r>
              <a:rPr lang="en-US" dirty="0">
                <a:latin typeface="Times New Roman" panose="02020603050405020304" pitchFamily="18" charset="0"/>
                <a:cs typeface="Times New Roman" panose="02020603050405020304" pitchFamily="18" charset="0"/>
              </a:rPr>
              <a:t>‘to the periphery of human physiology’: women were </a:t>
            </a:r>
            <a:r>
              <a:rPr lang="en-US" dirty="0" smtClean="0">
                <a:latin typeface="Times New Roman" panose="02020603050405020304" pitchFamily="18" charset="0"/>
                <a:cs typeface="Times New Roman" panose="02020603050405020304" pitchFamily="18" charset="0"/>
              </a:rPr>
              <a:t>reimagined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sexually passive</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962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65914" y="204717"/>
            <a:ext cx="10387885" cy="491320"/>
          </a:xfrm>
        </p:spPr>
        <p:txBody>
          <a:bodyPr>
            <a:normAutofit fontScale="90000"/>
          </a:bodyPr>
          <a:lstStyle/>
          <a:p>
            <a:pPr algn="ctr"/>
            <a:r>
              <a:rPr lang="en-GB" dirty="0" smtClean="0">
                <a:latin typeface="Times New Roman" panose="02020603050405020304" pitchFamily="18" charset="0"/>
                <a:cs typeface="Times New Roman" panose="02020603050405020304" pitchFamily="18" charset="0"/>
              </a:rPr>
              <a:t>Historical Chronology 1 (Based on Wu)</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824248"/>
            <a:ext cx="12192000" cy="6033752"/>
          </a:xfrm>
        </p:spPr>
        <p:txBody>
          <a:bodyPr numCol="2">
            <a:normAutofit fontScale="92500"/>
          </a:bodyPr>
          <a:lstStyle/>
          <a:p>
            <a:pPr fontAlgn="base"/>
            <a:r>
              <a:rPr lang="en-US" dirty="0">
                <a:latin typeface="Times New Roman" panose="02020603050405020304" pitchFamily="18" charset="0"/>
                <a:cs typeface="Times New Roman" panose="02020603050405020304" pitchFamily="18" charset="0"/>
              </a:rPr>
              <a:t>1773 - Boston Tea Party</a:t>
            </a:r>
          </a:p>
          <a:p>
            <a:pPr fontAlgn="base"/>
            <a:r>
              <a:rPr lang="en-US" dirty="0">
                <a:latin typeface="Times New Roman" panose="02020603050405020304" pitchFamily="18" charset="0"/>
                <a:cs typeface="Times New Roman" panose="02020603050405020304" pitchFamily="18" charset="0"/>
              </a:rPr>
              <a:t>1776 - American Declaration of </a:t>
            </a:r>
            <a:r>
              <a:rPr lang="en-US" dirty="0" smtClean="0">
                <a:latin typeface="Times New Roman" panose="02020603050405020304" pitchFamily="18" charset="0"/>
                <a:cs typeface="Times New Roman" panose="02020603050405020304" pitchFamily="18" charset="0"/>
              </a:rPr>
              <a:t>Independence</a:t>
            </a:r>
            <a:endParaRPr lang="en-US" b="1" dirty="0">
              <a:latin typeface="Times New Roman" panose="02020603050405020304" pitchFamily="18" charset="0"/>
              <a:cs typeface="Times New Roman" panose="02020603050405020304" pitchFamily="18" charset="0"/>
            </a:endParaRPr>
          </a:p>
          <a:p>
            <a:pPr fontAlgn="base"/>
            <a:r>
              <a:rPr lang="en-US" dirty="0" smtClean="0">
                <a:latin typeface="Times New Roman" panose="02020603050405020304" pitchFamily="18" charset="0"/>
                <a:cs typeface="Times New Roman" panose="02020603050405020304" pitchFamily="18" charset="0"/>
              </a:rPr>
              <a:t>1787 </a:t>
            </a:r>
            <a:r>
              <a:rPr lang="en-US" dirty="0">
                <a:latin typeface="Times New Roman" panose="02020603050405020304" pitchFamily="18" charset="0"/>
                <a:cs typeface="Times New Roman" panose="02020603050405020304" pitchFamily="18" charset="0"/>
              </a:rPr>
              <a:t>- The Society for the Purpose of Effecting the Abolition of the Slave Trade established in London</a:t>
            </a:r>
          </a:p>
          <a:p>
            <a:pPr fontAlgn="base"/>
            <a:r>
              <a:rPr lang="en-US" dirty="0">
                <a:latin typeface="Times New Roman" panose="02020603050405020304" pitchFamily="18" charset="0"/>
                <a:cs typeface="Times New Roman" panose="02020603050405020304" pitchFamily="18" charset="0"/>
              </a:rPr>
              <a:t>1787 - American Constitution drafted and signed</a:t>
            </a:r>
          </a:p>
          <a:p>
            <a:pPr fontAlgn="base"/>
            <a:r>
              <a:rPr lang="en-US" dirty="0">
                <a:latin typeface="Times New Roman" panose="02020603050405020304" pitchFamily="18" charset="0"/>
                <a:cs typeface="Times New Roman" panose="02020603050405020304" pitchFamily="18" charset="0"/>
              </a:rPr>
              <a:t>1788 - George III suffers mental collapse</a:t>
            </a:r>
          </a:p>
          <a:p>
            <a:pPr fontAlgn="base"/>
            <a:r>
              <a:rPr lang="en-US" dirty="0">
                <a:latin typeface="Times New Roman" panose="02020603050405020304" pitchFamily="18" charset="0"/>
                <a:cs typeface="Times New Roman" panose="02020603050405020304" pitchFamily="18" charset="0"/>
              </a:rPr>
              <a:t>1789 - Storming of the Bastille</a:t>
            </a:r>
          </a:p>
          <a:p>
            <a:pPr fontAlgn="base"/>
            <a:r>
              <a:rPr lang="en-US" dirty="0">
                <a:latin typeface="Times New Roman" panose="02020603050405020304" pitchFamily="18" charset="0"/>
                <a:cs typeface="Times New Roman" panose="02020603050405020304" pitchFamily="18" charset="0"/>
              </a:rPr>
              <a:t>1789 - Price addresses the London Revolution Society</a:t>
            </a:r>
          </a:p>
          <a:p>
            <a:pPr fontAlgn="base"/>
            <a:r>
              <a:rPr lang="en-US" dirty="0" smtClean="0">
                <a:latin typeface="Times New Roman" panose="02020603050405020304" pitchFamily="18" charset="0"/>
                <a:cs typeface="Times New Roman" panose="02020603050405020304" pitchFamily="18" charset="0"/>
              </a:rPr>
              <a:t>1790 </a:t>
            </a:r>
            <a:r>
              <a:rPr lang="en-US" dirty="0">
                <a:latin typeface="Times New Roman" panose="02020603050405020304" pitchFamily="18" charset="0"/>
                <a:cs typeface="Times New Roman" panose="02020603050405020304" pitchFamily="18" charset="0"/>
              </a:rPr>
              <a:t>- The </a:t>
            </a:r>
            <a:r>
              <a:rPr lang="en-US" dirty="0" err="1">
                <a:latin typeface="Times New Roman" panose="02020603050405020304" pitchFamily="18" charset="0"/>
                <a:cs typeface="Times New Roman" panose="02020603050405020304" pitchFamily="18" charset="0"/>
              </a:rPr>
              <a:t>Ogé</a:t>
            </a:r>
            <a:r>
              <a:rPr lang="en-US" dirty="0">
                <a:latin typeface="Times New Roman" panose="02020603050405020304" pitchFamily="18" charset="0"/>
                <a:cs typeface="Times New Roman" panose="02020603050405020304" pitchFamily="18" charset="0"/>
              </a:rPr>
              <a:t> rebellion in San Domingo</a:t>
            </a:r>
          </a:p>
          <a:p>
            <a:pPr fontAlgn="base"/>
            <a:r>
              <a:rPr lang="en-US" dirty="0">
                <a:latin typeface="Times New Roman" panose="02020603050405020304" pitchFamily="18" charset="0"/>
                <a:cs typeface="Times New Roman" panose="02020603050405020304" pitchFamily="18" charset="0"/>
              </a:rPr>
              <a:t>1791 - Anti-Dissenter riots in Birmingham during which Joseph Priestley’s house is burned down by Church-and-King mobs</a:t>
            </a:r>
          </a:p>
          <a:p>
            <a:pPr fontAlgn="base"/>
            <a:r>
              <a:rPr lang="en-US" dirty="0">
                <a:latin typeface="Times New Roman" panose="02020603050405020304" pitchFamily="18" charset="0"/>
                <a:cs typeface="Times New Roman" panose="02020603050405020304" pitchFamily="18" charset="0"/>
              </a:rPr>
              <a:t>1791 - Slave Riots in San Domingo</a:t>
            </a:r>
          </a:p>
          <a:p>
            <a:pPr fontAlgn="base"/>
            <a:r>
              <a:rPr lang="en-US" dirty="0">
                <a:latin typeface="Times New Roman" panose="02020603050405020304" pitchFamily="18" charset="0"/>
                <a:cs typeface="Times New Roman" panose="02020603050405020304" pitchFamily="18" charset="0"/>
              </a:rPr>
              <a:t>1791 - United Irishmen founded by Wolfe Tone in Belfast to fight for Irish nationalism</a:t>
            </a:r>
          </a:p>
          <a:p>
            <a:pPr fontAlgn="base"/>
            <a:r>
              <a:rPr lang="en-US" dirty="0">
                <a:latin typeface="Times New Roman" panose="02020603050405020304" pitchFamily="18" charset="0"/>
                <a:cs typeface="Times New Roman" panose="02020603050405020304" pitchFamily="18" charset="0"/>
              </a:rPr>
              <a:t>1792 - Paine charged with sedition</a:t>
            </a:r>
          </a:p>
          <a:p>
            <a:pPr fontAlgn="base"/>
            <a:r>
              <a:rPr lang="en-US" dirty="0">
                <a:latin typeface="Times New Roman" panose="02020603050405020304" pitchFamily="18" charset="0"/>
                <a:cs typeface="Times New Roman" panose="02020603050405020304" pitchFamily="18" charset="0"/>
              </a:rPr>
              <a:t>1792 - September Massacres of royalists and other prisoners in Paris</a:t>
            </a:r>
          </a:p>
          <a:p>
            <a:pPr fontAlgn="base"/>
            <a:r>
              <a:rPr lang="en-US" dirty="0">
                <a:latin typeface="Times New Roman" panose="02020603050405020304" pitchFamily="18" charset="0"/>
                <a:cs typeface="Times New Roman" panose="02020603050405020304" pitchFamily="18" charset="0"/>
              </a:rPr>
              <a:t>1792 - Robespierre elected to the National Assembly</a:t>
            </a:r>
          </a:p>
          <a:p>
            <a:pPr fontAlgn="base"/>
            <a:r>
              <a:rPr lang="en-US" dirty="0">
                <a:latin typeface="Times New Roman" panose="02020603050405020304" pitchFamily="18" charset="0"/>
                <a:cs typeface="Times New Roman" panose="02020603050405020304" pitchFamily="18" charset="0"/>
              </a:rPr>
              <a:t>1793 - Louis XVI </a:t>
            </a:r>
            <a:r>
              <a:rPr lang="en-US" dirty="0" smtClean="0">
                <a:latin typeface="Times New Roman" panose="02020603050405020304" pitchFamily="18" charset="0"/>
                <a:cs typeface="Times New Roman" panose="02020603050405020304" pitchFamily="18" charset="0"/>
              </a:rPr>
              <a:t>executed</a:t>
            </a:r>
            <a:r>
              <a:rPr lang="hu-HU" dirty="0" smtClean="0">
                <a:latin typeface="Times New Roman" panose="02020603050405020304" pitchFamily="18" charset="0"/>
                <a:cs typeface="Times New Roman" panose="02020603050405020304" pitchFamily="18" charset="0"/>
              </a:rPr>
              <a:t> – </a:t>
            </a:r>
            <a:r>
              <a:rPr lang="hu-HU" dirty="0" err="1" smtClean="0">
                <a:latin typeface="Times New Roman" panose="02020603050405020304" pitchFamily="18" charset="0"/>
                <a:cs typeface="Times New Roman" panose="02020603050405020304" pitchFamily="18" charset="0"/>
              </a:rPr>
              <a:t>Britain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declares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war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015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88157" y="157385"/>
            <a:ext cx="10515600" cy="484060"/>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Religion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736979"/>
            <a:ext cx="12091915" cy="6121021"/>
          </a:xfrm>
        </p:spPr>
        <p:txBody>
          <a:bodyPr>
            <a:normAutofit fontScale="92500" lnSpcReduction="10000"/>
          </a:bodyPr>
          <a:lstStyle/>
          <a:p>
            <a:r>
              <a:rPr lang="hu-HU"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here were two established and legally co-equal churches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Britain: the Church of England (Anglican), established in Wales and Ireland,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as well as in England, and the Church of Scotland (Presbyterian)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Scotland. Neither church allowed women to be ordained, to preach, or,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case of the Church of Scotland, to be elders. In England, Wales,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Ireland holders of civic offices had to take communion in the Church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England at least once a year, and students at Oxford, Cambridge, and Trinity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College Dublin had to assent to the Thirty-Nine Articles before they matriculated.</a:t>
            </a:r>
          </a:p>
          <a:p>
            <a:r>
              <a:rPr lang="en-US" dirty="0" smtClean="0">
                <a:latin typeface="Times New Roman" panose="02020603050405020304" pitchFamily="18" charset="0"/>
                <a:cs typeface="Times New Roman" panose="02020603050405020304" pitchFamily="18" charset="0"/>
              </a:rPr>
              <a:t>However, the Toleration Act of 1689 gave freedom of worship to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main Dissenting denominations (Presbyterians, Independents, Baptists,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Quakers), though the non-Trinitarian Unitarians had to wait until 1813</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legal recognition of their right to worship. Roman Catholics 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expressly excluded from the Act.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major eighteenth-century religious development was the Evangelical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revival, which began in the 1730s. A second wave at the end of the century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saw Methodism become a separate denomination and the Evangelical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Anglican </a:t>
            </a:r>
            <a:r>
              <a:rPr lang="en-US" dirty="0" err="1" smtClean="0">
                <a:latin typeface="Times New Roman" panose="02020603050405020304" pitchFamily="18" charset="0"/>
                <a:cs typeface="Times New Roman" panose="02020603050405020304" pitchFamily="18" charset="0"/>
              </a:rPr>
              <a:t>Clapham</a:t>
            </a:r>
            <a:r>
              <a:rPr lang="en-US" dirty="0" smtClean="0">
                <a:latin typeface="Times New Roman" panose="02020603050405020304" pitchFamily="18" charset="0"/>
                <a:cs typeface="Times New Roman" panose="02020603050405020304" pitchFamily="18" charset="0"/>
              </a:rPr>
              <a:t> sect become </a:t>
            </a:r>
            <a:r>
              <a:rPr lang="hu-HU" dirty="0" smtClean="0">
                <a:latin typeface="Times New Roman" panose="02020603050405020304" pitchFamily="18" charset="0"/>
                <a:cs typeface="Times New Roman" panose="02020603050405020304" pitchFamily="18" charset="0"/>
              </a:rPr>
              <a:t>p</a:t>
            </a:r>
            <a:r>
              <a:rPr lang="en-US" dirty="0" err="1" smtClean="0">
                <a:latin typeface="Times New Roman" panose="02020603050405020304" pitchFamily="18" charset="0"/>
                <a:cs typeface="Times New Roman" panose="02020603050405020304" pitchFamily="18" charset="0"/>
              </a:rPr>
              <a:t>rominent</a:t>
            </a:r>
            <a:r>
              <a:rPr lang="en-US" dirty="0" smtClean="0">
                <a:latin typeface="Times New Roman" panose="02020603050405020304" pitchFamily="18" charset="0"/>
                <a:cs typeface="Times New Roman" panose="02020603050405020304" pitchFamily="18" charset="0"/>
              </a:rPr>
              <a:t> in the movement for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abolition of the slave trade.</a:t>
            </a:r>
          </a:p>
          <a:p>
            <a:r>
              <a:rPr lang="en-US" dirty="0" smtClean="0">
                <a:latin typeface="Times New Roman" panose="02020603050405020304" pitchFamily="18" charset="0"/>
                <a:cs typeface="Times New Roman" panose="02020603050405020304" pitchFamily="18" charset="0"/>
              </a:rPr>
              <a:t>Christian missionaries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all</a:t>
            </a:r>
            <a:r>
              <a:rPr lang="hu-HU" dirty="0" smtClean="0">
                <a:latin typeface="Times New Roman" panose="02020603050405020304" pitchFamily="18" charset="0"/>
                <a:cs typeface="Times New Roman" panose="02020603050405020304" pitchFamily="18" charset="0"/>
              </a:rPr>
              <a:t> over </a:t>
            </a:r>
            <a:r>
              <a:rPr lang="hu-HU" dirty="0" err="1" smtClean="0">
                <a:latin typeface="Times New Roman" panose="02020603050405020304" pitchFamily="18" charset="0"/>
                <a:cs typeface="Times New Roman" panose="02020603050405020304" pitchFamily="18" charset="0"/>
              </a:rPr>
              <a:t>the</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Empire</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5066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19921"/>
            <a:ext cx="10515600" cy="374754"/>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Religion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04930" y="554636"/>
            <a:ext cx="12087069" cy="6303363"/>
          </a:xfrm>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Genesis account of creation which proclaimed woman’s responsibility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the fall of man, and the New Testament prohibitions of women’s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preaching (I Corinthians 14:34 and I Timothy 2:9–15) were generally taken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face value, by women as well as men</a:t>
            </a:r>
          </a:p>
          <a:p>
            <a:r>
              <a:rPr lang="en-US" dirty="0">
                <a:latin typeface="Times New Roman" panose="02020603050405020304" pitchFamily="18" charset="0"/>
                <a:cs typeface="Times New Roman" panose="02020603050405020304" pitchFamily="18" charset="0"/>
              </a:rPr>
              <a:t>1 Corinthians 14:34-35 King James Version (KJV</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US" b="1" baseline="30000" dirty="0" smtClean="0">
                <a:latin typeface="Times New Roman" panose="02020603050405020304" pitchFamily="18" charset="0"/>
                <a:cs typeface="Times New Roman" panose="02020603050405020304" pitchFamily="18" charset="0"/>
              </a:rPr>
              <a:t>34</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Let your women keep silence in the churches: for it is not permitted unto them to speak; but they are commanded to be under obedience as also </a:t>
            </a:r>
            <a:r>
              <a:rPr lang="en-US" dirty="0" err="1">
                <a:latin typeface="Times New Roman" panose="02020603050405020304" pitchFamily="18" charset="0"/>
                <a:cs typeface="Times New Roman" panose="02020603050405020304" pitchFamily="18" charset="0"/>
              </a:rPr>
              <a:t>saith</a:t>
            </a:r>
            <a:r>
              <a:rPr lang="en-US" dirty="0">
                <a:latin typeface="Times New Roman" panose="02020603050405020304" pitchFamily="18" charset="0"/>
                <a:cs typeface="Times New Roman" panose="02020603050405020304" pitchFamily="18" charset="0"/>
              </a:rPr>
              <a:t> the </a:t>
            </a:r>
            <a:r>
              <a:rPr lang="en-US" dirty="0" smtClean="0">
                <a:latin typeface="Times New Roman" panose="02020603050405020304" pitchFamily="18" charset="0"/>
                <a:cs typeface="Times New Roman" panose="02020603050405020304" pitchFamily="18" charset="0"/>
              </a:rPr>
              <a:t>law.</a:t>
            </a:r>
            <a:r>
              <a:rPr lang="hu-HU" dirty="0" smtClean="0">
                <a:latin typeface="Times New Roman" panose="02020603050405020304" pitchFamily="18" charset="0"/>
                <a:cs typeface="Times New Roman" panose="02020603050405020304" pitchFamily="18" charset="0"/>
              </a:rPr>
              <a:t> </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if they will learn any thing, let them ask their husbands at home: for it is a shame for women to speak in the church.</a:t>
            </a:r>
          </a:p>
          <a:p>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I Timothy </a:t>
            </a:r>
            <a:r>
              <a:rPr lang="en-US" dirty="0" smtClean="0">
                <a:latin typeface="Times New Roman" panose="02020603050405020304" pitchFamily="18" charset="0"/>
                <a:cs typeface="Times New Roman" panose="02020603050405020304" pitchFamily="18" charset="0"/>
              </a:rPr>
              <a:t>2:</a:t>
            </a:r>
            <a:r>
              <a:rPr lang="hu-HU" dirty="0" smtClean="0">
                <a:latin typeface="Times New Roman" panose="02020603050405020304" pitchFamily="18" charset="0"/>
                <a:cs typeface="Times New Roman" panose="02020603050405020304" pitchFamily="18" charset="0"/>
              </a:rPr>
              <a:t>11</a:t>
            </a:r>
            <a:r>
              <a:rPr lang="en-US" dirty="0" smtClean="0">
                <a:latin typeface="Times New Roman" panose="02020603050405020304" pitchFamily="18" charset="0"/>
                <a:cs typeface="Times New Roman" panose="02020603050405020304" pitchFamily="18" charset="0"/>
              </a:rPr>
              <a:t>–15 </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Let </a:t>
            </a:r>
            <a:r>
              <a:rPr lang="en-US" dirty="0">
                <a:latin typeface="Times New Roman" panose="02020603050405020304" pitchFamily="18" charset="0"/>
                <a:cs typeface="Times New Roman" panose="02020603050405020304" pitchFamily="18" charset="0"/>
              </a:rPr>
              <a:t>the woman learn in silence with all </a:t>
            </a:r>
            <a:r>
              <a:rPr lang="en-US" dirty="0" smtClean="0">
                <a:latin typeface="Times New Roman" panose="02020603050405020304" pitchFamily="18" charset="0"/>
                <a:cs typeface="Times New Roman" panose="02020603050405020304" pitchFamily="18" charset="0"/>
              </a:rPr>
              <a:t>subjection</a:t>
            </a:r>
            <a:r>
              <a:rPr lang="hu-HU" dirty="0" smtClean="0">
                <a:latin typeface="Times New Roman" panose="02020603050405020304" pitchFamily="18" charset="0"/>
                <a:cs typeface="Times New Roman" panose="02020603050405020304" pitchFamily="18" charset="0"/>
              </a:rPr>
              <a:t>.</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But I suffer not a woman to teach, nor to usurp authority over the man, but to be in </a:t>
            </a:r>
            <a:r>
              <a:rPr lang="en-US" dirty="0" smtClean="0">
                <a:latin typeface="Times New Roman" panose="02020603050405020304" pitchFamily="18" charset="0"/>
                <a:cs typeface="Times New Roman" panose="02020603050405020304" pitchFamily="18" charset="0"/>
              </a:rPr>
              <a:t>silence.</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 Adam was first formed, then </a:t>
            </a:r>
            <a:r>
              <a:rPr lang="en-US" dirty="0" smtClean="0">
                <a:latin typeface="Times New Roman" panose="02020603050405020304" pitchFamily="18" charset="0"/>
                <a:cs typeface="Times New Roman" panose="02020603050405020304" pitchFamily="18" charset="0"/>
              </a:rPr>
              <a:t>Eve.</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Adam was not deceived, but the woman being deceived was in the </a:t>
            </a:r>
            <a:r>
              <a:rPr lang="hu-HU" dirty="0" smtClean="0">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ransgression</a:t>
            </a:r>
            <a:r>
              <a:rPr lang="en-US" dirty="0" smtClean="0">
                <a:latin typeface="Times New Roman" panose="02020603050405020304" pitchFamily="18" charset="0"/>
                <a:cs typeface="Times New Roman" panose="02020603050405020304" pitchFamily="18" charset="0"/>
              </a:rPr>
              <a:t>.</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Notwithstanding she shall be saved in childbearing, if they continue in faith and charity and holiness with sobriety.</a:t>
            </a:r>
          </a:p>
          <a:p>
            <a:r>
              <a:rPr lang="en-US" dirty="0" smtClean="0">
                <a:latin typeface="Times New Roman" panose="02020603050405020304" pitchFamily="18" charset="0"/>
                <a:cs typeface="Times New Roman" panose="02020603050405020304" pitchFamily="18" charset="0"/>
              </a:rPr>
              <a:t>B</a:t>
            </a:r>
            <a:r>
              <a:rPr lang="hu-HU" dirty="0" smtClean="0">
                <a:latin typeface="Times New Roman" panose="02020603050405020304" pitchFamily="18" charset="0"/>
                <a:cs typeface="Times New Roman" panose="02020603050405020304" pitchFamily="18" charset="0"/>
              </a:rPr>
              <a:t>UT</a:t>
            </a:r>
            <a:r>
              <a:rPr lang="en-US" dirty="0">
                <a:latin typeface="Times New Roman" panose="02020603050405020304" pitchFamily="18" charset="0"/>
                <a:cs typeface="Times New Roman" panose="02020603050405020304" pitchFamily="18" charset="0"/>
              </a:rPr>
              <a:t> Galatians 3:28 King James Version (</a:t>
            </a:r>
            <a:r>
              <a:rPr lang="en-US" dirty="0" smtClean="0">
                <a:latin typeface="Times New Roman" panose="02020603050405020304" pitchFamily="18" charset="0"/>
                <a:cs typeface="Times New Roman" panose="02020603050405020304" pitchFamily="18" charset="0"/>
              </a:rPr>
              <a:t>KJV)</a:t>
            </a:r>
            <a:r>
              <a:rPr lang="hu-HU" dirty="0" smtClean="0">
                <a:latin typeface="Times New Roman" panose="02020603050405020304" pitchFamily="18" charset="0"/>
                <a:cs typeface="Times New Roman" panose="02020603050405020304" pitchFamily="18" charset="0"/>
              </a:rPr>
              <a:t> </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is neither Jew nor Greek, there is neither bond nor free, there is neither male nor female: for ye are all one in Christ Jesus.</a:t>
            </a:r>
          </a:p>
          <a:p>
            <a:r>
              <a:rPr lang="en-US" dirty="0" smtClean="0">
                <a:latin typeface="Times New Roman" panose="02020603050405020304" pitchFamily="18" charset="0"/>
                <a:cs typeface="Times New Roman" panose="02020603050405020304" pitchFamily="18" charset="0"/>
              </a:rPr>
              <a:t>The Bible also gave women a language to validate their callings. The title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‘mother in Israel’ was given to the Old Testament prophetess, Deborah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(Judges 5:7), and in the eighteenth and nineteenth centuries –the title provided a vindication for those women who</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sought a public role or assumed positions of leadership</a:t>
            </a:r>
          </a:p>
          <a:p>
            <a:r>
              <a:rPr lang="en-US" dirty="0" smtClean="0">
                <a:latin typeface="Times New Roman" panose="02020603050405020304" pitchFamily="18" charset="0"/>
                <a:cs typeface="Times New Roman" panose="02020603050405020304" pitchFamily="18" charset="0"/>
              </a:rPr>
              <a:t>Religion provided women with opportunities denied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them in secular society.</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1845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
            <a:ext cx="10515600" cy="584615"/>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Religion</a:t>
            </a:r>
            <a:r>
              <a:rPr lang="hu-HU" dirty="0" smtClean="0">
                <a:latin typeface="Times New Roman" panose="02020603050405020304" pitchFamily="18" charset="0"/>
                <a:cs typeface="Times New Roman" panose="02020603050405020304" pitchFamily="18" charset="0"/>
              </a:rPr>
              <a:t> 2</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539646"/>
            <a:ext cx="12082071" cy="6318353"/>
          </a:xfrm>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Some historians have claimed that Christianity become increasingly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feminized in this period – and not only because women outnumbered 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many denominations.</a:t>
            </a:r>
          </a:p>
          <a:p>
            <a:r>
              <a:rPr lang="en-US" dirty="0" smtClean="0">
                <a:latin typeface="Times New Roman" panose="02020603050405020304" pitchFamily="18" charset="0"/>
                <a:cs typeface="Times New Roman" panose="02020603050405020304" pitchFamily="18" charset="0"/>
              </a:rPr>
              <a:t>The eighteenth-century fusion of Methodist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enthusiasm with the secular cult of sensibility privileged deeply felt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personal experience above academic rationality. The new religion of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heart was exemplified in the vivid language of the Methodist servant, Mary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Barnard: ‘I think the Lord has washed my soul as clean as the stones in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brook.</a:t>
            </a:r>
          </a:p>
          <a:p>
            <a:r>
              <a:rPr lang="en-US" dirty="0" smtClean="0">
                <a:latin typeface="Times New Roman" panose="02020603050405020304" pitchFamily="18" charset="0"/>
                <a:cs typeface="Times New Roman" panose="02020603050405020304" pitchFamily="18" charset="0"/>
              </a:rPr>
              <a:t>William Wilberforce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Evangelical</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believed that ‘the female sex’ possessed a</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‘more </a:t>
            </a:r>
            <a:r>
              <a:rPr lang="en-US" dirty="0" err="1" smtClean="0">
                <a:latin typeface="Times New Roman" panose="02020603050405020304" pitchFamily="18" charset="0"/>
                <a:cs typeface="Times New Roman" panose="02020603050405020304" pitchFamily="18" charset="0"/>
              </a:rPr>
              <a:t>favourable</a:t>
            </a:r>
            <a:r>
              <a:rPr lang="en-US" dirty="0" smtClean="0">
                <a:latin typeface="Times New Roman" panose="02020603050405020304" pitchFamily="18" charset="0"/>
                <a:cs typeface="Times New Roman" panose="02020603050405020304" pitchFamily="18" charset="0"/>
              </a:rPr>
              <a:t> disposition to religion’, which made women ‘the medium</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our intercourse with the heavenly world, the faithful repositories of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religious principle, for the benefit both of the present and of the rising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generation’</a:t>
            </a:r>
          </a:p>
          <a:p>
            <a:r>
              <a:rPr lang="en-US" dirty="0" smtClean="0">
                <a:latin typeface="Times New Roman" panose="02020603050405020304" pitchFamily="18" charset="0"/>
                <a:cs typeface="Times New Roman" panose="02020603050405020304" pitchFamily="18" charset="0"/>
              </a:rPr>
              <a:t>Many men were prepared to concede women’s spiritual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superiority at the same time as they denied them political or intellectual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equality</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domesticity</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On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other hand, many devout, energetic, and competent women – mainly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middle class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engaged in a variety of good works, which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could be justified as extensions of their caring roles as wives and mothers.</a:t>
            </a:r>
          </a:p>
          <a:p>
            <a:r>
              <a:rPr lang="en-US" dirty="0" smtClean="0">
                <a:latin typeface="Times New Roman" panose="02020603050405020304" pitchFamily="18" charset="0"/>
                <a:cs typeface="Times New Roman" panose="02020603050405020304" pitchFamily="18" charset="0"/>
              </a:rPr>
              <a:t>philanthropic women crossed the boundaries between the ‘masculine’ public and the ‘feminine’ private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spheres, and, in doing so, they set up what might be described as a ‘third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sphere’ of creative and flexible interaction between the domestic hearth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the world of business and politics</a:t>
            </a:r>
            <a:endParaRPr lang="hu-H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7663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48833" y="1"/>
            <a:ext cx="10515600" cy="554636"/>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Religion</a:t>
            </a:r>
            <a:r>
              <a:rPr lang="hu-HU" dirty="0" smtClean="0">
                <a:latin typeface="Times New Roman" panose="02020603050405020304" pitchFamily="18" charset="0"/>
                <a:cs typeface="Times New Roman" panose="02020603050405020304" pitchFamily="18" charset="0"/>
              </a:rPr>
              <a:t> 3</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04931" y="569626"/>
            <a:ext cx="12087069" cy="6288374"/>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Mary </a:t>
            </a:r>
            <a:r>
              <a:rPr lang="en-US" dirty="0" err="1">
                <a:latin typeface="Times New Roman" panose="02020603050405020304" pitchFamily="18" charset="0"/>
                <a:cs typeface="Times New Roman" panose="02020603050405020304" pitchFamily="18" charset="0"/>
              </a:rPr>
              <a:t>Astell</a:t>
            </a:r>
            <a:r>
              <a:rPr lang="en-US" dirty="0">
                <a:latin typeface="Times New Roman" panose="02020603050405020304" pitchFamily="18" charset="0"/>
                <a:cs typeface="Times New Roman" panose="02020603050405020304" pitchFamily="18" charset="0"/>
              </a:rPr>
              <a:t> (1661–1731), now</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recognized as the first English feminist, derived her inspiration from a</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fusion of the philosophy of Descartes, the spirituality of high Anglicanism,</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Christian Platonism. In her </a:t>
            </a:r>
            <a:r>
              <a:rPr lang="en-US" i="1" dirty="0">
                <a:latin typeface="Times New Roman" panose="02020603050405020304" pitchFamily="18" charset="0"/>
                <a:cs typeface="Times New Roman" panose="02020603050405020304" pitchFamily="18" charset="0"/>
              </a:rPr>
              <a:t>Serious Proposal to the Ladies </a:t>
            </a:r>
            <a:r>
              <a:rPr lang="en-US" dirty="0">
                <a:latin typeface="Times New Roman" panose="02020603050405020304" pitchFamily="18" charset="0"/>
                <a:cs typeface="Times New Roman" panose="02020603050405020304" pitchFamily="18" charset="0"/>
              </a:rPr>
              <a:t>(1694–7),</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she argued that women should be taken seriously as rational beings, and,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envisaged a ‘Protestant nunnery’</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an independent space where they could cultivate their intellects as well</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as their souls. </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Susanna Wesley (1670–1742), mother</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John and Charles</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methodism</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began holding</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meetings in her house for prayer and sermon-reading, which </a:t>
            </a:r>
            <a:r>
              <a:rPr lang="en-US" dirty="0" smtClean="0">
                <a:latin typeface="Times New Roman" panose="02020603050405020304" pitchFamily="18" charset="0"/>
                <a:cs typeface="Times New Roman" panose="02020603050405020304" pitchFamily="18" charset="0"/>
              </a:rPr>
              <a:t>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attended </a:t>
            </a:r>
            <a:r>
              <a:rPr lang="en-US" dirty="0">
                <a:latin typeface="Times New Roman" panose="02020603050405020304" pitchFamily="18" charset="0"/>
                <a:cs typeface="Times New Roman" panose="02020603050405020304" pitchFamily="18" charset="0"/>
              </a:rPr>
              <a:t>by several hundred local townspeople. Recognizing her success,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her husband over-rode the objections of his curate and allowed her to</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continue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with</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her</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meetings</a:t>
            </a:r>
            <a:r>
              <a:rPr lang="hu-HU" dirty="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Of all the dissenting sects, the Society of Friends gave the greatest scope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female participation, and the high literacy rate among Quaker women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a tribute to their status in the movement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Its founder, George Fox</a:t>
            </a:r>
            <a:r>
              <a:rPr lang="hu-HU" dirty="0" smtClean="0">
                <a:latin typeface="Times New Roman" panose="02020603050405020304" pitchFamily="18" charset="0"/>
                <a:cs typeface="Times New Roman" panose="02020603050405020304" pitchFamily="18" charset="0"/>
              </a:rPr>
              <a:t> (1624-91)</a:t>
            </a:r>
            <a:r>
              <a:rPr lang="en-US" dirty="0" smtClean="0">
                <a:latin typeface="Times New Roman" panose="02020603050405020304" pitchFamily="18" charset="0"/>
                <a:cs typeface="Times New Roman" panose="02020603050405020304" pitchFamily="18" charset="0"/>
              </a:rPr>
              <a:t>, had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allowed women to preach, but for the majority of Quaker women it 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Women’s Yearly Meeting, set up as a properly constituted Meeting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1784, which gave them their most important role in the Society</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Rational Dissenters and their successors, the Unitarians, 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committed to liberalizing society, expanding education, and freeing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mind from the shackles of religious doctrine. The writer and educator, Anna </a:t>
            </a:r>
            <a:r>
              <a:rPr lang="en-US" dirty="0" err="1" smtClean="0">
                <a:latin typeface="Times New Roman" panose="02020603050405020304" pitchFamily="18" charset="0"/>
                <a:cs typeface="Times New Roman" panose="02020603050405020304" pitchFamily="18" charset="0"/>
              </a:rPr>
              <a:t>Barbauld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(1743–1825), represented the conservative strand of Rational Dissent,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Mary Wollstonecraft (1759–97), the more radical. Wollstonecraft learned her politics from Richard Price; her works were published by Joseph Johnson,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official publisher of the Rational Dissenters.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1854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65495" y="105819"/>
            <a:ext cx="10515600" cy="538642"/>
          </a:xfrm>
        </p:spPr>
        <p:txBody>
          <a:bodyPr>
            <a:normAutofit fontScale="90000"/>
          </a:bodyPr>
          <a:lstStyle/>
          <a:p>
            <a:pPr algn="ctr"/>
            <a:r>
              <a:rPr lang="hu-HU" dirty="0" err="1">
                <a:latin typeface="Times New Roman" panose="02020603050405020304" pitchFamily="18" charset="0"/>
                <a:cs typeface="Times New Roman" panose="02020603050405020304" pitchFamily="18" charset="0"/>
              </a:rPr>
              <a:t>Women</a:t>
            </a:r>
            <a:r>
              <a:rPr lang="hu-HU" dirty="0">
                <a:latin typeface="Times New Roman" panose="02020603050405020304" pitchFamily="18" charset="0"/>
                <a:cs typeface="Times New Roman" panose="02020603050405020304" pitchFamily="18" charset="0"/>
              </a:rPr>
              <a:t> and </a:t>
            </a:r>
            <a:r>
              <a:rPr lang="hu-HU" dirty="0" err="1">
                <a:latin typeface="Times New Roman" panose="02020603050405020304" pitchFamily="18" charset="0"/>
                <a:cs typeface="Times New Roman" panose="02020603050405020304" pitchFamily="18" charset="0"/>
              </a:rPr>
              <a:t>work</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95534" y="644460"/>
            <a:ext cx="12096466" cy="6101113"/>
          </a:xfrm>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the idea that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period 1700–1850 witnessed both a significant narrowing in opportunities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women’s work and a lowering in its status is still widely held</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explained</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typically</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by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decline of the family economy in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eighteenth century and argued that women were both economically and</a:t>
            </a:r>
          </a:p>
          <a:p>
            <a:r>
              <a:rPr lang="en-US" dirty="0" smtClean="0">
                <a:latin typeface="Times New Roman" panose="02020603050405020304" pitchFamily="18" charset="0"/>
                <a:cs typeface="Times New Roman" panose="02020603050405020304" pitchFamily="18" charset="0"/>
              </a:rPr>
              <a:t>It has been claimed that the industrial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revolution helped to promote separate spheres ideology, and with it such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developments as restrictive </a:t>
            </a:r>
            <a:r>
              <a:rPr lang="en-US" dirty="0" err="1" smtClean="0">
                <a:latin typeface="Times New Roman" panose="02020603050405020304" pitchFamily="18" charset="0"/>
                <a:cs typeface="Times New Roman" panose="02020603050405020304" pitchFamily="18" charset="0"/>
              </a:rPr>
              <a:t>labour</a:t>
            </a:r>
            <a:r>
              <a:rPr lang="en-US" dirty="0" smtClean="0">
                <a:latin typeface="Times New Roman" panose="02020603050405020304" pitchFamily="18" charset="0"/>
                <a:cs typeface="Times New Roman" panose="02020603050405020304" pitchFamily="18" charset="0"/>
              </a:rPr>
              <a:t> practices and campaigns for the family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wage, which served to redefine and revitalize patriarchal forces.</a:t>
            </a:r>
          </a:p>
          <a:p>
            <a:r>
              <a:rPr lang="en-US" dirty="0" smtClean="0">
                <a:latin typeface="Times New Roman" panose="02020603050405020304" pitchFamily="18" charset="0"/>
                <a:cs typeface="Times New Roman" panose="02020603050405020304" pitchFamily="18" charset="0"/>
              </a:rPr>
              <a:t>Farm </a:t>
            </a:r>
            <a:r>
              <a:rPr lang="en-US" dirty="0" err="1" smtClean="0">
                <a:latin typeface="Times New Roman" panose="02020603050405020304" pitchFamily="18" charset="0"/>
                <a:cs typeface="Times New Roman" panose="02020603050405020304" pitchFamily="18" charset="0"/>
              </a:rPr>
              <a:t>labour</a:t>
            </a:r>
            <a:r>
              <a:rPr lang="en-US" dirty="0" smtClean="0">
                <a:latin typeface="Times New Roman" panose="02020603050405020304" pitchFamily="18" charset="0"/>
                <a:cs typeface="Times New Roman" panose="02020603050405020304" pitchFamily="18" charset="0"/>
              </a:rPr>
              <a:t> in Britain has traditionally been divided into men’s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women’s work, with women who </a:t>
            </a:r>
            <a:r>
              <a:rPr lang="en-US" dirty="0" err="1" smtClean="0">
                <a:latin typeface="Times New Roman" panose="02020603050405020304" pitchFamily="18" charset="0"/>
                <a:cs typeface="Times New Roman" panose="02020603050405020304" pitchFamily="18" charset="0"/>
              </a:rPr>
              <a:t>laboured</a:t>
            </a:r>
            <a:r>
              <a:rPr lang="en-US" dirty="0" smtClean="0">
                <a:latin typeface="Times New Roman" panose="02020603050405020304" pitchFamily="18" charset="0"/>
                <a:cs typeface="Times New Roman" panose="02020603050405020304" pitchFamily="18" charset="0"/>
              </a:rPr>
              <a:t> for pay typically receiving one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third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 one-half of a male wage: suggesting a long-standing presumption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that female work was less valuable than men’s.</a:t>
            </a:r>
          </a:p>
          <a:p>
            <a:r>
              <a:rPr lang="en-US" dirty="0" smtClean="0">
                <a:latin typeface="Times New Roman" panose="02020603050405020304" pitchFamily="18" charset="0"/>
                <a:cs typeface="Times New Roman" panose="02020603050405020304" pitchFamily="18" charset="0"/>
              </a:rPr>
              <a:t>Like female agricultural workers, women miners appear to have offended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middle-class sensibilities by virtue of their physical appearance and dress</a:t>
            </a:r>
          </a:p>
          <a:p>
            <a:r>
              <a:rPr lang="hu-HU" dirty="0" err="1" smtClean="0">
                <a:latin typeface="Times New Roman" panose="02020603050405020304" pitchFamily="18" charset="0"/>
                <a:cs typeface="Times New Roman" panose="02020603050405020304" pitchFamily="18" charset="0"/>
              </a:rPr>
              <a:t>Even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so</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women commonly worked underground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mining, </a:t>
            </a:r>
            <a:r>
              <a:rPr lang="hu-HU"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 coalmines,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most women were employed as bearers, carrying coal from the face to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surface.</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children were employed in manufacturing in disproportionate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numbers</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It frequently </a:t>
            </a:r>
            <a:r>
              <a:rPr lang="en-US" dirty="0" err="1" smtClean="0">
                <a:latin typeface="Times New Roman" panose="02020603050405020304" pitchFamily="18" charset="0"/>
                <a:cs typeface="Times New Roman" panose="02020603050405020304" pitchFamily="18" charset="0"/>
              </a:rPr>
              <a:t>centred</a:t>
            </a:r>
            <a:r>
              <a:rPr lang="en-US" dirty="0" smtClean="0">
                <a:latin typeface="Times New Roman" panose="02020603050405020304" pitchFamily="18" charset="0"/>
                <a:cs typeface="Times New Roman" panose="02020603050405020304" pitchFamily="18" charset="0"/>
              </a:rPr>
              <a:t> around textiles and involved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women working as spinners, silk throwers, lace-makers, and framework</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knitters</a:t>
            </a:r>
          </a:p>
        </p:txBody>
      </p:sp>
    </p:spTree>
    <p:extLst>
      <p:ext uri="{BB962C8B-B14F-4D97-AF65-F5344CB8AC3E}">
        <p14:creationId xmlns:p14="http://schemas.microsoft.com/office/powerpoint/2010/main" val="3734303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77185" y="133114"/>
            <a:ext cx="10515600" cy="581172"/>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Work</a:t>
            </a:r>
            <a:r>
              <a:rPr lang="hu-HU" dirty="0" smtClean="0">
                <a:latin typeface="Times New Roman" panose="02020603050405020304" pitchFamily="18" charset="0"/>
                <a:cs typeface="Times New Roman" panose="02020603050405020304" pitchFamily="18" charset="0"/>
              </a:rPr>
              <a:t> 2</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55181" y="714286"/>
            <a:ext cx="11759609" cy="6031288"/>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‘When we talk of industry in the eighteenth and early nineteenth centuries’,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claims Berg, ‘we are talking of a largely female workforce.’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Much of this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workforce was poorly paid and doing work deemed less skilled than</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men’s.</a:t>
            </a:r>
          </a:p>
          <a:p>
            <a:r>
              <a:rPr lang="en-US" dirty="0">
                <a:latin typeface="Times New Roman" panose="02020603050405020304" pitchFamily="18" charset="0"/>
                <a:cs typeface="Times New Roman" panose="02020603050405020304" pitchFamily="18" charset="0"/>
              </a:rPr>
              <a:t>Organized action against women workers could involve violence. In 1819, several unemployed male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spinners attacked a group of women spinners newly employed at the</a:t>
            </a:r>
            <a:r>
              <a:rPr lang="hu-HU"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Broomward</a:t>
            </a:r>
            <a:r>
              <a:rPr lang="en-US" dirty="0">
                <a:latin typeface="Times New Roman" panose="02020603050405020304" pitchFamily="18" charset="0"/>
                <a:cs typeface="Times New Roman" panose="02020603050405020304" pitchFamily="18" charset="0"/>
              </a:rPr>
              <a:t> cotton mills near Glasgow. </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Service occupations, and domestic service in particular, were dominated by</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 workers and were by far the greatest employers of women during</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our period. </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Prostitution was generally entered into by young, poor women, women who worked as servants, needlewomen, and engaged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other casual work, often supplemented their income in this way.</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fact that many contemporary estimates are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extremely high had more to do with middle-class moral panic than</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accurate social measurements. </a:t>
            </a:r>
            <a:endParaRPr lang="hu-HU" dirty="0">
              <a:latin typeface="Times New Roman" panose="02020603050405020304" pitchFamily="18" charset="0"/>
              <a:cs typeface="Times New Roman" panose="02020603050405020304" pitchFamily="18" charset="0"/>
            </a:endParaRPr>
          </a:p>
          <a:p>
            <a:r>
              <a:rPr lang="hu-HU" dirty="0">
                <a:latin typeface="Times New Roman" panose="02020603050405020304" pitchFamily="18" charset="0"/>
                <a:cs typeface="Times New Roman" panose="02020603050405020304" pitchFamily="18" charset="0"/>
              </a:rPr>
              <a:t>M</a:t>
            </a:r>
            <a:r>
              <a:rPr lang="en-US" dirty="0" err="1">
                <a:latin typeface="Times New Roman" panose="02020603050405020304" pitchFamily="18" charset="0"/>
                <a:cs typeface="Times New Roman" panose="02020603050405020304" pitchFamily="18" charset="0"/>
              </a:rPr>
              <a:t>iddle</a:t>
            </a:r>
            <a:r>
              <a:rPr lang="en-US" dirty="0">
                <a:latin typeface="Times New Roman" panose="02020603050405020304" pitchFamily="18" charset="0"/>
                <a:cs typeface="Times New Roman" panose="02020603050405020304" pitchFamily="18" charset="0"/>
              </a:rPr>
              <a:t>-class women </a:t>
            </a:r>
            <a:r>
              <a:rPr lang="en-US" dirty="0" smtClean="0">
                <a:latin typeface="Times New Roman" panose="02020603050405020304" pitchFamily="18" charset="0"/>
                <a:cs typeface="Times New Roman" panose="02020603050405020304" pitchFamily="18" charset="0"/>
              </a:rPr>
              <a:t>engaged</a:t>
            </a:r>
            <a:r>
              <a:rPr lang="hu-H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trade. </a:t>
            </a:r>
            <a:r>
              <a:rPr lang="hu-HU" dirty="0" smtClean="0">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iddling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 were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expected to withdraw from the world of work as the eighteenth century</a:t>
            </a:r>
            <a:r>
              <a:rPr lang="hu-HU" dirty="0">
                <a:latin typeface="Times New Roman" panose="02020603050405020304" pitchFamily="18" charset="0"/>
                <a:cs typeface="Times New Roman" panose="02020603050405020304" pitchFamily="18" charset="0"/>
              </a:rPr>
              <a:t> p</a:t>
            </a:r>
            <a:r>
              <a:rPr lang="en-US" dirty="0" err="1">
                <a:latin typeface="Times New Roman" panose="02020603050405020304" pitchFamily="18" charset="0"/>
                <a:cs typeface="Times New Roman" panose="02020603050405020304" pitchFamily="18" charset="0"/>
              </a:rPr>
              <a:t>rogressed</a:t>
            </a:r>
            <a:r>
              <a:rPr lang="hu-HU" dirty="0">
                <a:latin typeface="Times New Roman" panose="02020603050405020304" pitchFamily="18" charset="0"/>
                <a:cs typeface="Times New Roman" panose="02020603050405020304" pitchFamily="18" charset="0"/>
              </a:rPr>
              <a:t> BUT </a:t>
            </a:r>
            <a:r>
              <a:rPr lang="en-US" dirty="0">
                <a:latin typeface="Times New Roman" panose="02020603050405020304" pitchFamily="18" charset="0"/>
                <a:cs typeface="Times New Roman" panose="02020603050405020304" pitchFamily="18" charset="0"/>
              </a:rPr>
              <a:t>perhaps one-third of</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 of property ran a business in the early eighteenth century, which</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constituted some 5–10 per cent of all businesses in the capital at that</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time</a:t>
            </a:r>
            <a:r>
              <a:rPr lang="hu-HU"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suggests, rather than a decline, some consistency in terms of middling</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women’s involvement in the world of work</a:t>
            </a:r>
            <a:r>
              <a:rPr lang="en-US"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31313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9972" y="195005"/>
            <a:ext cx="10515600" cy="555622"/>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Work</a:t>
            </a:r>
            <a:r>
              <a:rPr lang="hu-HU" dirty="0" smtClean="0">
                <a:latin typeface="Times New Roman" panose="02020603050405020304" pitchFamily="18" charset="0"/>
                <a:cs typeface="Times New Roman" panose="02020603050405020304" pitchFamily="18" charset="0"/>
              </a:rPr>
              <a:t> 3</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95533" y="871872"/>
            <a:ext cx="11859905" cy="5733644"/>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The professions were male-dominated during our period, but women</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were not totally excluded from the professional ranks during the eighteenth</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nineteenth centuries</a:t>
            </a:r>
            <a:r>
              <a:rPr lang="hu-HU" dirty="0">
                <a:latin typeface="Times New Roman" panose="02020603050405020304" pitchFamily="18" charset="0"/>
                <a:cs typeface="Times New Roman" panose="02020603050405020304" pitchFamily="18" charset="0"/>
              </a:rPr>
              <a:t>: w</a:t>
            </a:r>
            <a:r>
              <a:rPr lang="en-US" dirty="0">
                <a:latin typeface="Times New Roman" panose="02020603050405020304" pitchFamily="18" charset="0"/>
                <a:cs typeface="Times New Roman" panose="02020603050405020304" pitchFamily="18" charset="0"/>
              </a:rPr>
              <a:t>omen also earned money as authors and painters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 did perform medical care for money, but this was often as midwives, nurses, wet nurses, and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druggists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dentists, surgeons, and </a:t>
            </a:r>
            <a:r>
              <a:rPr lang="en-US" dirty="0" err="1">
                <a:latin typeface="Times New Roman" panose="02020603050405020304" pitchFamily="18" charset="0"/>
                <a:cs typeface="Times New Roman" panose="02020603050405020304" pitchFamily="18" charset="0"/>
              </a:rPr>
              <a:t>occulists</a:t>
            </a:r>
            <a:r>
              <a:rPr lang="en-US" dirty="0">
                <a:latin typeface="Times New Roman" panose="02020603050405020304" pitchFamily="18" charset="0"/>
                <a:cs typeface="Times New Roman" panose="02020603050405020304" pitchFamily="18" charset="0"/>
              </a:rPr>
              <a:t> in England until the late eighteenth</a:t>
            </a:r>
            <a:r>
              <a:rPr lang="hu-HU" dirty="0">
                <a:latin typeface="Times New Roman" panose="02020603050405020304" pitchFamily="18" charset="0"/>
                <a:cs typeface="Times New Roman" panose="02020603050405020304" pitchFamily="18" charset="0"/>
              </a:rPr>
              <a:t> c</a:t>
            </a:r>
            <a:r>
              <a:rPr lang="en-US" dirty="0" err="1">
                <a:latin typeface="Times New Roman" panose="02020603050405020304" pitchFamily="18" charset="0"/>
                <a:cs typeface="Times New Roman" panose="02020603050405020304" pitchFamily="18" charset="0"/>
              </a:rPr>
              <a:t>entury</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Teaching was one of the few professions open to women that expanded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between 1700 and 1850</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because it was not regarded as a profession and as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such was largely unregulated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no doubt that ideas about gender and about what </a:t>
            </a:r>
            <a:r>
              <a:rPr lang="en-US" dirty="0" smtClean="0">
                <a:latin typeface="Times New Roman" panose="02020603050405020304" pitchFamily="18" charset="0"/>
                <a:cs typeface="Times New Roman" panose="02020603050405020304" pitchFamily="18" charset="0"/>
              </a:rPr>
              <a:t>constituted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‘men’s </a:t>
            </a:r>
            <a:r>
              <a:rPr lang="en-US" dirty="0">
                <a:latin typeface="Times New Roman" panose="02020603050405020304" pitchFamily="18" charset="0"/>
                <a:cs typeface="Times New Roman" panose="02020603050405020304" pitchFamily="18" charset="0"/>
              </a:rPr>
              <a:t>work’ and ‘women’s work’ had a great impact on the female </a:t>
            </a:r>
            <a:r>
              <a:rPr lang="en-US" dirty="0" err="1" smtClean="0">
                <a:latin typeface="Times New Roman" panose="02020603050405020304" pitchFamily="18" charset="0"/>
                <a:cs typeface="Times New Roman" panose="02020603050405020304" pitchFamily="18" charset="0"/>
              </a:rPr>
              <a:t>labour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force </a:t>
            </a:r>
            <a:r>
              <a:rPr lang="en-US" dirty="0">
                <a:latin typeface="Times New Roman" panose="02020603050405020304" pitchFamily="18" charset="0"/>
                <a:cs typeface="Times New Roman" panose="02020603050405020304" pitchFamily="18" charset="0"/>
              </a:rPr>
              <a:t>during our period. Increasingly, male identity was shaped by </a:t>
            </a:r>
            <a:r>
              <a:rPr lang="en-US" dirty="0" smtClean="0">
                <a:latin typeface="Times New Roman" panose="02020603050405020304" pitchFamily="18" charset="0"/>
                <a:cs typeface="Times New Roman" panose="02020603050405020304" pitchFamily="18" charset="0"/>
              </a:rPr>
              <a:t>work,</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the feminine was associated with </a:t>
            </a:r>
            <a:r>
              <a:rPr lang="en-US" dirty="0" smtClean="0">
                <a:latin typeface="Times New Roman" panose="02020603050405020304" pitchFamily="18" charset="0"/>
                <a:cs typeface="Times New Roman" panose="02020603050405020304" pitchFamily="18" charset="0"/>
              </a:rPr>
              <a:t>domesticity. </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Yet it was not the case than men and women always </a:t>
            </a:r>
            <a:r>
              <a:rPr lang="en-US" dirty="0" smtClean="0">
                <a:latin typeface="Times New Roman" panose="02020603050405020304" pitchFamily="18" charset="0"/>
                <a:cs typeface="Times New Roman" panose="02020603050405020304" pitchFamily="18" charset="0"/>
              </a:rPr>
              <a:t>performed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separate </a:t>
            </a:r>
            <a:r>
              <a:rPr lang="en-US" dirty="0">
                <a:latin typeface="Times New Roman" panose="02020603050405020304" pitchFamily="18" charset="0"/>
                <a:cs typeface="Times New Roman" panose="02020603050405020304" pitchFamily="18" charset="0"/>
              </a:rPr>
              <a:t>jobs. Men’s and women’s work evidently overlapped in areas </a:t>
            </a:r>
            <a:r>
              <a:rPr lang="en-US" dirty="0" smtClean="0">
                <a:latin typeface="Times New Roman" panose="02020603050405020304" pitchFamily="18" charset="0"/>
                <a:cs typeface="Times New Roman" panose="02020603050405020304" pitchFamily="18" charset="0"/>
              </a:rPr>
              <a:t>such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as </a:t>
            </a:r>
            <a:r>
              <a:rPr lang="en-US" dirty="0" err="1">
                <a:latin typeface="Times New Roman" panose="02020603050405020304" pitchFamily="18" charset="0"/>
                <a:cs typeface="Times New Roman" panose="02020603050405020304" pitchFamily="18" charset="0"/>
              </a:rPr>
              <a:t>shopkeeping</a:t>
            </a:r>
            <a:r>
              <a:rPr lang="en-US" dirty="0">
                <a:latin typeface="Times New Roman" panose="02020603050405020304" pitchFamily="18" charset="0"/>
                <a:cs typeface="Times New Roman" panose="02020603050405020304" pitchFamily="18" charset="0"/>
              </a:rPr>
              <a:t>, weaving, and </a:t>
            </a:r>
            <a:r>
              <a:rPr lang="en-US" dirty="0" err="1">
                <a:latin typeface="Times New Roman" panose="02020603050405020304" pitchFamily="18" charset="0"/>
                <a:cs typeface="Times New Roman" panose="02020603050405020304" pitchFamily="18" charset="0"/>
              </a:rPr>
              <a:t>innkeeping</a:t>
            </a:r>
            <a:r>
              <a:rPr lang="en-US" dirty="0">
                <a:latin typeface="Times New Roman" panose="02020603050405020304" pitchFamily="18" charset="0"/>
                <a:cs typeface="Times New Roman" panose="02020603050405020304" pitchFamily="18" charset="0"/>
              </a:rPr>
              <a:t>, in towns with one </a:t>
            </a:r>
            <a:r>
              <a:rPr lang="en-US" dirty="0" smtClean="0">
                <a:latin typeface="Times New Roman" panose="02020603050405020304" pitchFamily="18" charset="0"/>
                <a:cs typeface="Times New Roman" panose="02020603050405020304" pitchFamily="18" charset="0"/>
              </a:rPr>
              <a:t>dominant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industry </a:t>
            </a:r>
            <a:r>
              <a:rPr lang="en-US" dirty="0">
                <a:latin typeface="Times New Roman" panose="02020603050405020304" pitchFamily="18" charset="0"/>
                <a:cs typeface="Times New Roman" panose="02020603050405020304" pitchFamily="18" charset="0"/>
              </a:rPr>
              <a:t>– such as the mill towns of Oldham and Bury – and at </a:t>
            </a:r>
            <a:r>
              <a:rPr lang="en-US" dirty="0" smtClean="0">
                <a:latin typeface="Times New Roman" panose="02020603050405020304" pitchFamily="18" charset="0"/>
                <a:cs typeface="Times New Roman" panose="02020603050405020304" pitchFamily="18" charset="0"/>
              </a:rPr>
              <a:t>certain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times</a:t>
            </a:r>
            <a:r>
              <a:rPr lang="en-US" dirty="0">
                <a:latin typeface="Times New Roman" panose="02020603050405020304" pitchFamily="18" charset="0"/>
                <a:cs typeface="Times New Roman" panose="02020603050405020304" pitchFamily="18" charset="0"/>
              </a:rPr>
              <a:t>, such as when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was in short supply or during harvest in </a:t>
            </a:r>
            <a:r>
              <a:rPr lang="en-US" dirty="0" smtClean="0">
                <a:latin typeface="Times New Roman" panose="02020603050405020304" pitchFamily="18" charset="0"/>
                <a:cs typeface="Times New Roman" panose="02020603050405020304" pitchFamily="18" charset="0"/>
              </a:rPr>
              <a:t>rural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areas</a:t>
            </a:r>
            <a:r>
              <a:rPr lang="en-US" dirty="0">
                <a:latin typeface="Times New Roman" panose="02020603050405020304" pitchFamily="18" charset="0"/>
                <a:cs typeface="Times New Roman" panose="02020603050405020304" pitchFamily="18" charset="0"/>
              </a:rPr>
              <a:t>. Although women were increasingly associated with the </a:t>
            </a:r>
            <a:r>
              <a:rPr lang="en-US" dirty="0" smtClean="0">
                <a:latin typeface="Times New Roman" panose="02020603050405020304" pitchFamily="18" charset="0"/>
                <a:cs typeface="Times New Roman" panose="02020603050405020304" pitchFamily="18" charset="0"/>
              </a:rPr>
              <a:t>domestic</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the maternal in literary sources, the evidence that this </a:t>
            </a:r>
            <a:r>
              <a:rPr lang="en-US" dirty="0" smtClean="0">
                <a:latin typeface="Times New Roman" panose="02020603050405020304" pitchFamily="18" charset="0"/>
                <a:cs typeface="Times New Roman" panose="02020603050405020304" pitchFamily="18" charset="0"/>
              </a:rPr>
              <a:t>constrained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their </a:t>
            </a:r>
            <a:r>
              <a:rPr lang="en-US" dirty="0">
                <a:latin typeface="Times New Roman" panose="02020603050405020304" pitchFamily="18" charset="0"/>
                <a:cs typeface="Times New Roman" panose="02020603050405020304" pitchFamily="18" charset="0"/>
              </a:rPr>
              <a:t>working patterns is not conclusive.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9063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2831" y="160410"/>
            <a:ext cx="11914494" cy="562922"/>
          </a:xfrm>
        </p:spPr>
        <p:txBody>
          <a:bodyPr>
            <a:noAutofit/>
          </a:bodyPr>
          <a:lstStyle/>
          <a:p>
            <a:pPr algn="ctr"/>
            <a:r>
              <a:rPr lang="en-GB" sz="3200" dirty="0" smtClean="0">
                <a:latin typeface="Times New Roman" panose="02020603050405020304" pitchFamily="18" charset="0"/>
                <a:cs typeface="Times New Roman" panose="02020603050405020304" pitchFamily="18" charset="0"/>
              </a:rPr>
              <a:t>Recommended general works on women, poetry and romanticism</a:t>
            </a:r>
            <a:endParaRPr lang="en-GB" sz="3200"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59307" y="968991"/>
            <a:ext cx="11778018" cy="5663821"/>
          </a:xfrm>
        </p:spPr>
        <p:txBody>
          <a:bodyPr>
            <a:normAutofit fontScale="92500" lnSpcReduction="20000"/>
          </a:bodyPr>
          <a:lstStyle/>
          <a:p>
            <a:pPr marL="0" lvl="0" indent="0">
              <a:buNone/>
            </a:pPr>
            <a:r>
              <a:rPr lang="en-GB" dirty="0" smtClean="0">
                <a:latin typeface="Times New Roman" panose="02020603050405020304" pitchFamily="18" charset="0"/>
                <a:cs typeface="Times New Roman" panose="02020603050405020304" pitchFamily="18" charset="0"/>
              </a:rPr>
              <a:t>Barker, Hannah and Elaine </a:t>
            </a:r>
            <a:r>
              <a:rPr lang="en-GB" dirty="0" err="1" smtClean="0">
                <a:latin typeface="Times New Roman" panose="02020603050405020304" pitchFamily="18" charset="0"/>
                <a:cs typeface="Times New Roman" panose="02020603050405020304" pitchFamily="18" charset="0"/>
              </a:rPr>
              <a:t>Chalus</a:t>
            </a:r>
            <a:r>
              <a:rPr lang="en-GB" dirty="0" smtClean="0">
                <a:latin typeface="Times New Roman" panose="02020603050405020304" pitchFamily="18" charset="0"/>
                <a:cs typeface="Times New Roman" panose="02020603050405020304" pitchFamily="18" charset="0"/>
              </a:rPr>
              <a:t>. Eds. </a:t>
            </a:r>
            <a:r>
              <a:rPr lang="en-GB" i="1" dirty="0" smtClean="0">
                <a:latin typeface="Times New Roman" panose="02020603050405020304" pitchFamily="18" charset="0"/>
                <a:cs typeface="Times New Roman" panose="02020603050405020304" pitchFamily="18" charset="0"/>
              </a:rPr>
              <a:t>Women’s History: Britain, 1700–1850.</a:t>
            </a:r>
            <a:r>
              <a:rPr lang="en-GB" dirty="0" smtClean="0">
                <a:latin typeface="Times New Roman" panose="02020603050405020304" pitchFamily="18" charset="0"/>
                <a:cs typeface="Times New Roman" panose="02020603050405020304" pitchFamily="18" charset="0"/>
              </a:rPr>
              <a:t> London and New York: </a:t>
            </a:r>
            <a:r>
              <a:rPr lang="en-GB" dirty="0" err="1" smtClean="0">
                <a:latin typeface="Times New Roman" panose="02020603050405020304" pitchFamily="18" charset="0"/>
                <a:cs typeface="Times New Roman" panose="02020603050405020304" pitchFamily="18" charset="0"/>
              </a:rPr>
              <a:t>Routledge</a:t>
            </a:r>
            <a:r>
              <a:rPr lang="en-GB" dirty="0" smtClean="0">
                <a:latin typeface="Times New Roman" panose="02020603050405020304" pitchFamily="18" charset="0"/>
                <a:cs typeface="Times New Roman" panose="02020603050405020304" pitchFamily="18" charset="0"/>
              </a:rPr>
              <a:t>, 2005.</a:t>
            </a:r>
          </a:p>
          <a:p>
            <a:pPr marL="0" lvl="0" indent="0">
              <a:buNone/>
            </a:pPr>
            <a:r>
              <a:rPr lang="en-GB" dirty="0" smtClean="0">
                <a:latin typeface="Times New Roman" panose="02020603050405020304" pitchFamily="18" charset="0"/>
                <a:cs typeface="Times New Roman" panose="02020603050405020304" pitchFamily="18" charset="0"/>
              </a:rPr>
              <a:t>Gerrard, Christine. Ed. </a:t>
            </a:r>
            <a:r>
              <a:rPr lang="en-GB" i="1" dirty="0" smtClean="0">
                <a:latin typeface="Times New Roman" panose="02020603050405020304" pitchFamily="18" charset="0"/>
                <a:cs typeface="Times New Roman" panose="02020603050405020304" pitchFamily="18" charset="0"/>
              </a:rPr>
              <a:t>A Companion to Eighteenth-Century Poetry. </a:t>
            </a:r>
            <a:r>
              <a:rPr lang="en-GB" dirty="0" smtClean="0">
                <a:latin typeface="Times New Roman" panose="02020603050405020304" pitchFamily="18" charset="0"/>
                <a:cs typeface="Times New Roman" panose="02020603050405020304" pitchFamily="18" charset="0"/>
              </a:rPr>
              <a:t>Oxford: Blackwell, 2006.</a:t>
            </a:r>
          </a:p>
          <a:p>
            <a:pPr marL="0" lvl="0" indent="0">
              <a:buNone/>
            </a:pPr>
            <a:r>
              <a:rPr lang="en-GB" dirty="0" err="1" smtClean="0">
                <a:latin typeface="Times New Roman" panose="02020603050405020304" pitchFamily="18" charset="0"/>
                <a:cs typeface="Times New Roman" panose="02020603050405020304" pitchFamily="18" charset="0"/>
              </a:rPr>
              <a:t>Labbe</a:t>
            </a:r>
            <a:r>
              <a:rPr lang="en-GB" dirty="0" smtClean="0">
                <a:latin typeface="Times New Roman" panose="02020603050405020304" pitchFamily="18" charset="0"/>
                <a:cs typeface="Times New Roman" panose="02020603050405020304" pitchFamily="18" charset="0"/>
              </a:rPr>
              <a:t>, Jacqueline M. Ed. </a:t>
            </a:r>
            <a:r>
              <a:rPr lang="en-GB" i="1" dirty="0" smtClean="0">
                <a:latin typeface="Times New Roman" panose="02020603050405020304" pitchFamily="18" charset="0"/>
                <a:cs typeface="Times New Roman" panose="02020603050405020304" pitchFamily="18" charset="0"/>
              </a:rPr>
              <a:t>The History of British Women’s Writing, 1750–1830.</a:t>
            </a:r>
            <a:r>
              <a:rPr lang="en-GB" dirty="0" smtClean="0">
                <a:latin typeface="Times New Roman" panose="02020603050405020304" pitchFamily="18" charset="0"/>
                <a:cs typeface="Times New Roman" panose="02020603050405020304" pitchFamily="18" charset="0"/>
              </a:rPr>
              <a:t> Basingstoke: Palgrave Macmillan, 2010.</a:t>
            </a:r>
          </a:p>
          <a:p>
            <a:pPr marL="0" lvl="0" indent="0">
              <a:buNone/>
            </a:pPr>
            <a:r>
              <a:rPr lang="en-GB" dirty="0" smtClean="0">
                <a:latin typeface="Times New Roman" panose="02020603050405020304" pitchFamily="18" charset="0"/>
                <a:cs typeface="Times New Roman" panose="02020603050405020304" pitchFamily="18" charset="0"/>
              </a:rPr>
              <a:t>Mahoney, Charles. Ed. </a:t>
            </a:r>
            <a:r>
              <a:rPr lang="en-GB" i="1" dirty="0" smtClean="0">
                <a:latin typeface="Times New Roman" panose="02020603050405020304" pitchFamily="18" charset="0"/>
                <a:cs typeface="Times New Roman" panose="02020603050405020304" pitchFamily="18" charset="0"/>
              </a:rPr>
              <a:t>A Companion to Romantic Poetry</a:t>
            </a:r>
            <a:r>
              <a:rPr lang="en-GB" dirty="0" smtClean="0">
                <a:latin typeface="Times New Roman" panose="02020603050405020304" pitchFamily="18" charset="0"/>
                <a:cs typeface="Times New Roman" panose="02020603050405020304" pitchFamily="18" charset="0"/>
              </a:rPr>
              <a:t>. Oxford: Wiley-Blackwell, 2011.</a:t>
            </a:r>
          </a:p>
          <a:p>
            <a:pPr marL="0" lvl="0" indent="0">
              <a:buNone/>
            </a:pPr>
            <a:r>
              <a:rPr lang="en-GB" dirty="0" err="1" smtClean="0">
                <a:latin typeface="Times New Roman" panose="02020603050405020304" pitchFamily="18" charset="0"/>
                <a:cs typeface="Times New Roman" panose="02020603050405020304" pitchFamily="18" charset="0"/>
              </a:rPr>
              <a:t>McCalman</a:t>
            </a:r>
            <a:r>
              <a:rPr lang="en-GB" dirty="0" smtClean="0">
                <a:latin typeface="Times New Roman" panose="02020603050405020304" pitchFamily="18" charset="0"/>
                <a:cs typeface="Times New Roman" panose="02020603050405020304" pitchFamily="18" charset="0"/>
              </a:rPr>
              <a:t>, Iain. Ed. </a:t>
            </a:r>
            <a:r>
              <a:rPr lang="en-GB" i="1" dirty="0" smtClean="0">
                <a:latin typeface="Times New Roman" panose="02020603050405020304" pitchFamily="18" charset="0"/>
                <a:cs typeface="Times New Roman" panose="02020603050405020304" pitchFamily="18" charset="0"/>
              </a:rPr>
              <a:t>An Oxford Companion to the Romantic Age. British Culture 1776-1832. </a:t>
            </a:r>
            <a:r>
              <a:rPr lang="en-GB" dirty="0" smtClean="0">
                <a:latin typeface="Times New Roman" panose="02020603050405020304" pitchFamily="18" charset="0"/>
                <a:cs typeface="Times New Roman" panose="02020603050405020304" pitchFamily="18" charset="0"/>
              </a:rPr>
              <a:t>Oxford: Oxford UP, 1999.</a:t>
            </a:r>
          </a:p>
          <a:p>
            <a:pPr marL="0" lvl="0" indent="0">
              <a:buNone/>
            </a:pPr>
            <a:r>
              <a:rPr lang="en-GB" dirty="0" err="1" smtClean="0">
                <a:latin typeface="Times New Roman" panose="02020603050405020304" pitchFamily="18" charset="0"/>
                <a:cs typeface="Times New Roman" panose="02020603050405020304" pitchFamily="18" charset="0"/>
              </a:rPr>
              <a:t>Shattock</a:t>
            </a:r>
            <a:r>
              <a:rPr lang="en-GB" dirty="0" smtClean="0">
                <a:latin typeface="Times New Roman" panose="02020603050405020304" pitchFamily="18" charset="0"/>
                <a:cs typeface="Times New Roman" panose="02020603050405020304" pitchFamily="18" charset="0"/>
              </a:rPr>
              <a:t>, Joanne. </a:t>
            </a:r>
            <a:r>
              <a:rPr lang="en-GB" i="1" dirty="0" smtClean="0">
                <a:latin typeface="Times New Roman" panose="02020603050405020304" pitchFamily="18" charset="0"/>
                <a:cs typeface="Times New Roman" panose="02020603050405020304" pitchFamily="18" charset="0"/>
              </a:rPr>
              <a:t>Women and Literature in Britain 1800-1900</a:t>
            </a:r>
            <a:r>
              <a:rPr lang="en-GB" dirty="0" smtClean="0">
                <a:latin typeface="Times New Roman" panose="02020603050405020304" pitchFamily="18" charset="0"/>
                <a:cs typeface="Times New Roman" panose="02020603050405020304" pitchFamily="18" charset="0"/>
              </a:rPr>
              <a:t>. Cambridge: Cambridge UP, 2001.</a:t>
            </a:r>
          </a:p>
          <a:p>
            <a:pPr marL="0" lvl="0" indent="0">
              <a:buNone/>
            </a:pPr>
            <a:r>
              <a:rPr lang="en-GB" dirty="0" smtClean="0">
                <a:latin typeface="Times New Roman" panose="02020603050405020304" pitchFamily="18" charset="0"/>
                <a:cs typeface="Times New Roman" panose="02020603050405020304" pitchFamily="18" charset="0"/>
              </a:rPr>
              <a:t>Wu, Duncan. Ed. </a:t>
            </a:r>
            <a:r>
              <a:rPr lang="en-GB" i="1" dirty="0" smtClean="0">
                <a:latin typeface="Times New Roman" panose="02020603050405020304" pitchFamily="18" charset="0"/>
                <a:cs typeface="Times New Roman" panose="02020603050405020304" pitchFamily="18" charset="0"/>
              </a:rPr>
              <a:t>A Companion to Romanticism</a:t>
            </a:r>
            <a:r>
              <a:rPr lang="en-GB" dirty="0" smtClean="0">
                <a:latin typeface="Times New Roman" panose="02020603050405020304" pitchFamily="18" charset="0"/>
                <a:cs typeface="Times New Roman" panose="02020603050405020304" pitchFamily="18" charset="0"/>
              </a:rPr>
              <a:t>. Oxford: Blackwell, 1999.</a:t>
            </a:r>
          </a:p>
          <a:p>
            <a:pPr marL="0" lvl="0" indent="0">
              <a:buNone/>
            </a:pPr>
            <a:r>
              <a:rPr lang="en-GB" dirty="0" smtClean="0">
                <a:latin typeface="Times New Roman" panose="02020603050405020304" pitchFamily="18" charset="0"/>
                <a:cs typeface="Times New Roman" panose="02020603050405020304" pitchFamily="18" charset="0"/>
              </a:rPr>
              <a:t>Wu, Duncan. Ed. </a:t>
            </a:r>
            <a:r>
              <a:rPr lang="en-GB" i="1" dirty="0" smtClean="0">
                <a:latin typeface="Times New Roman" panose="02020603050405020304" pitchFamily="18" charset="0"/>
                <a:cs typeface="Times New Roman" panose="02020603050405020304" pitchFamily="18" charset="0"/>
              </a:rPr>
              <a:t>Romanticism: An Anthology</a:t>
            </a:r>
            <a:r>
              <a:rPr lang="en-GB" dirty="0" smtClean="0">
                <a:latin typeface="Times New Roman" panose="02020603050405020304" pitchFamily="18" charset="0"/>
                <a:cs typeface="Times New Roman" panose="02020603050405020304" pitchFamily="18" charset="0"/>
              </a:rPr>
              <a:t>. Chichester: Wiley-Blackwell, 2012.</a:t>
            </a:r>
          </a:p>
          <a:p>
            <a:pPr marL="0" lvl="0" indent="0">
              <a:buNone/>
            </a:pPr>
            <a:r>
              <a:rPr lang="en-GB" dirty="0" smtClean="0">
                <a:latin typeface="Times New Roman" panose="02020603050405020304" pitchFamily="18" charset="0"/>
                <a:cs typeface="Times New Roman" panose="02020603050405020304" pitchFamily="18" charset="0"/>
              </a:rPr>
              <a:t>Wu, Duncan. Ed. </a:t>
            </a:r>
            <a:r>
              <a:rPr lang="en-GB" i="1" dirty="0" smtClean="0">
                <a:latin typeface="Times New Roman" panose="02020603050405020304" pitchFamily="18" charset="0"/>
                <a:cs typeface="Times New Roman" panose="02020603050405020304" pitchFamily="18" charset="0"/>
              </a:rPr>
              <a:t>Romantic Women Poets: An Anthology</a:t>
            </a:r>
            <a:r>
              <a:rPr lang="en-GB" dirty="0" smtClean="0">
                <a:latin typeface="Times New Roman" panose="02020603050405020304" pitchFamily="18" charset="0"/>
                <a:cs typeface="Times New Roman" panose="02020603050405020304" pitchFamily="18" charset="0"/>
              </a:rPr>
              <a:t>. Oxford: Blackwell, 1997.</a:t>
            </a:r>
          </a:p>
        </p:txBody>
      </p:sp>
    </p:spTree>
    <p:extLst>
      <p:ext uri="{BB962C8B-B14F-4D97-AF65-F5344CB8AC3E}">
        <p14:creationId xmlns:p14="http://schemas.microsoft.com/office/powerpoint/2010/main" val="35990986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en-GB" dirty="0"/>
          </a:p>
        </p:txBody>
      </p:sp>
      <p:sp>
        <p:nvSpPr>
          <p:cNvPr id="3" name="Tartalom helye 2"/>
          <p:cNvSpPr>
            <a:spLocks noGrp="1"/>
          </p:cNvSpPr>
          <p:nvPr>
            <p:ph idx="1"/>
          </p:nvPr>
        </p:nvSpPr>
        <p:spPr/>
        <p:txBody>
          <a:bodyPr/>
          <a:lstStyle/>
          <a:p>
            <a:endParaRPr lang="en-GB"/>
          </a:p>
        </p:txBody>
      </p:sp>
    </p:spTree>
    <p:extLst>
      <p:ext uri="{BB962C8B-B14F-4D97-AF65-F5344CB8AC3E}">
        <p14:creationId xmlns:p14="http://schemas.microsoft.com/office/powerpoint/2010/main" val="130633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44699"/>
            <a:ext cx="10515600" cy="837127"/>
          </a:xfrm>
        </p:spPr>
        <p:txBody>
          <a:bodyPr/>
          <a:lstStyle/>
          <a:p>
            <a:pPr algn="ctr"/>
            <a:r>
              <a:rPr lang="en-GB" dirty="0" smtClean="0">
                <a:latin typeface="Times New Roman" panose="02020603050405020304" pitchFamily="18" charset="0"/>
                <a:cs typeface="Times New Roman" panose="02020603050405020304" pitchFamily="18" charset="0"/>
              </a:rPr>
              <a:t>Historical Chronology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31820" y="1352282"/>
            <a:ext cx="11565228" cy="5267459"/>
          </a:xfrm>
        </p:spPr>
        <p:txBody>
          <a:bodyPr numCol="2">
            <a:normAutofit/>
          </a:bodyPr>
          <a:lstStyle/>
          <a:p>
            <a:pPr fontAlgn="base"/>
            <a:r>
              <a:rPr lang="en-US" dirty="0" smtClean="0">
                <a:latin typeface="Times New Roman" panose="02020603050405020304" pitchFamily="18" charset="0"/>
                <a:cs typeface="Times New Roman" panose="02020603050405020304" pitchFamily="18" charset="0"/>
              </a:rPr>
              <a:t>1793 - Marat murdered in his bath by Charlotte Corday, heralding the Terror</a:t>
            </a:r>
          </a:p>
          <a:p>
            <a:pPr fontAlgn="base"/>
            <a:r>
              <a:rPr lang="en-US" dirty="0" smtClean="0">
                <a:latin typeface="Times New Roman" panose="02020603050405020304" pitchFamily="18" charset="0"/>
                <a:cs typeface="Times New Roman" panose="02020603050405020304" pitchFamily="18" charset="0"/>
              </a:rPr>
              <a:t>1793 - Marie Antoinette Executed</a:t>
            </a:r>
          </a:p>
          <a:p>
            <a:pPr fontAlgn="base"/>
            <a:r>
              <a:rPr lang="en-US" dirty="0" smtClean="0">
                <a:latin typeface="Times New Roman" panose="02020603050405020304" pitchFamily="18" charset="0"/>
                <a:cs typeface="Times New Roman" panose="02020603050405020304" pitchFamily="18" charset="0"/>
              </a:rPr>
              <a:t>1794 - Robespierre executed; end of the Terror</a:t>
            </a:r>
          </a:p>
          <a:p>
            <a:pPr fontAlgn="base"/>
            <a:r>
              <a:rPr lang="en-US" dirty="0" smtClean="0">
                <a:latin typeface="Times New Roman" panose="02020603050405020304" pitchFamily="18" charset="0"/>
                <a:cs typeface="Times New Roman" panose="02020603050405020304" pitchFamily="18" charset="0"/>
              </a:rPr>
              <a:t>1794 - Treason trials begin in London with the trial of Thomas Hardy</a:t>
            </a:r>
          </a:p>
          <a:p>
            <a:pPr fontAlgn="base"/>
            <a:r>
              <a:rPr lang="en-US" dirty="0" smtClean="0">
                <a:latin typeface="Times New Roman" panose="02020603050405020304" pitchFamily="18" charset="0"/>
                <a:cs typeface="Times New Roman" panose="02020603050405020304" pitchFamily="18" charset="0"/>
              </a:rPr>
              <a:t>1796 - Napoleon commands Italian campaign, defeating Austrians </a:t>
            </a:r>
            <a:endParaRPr lang="hu-HU" dirty="0" smtClean="0">
              <a:latin typeface="Times New Roman" panose="02020603050405020304" pitchFamily="18" charset="0"/>
              <a:cs typeface="Times New Roman" panose="02020603050405020304" pitchFamily="18" charset="0"/>
            </a:endParaRPr>
          </a:p>
          <a:p>
            <a:pPr fontAlgn="base"/>
            <a:r>
              <a:rPr lang="en-US" dirty="0" smtClean="0">
                <a:latin typeface="Times New Roman" panose="02020603050405020304" pitchFamily="18" charset="0"/>
                <a:cs typeface="Times New Roman" panose="02020603050405020304" pitchFamily="18" charset="0"/>
              </a:rPr>
              <a:t>1798 - Uprising of the United Irishmen</a:t>
            </a:r>
          </a:p>
          <a:p>
            <a:pPr fontAlgn="base"/>
            <a:r>
              <a:rPr lang="en-US" dirty="0" smtClean="0">
                <a:latin typeface="Times New Roman" panose="02020603050405020304" pitchFamily="18" charset="0"/>
                <a:cs typeface="Times New Roman" panose="02020603050405020304" pitchFamily="18" charset="0"/>
              </a:rPr>
              <a:t>1801 - Toussaint </a:t>
            </a:r>
            <a:r>
              <a:rPr lang="en-US" dirty="0" err="1" smtClean="0">
                <a:latin typeface="Times New Roman" panose="02020603050405020304" pitchFamily="18" charset="0"/>
                <a:cs typeface="Times New Roman" panose="02020603050405020304" pitchFamily="18" charset="0"/>
              </a:rPr>
              <a:t>L’Ouverture</a:t>
            </a:r>
            <a:r>
              <a:rPr lang="en-US" dirty="0" smtClean="0">
                <a:latin typeface="Times New Roman" panose="02020603050405020304" pitchFamily="18" charset="0"/>
                <a:cs typeface="Times New Roman" panose="02020603050405020304" pitchFamily="18" charset="0"/>
              </a:rPr>
              <a:t> takes command of Haiti, liberates black slaves</a:t>
            </a:r>
          </a:p>
          <a:p>
            <a:pPr fontAlgn="base"/>
            <a:r>
              <a:rPr lang="en-US" dirty="0" smtClean="0">
                <a:latin typeface="Times New Roman" panose="02020603050405020304" pitchFamily="18" charset="0"/>
                <a:cs typeface="Times New Roman" panose="02020603050405020304" pitchFamily="18" charset="0"/>
              </a:rPr>
              <a:t>1805 - </a:t>
            </a:r>
            <a:r>
              <a:rPr lang="en-US" dirty="0" err="1" smtClean="0">
                <a:latin typeface="Times New Roman" panose="02020603050405020304" pitchFamily="18" charset="0"/>
                <a:cs typeface="Times New Roman" panose="02020603050405020304" pitchFamily="18" charset="0"/>
              </a:rPr>
              <a:t>Emmet</a:t>
            </a:r>
            <a:r>
              <a:rPr lang="en-US" dirty="0" smtClean="0">
                <a:latin typeface="Times New Roman" panose="02020603050405020304" pitchFamily="18" charset="0"/>
                <a:cs typeface="Times New Roman" panose="02020603050405020304" pitchFamily="18" charset="0"/>
              </a:rPr>
              <a:t> leads an uprising in Ireland which fails due to lack of French support</a:t>
            </a:r>
          </a:p>
          <a:p>
            <a:pPr fontAlgn="base"/>
            <a:r>
              <a:rPr lang="en-US" dirty="0" smtClean="0">
                <a:latin typeface="Times New Roman" panose="02020603050405020304" pitchFamily="18" charset="0"/>
                <a:cs typeface="Times New Roman" panose="02020603050405020304" pitchFamily="18" charset="0"/>
              </a:rPr>
              <a:t>1805 - Battle of Trafalgar, Nelson mortally wounded</a:t>
            </a:r>
          </a:p>
          <a:p>
            <a:pPr fontAlgn="base"/>
            <a:r>
              <a:rPr lang="en-US" dirty="0" smtClean="0">
                <a:latin typeface="Times New Roman" panose="02020603050405020304" pitchFamily="18" charset="0"/>
                <a:cs typeface="Times New Roman" panose="02020603050405020304" pitchFamily="18" charset="0"/>
              </a:rPr>
              <a:t>1805 - Napoleon defeats Russian and Austrian armies at Austerlitz</a:t>
            </a:r>
          </a:p>
          <a:p>
            <a:pPr fontAlgn="base"/>
            <a:r>
              <a:rPr lang="en-US" dirty="0" smtClean="0">
                <a:latin typeface="Times New Roman" panose="02020603050405020304" pitchFamily="18" charset="0"/>
                <a:cs typeface="Times New Roman" panose="02020603050405020304" pitchFamily="18" charset="0"/>
              </a:rPr>
              <a:t>1807 - Abolition Act receives royal assent, abolishing the slave trade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181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
            <a:ext cx="10515600" cy="627796"/>
          </a:xfrm>
        </p:spPr>
        <p:txBody>
          <a:bodyPr>
            <a:normAutofit fontScale="90000"/>
          </a:bodyPr>
          <a:lstStyle/>
          <a:p>
            <a:pPr algn="ctr"/>
            <a:r>
              <a:rPr lang="en-GB" dirty="0" err="1" smtClean="0">
                <a:latin typeface="Times New Roman" panose="02020603050405020304" pitchFamily="18" charset="0"/>
                <a:cs typeface="Times New Roman" panose="02020603050405020304" pitchFamily="18" charset="0"/>
              </a:rPr>
              <a:t>Histori</a:t>
            </a:r>
            <a:r>
              <a:rPr lang="hu-HU" dirty="0" smtClean="0">
                <a:latin typeface="Times New Roman" panose="02020603050405020304" pitchFamily="18" charset="0"/>
                <a:cs typeface="Times New Roman" panose="02020603050405020304" pitchFamily="18" charset="0"/>
              </a:rPr>
              <a:t>c</a:t>
            </a:r>
            <a:r>
              <a:rPr lang="en-GB" dirty="0" smtClean="0">
                <a:latin typeface="Times New Roman" panose="02020603050405020304" pitchFamily="18" charset="0"/>
                <a:cs typeface="Times New Roman" panose="02020603050405020304" pitchFamily="18" charset="0"/>
              </a:rPr>
              <a:t>al Chronology 3</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80304" y="914400"/>
            <a:ext cx="11590986" cy="5743977"/>
          </a:xfrm>
        </p:spPr>
        <p:txBody>
          <a:bodyPr numCol="2">
            <a:normAutofit fontScale="92500" lnSpcReduction="10000"/>
          </a:bodyPr>
          <a:lstStyle/>
          <a:p>
            <a:pPr fontAlgn="base"/>
            <a:r>
              <a:rPr lang="en-US" dirty="0" smtClean="0">
                <a:latin typeface="Times New Roman" panose="02020603050405020304" pitchFamily="18" charset="0"/>
                <a:cs typeface="Times New Roman" panose="02020603050405020304" pitchFamily="18" charset="0"/>
              </a:rPr>
              <a:t>1811 - Prince of Wales declared Regent, his father having been recognized as insane</a:t>
            </a:r>
          </a:p>
          <a:p>
            <a:pPr fontAlgn="base"/>
            <a:r>
              <a:rPr lang="en-US" dirty="0" smtClean="0">
                <a:latin typeface="Times New Roman" panose="02020603050405020304" pitchFamily="18" charset="0"/>
                <a:cs typeface="Times New Roman" panose="02020603050405020304" pitchFamily="18" charset="0"/>
              </a:rPr>
              <a:t>1811 - First Luddite riots in Nottingham</a:t>
            </a:r>
          </a:p>
          <a:p>
            <a:pPr fontAlgn="base"/>
            <a:r>
              <a:rPr lang="en-US" dirty="0" smtClean="0">
                <a:latin typeface="Times New Roman" panose="02020603050405020304" pitchFamily="18" charset="0"/>
                <a:cs typeface="Times New Roman" panose="02020603050405020304" pitchFamily="18" charset="0"/>
              </a:rPr>
              <a:t>1812 - Assassination of the Prime Minister, Spencer Perceval</a:t>
            </a:r>
          </a:p>
          <a:p>
            <a:pPr fontAlgn="base"/>
            <a:r>
              <a:rPr lang="en-US" dirty="0" smtClean="0">
                <a:latin typeface="Times New Roman" panose="02020603050405020304" pitchFamily="18" charset="0"/>
                <a:cs typeface="Times New Roman" panose="02020603050405020304" pitchFamily="18" charset="0"/>
              </a:rPr>
              <a:t>1812 - America declares war on Britain</a:t>
            </a:r>
          </a:p>
          <a:p>
            <a:pPr fontAlgn="base"/>
            <a:r>
              <a:rPr lang="en-US" dirty="0" smtClean="0">
                <a:latin typeface="Times New Roman" panose="02020603050405020304" pitchFamily="18" charset="0"/>
                <a:cs typeface="Times New Roman" panose="02020603050405020304" pitchFamily="18" charset="0"/>
              </a:rPr>
              <a:t>1812 - Napoleon enters Moscow</a:t>
            </a:r>
          </a:p>
          <a:p>
            <a:pPr fontAlgn="base"/>
            <a:r>
              <a:rPr lang="en-US" dirty="0" smtClean="0">
                <a:latin typeface="Times New Roman" panose="02020603050405020304" pitchFamily="18" charset="0"/>
                <a:cs typeface="Times New Roman" panose="02020603050405020304" pitchFamily="18" charset="0"/>
              </a:rPr>
              <a:t>1814 - Napoleon defeated at Toulouse; exiled to Elba</a:t>
            </a:r>
          </a:p>
          <a:p>
            <a:pPr fontAlgn="base"/>
            <a:r>
              <a:rPr lang="en-US" dirty="0" smtClean="0">
                <a:latin typeface="Times New Roman" panose="02020603050405020304" pitchFamily="18" charset="0"/>
                <a:cs typeface="Times New Roman" panose="02020603050405020304" pitchFamily="18" charset="0"/>
              </a:rPr>
              <a:t>1815 - Napoleon escapes from Elba</a:t>
            </a:r>
          </a:p>
          <a:p>
            <a:pPr fontAlgn="base"/>
            <a:r>
              <a:rPr lang="en-US" dirty="0" smtClean="0">
                <a:latin typeface="Times New Roman" panose="02020603050405020304" pitchFamily="18" charset="0"/>
                <a:cs typeface="Times New Roman" panose="02020603050405020304" pitchFamily="18" charset="0"/>
              </a:rPr>
              <a:t>1815 - Napoleon defeated at Waterloo; exiled to Saint Helena in August</a:t>
            </a:r>
          </a:p>
          <a:p>
            <a:pPr fontAlgn="base"/>
            <a:r>
              <a:rPr lang="en-US" dirty="0" smtClean="0">
                <a:latin typeface="Times New Roman" panose="02020603050405020304" pitchFamily="18" charset="0"/>
                <a:cs typeface="Times New Roman" panose="02020603050405020304" pitchFamily="18" charset="0"/>
              </a:rPr>
              <a:t>1817 - William Hone (radical publisher) tried for publishing ‘blasphemous parodies’</a:t>
            </a:r>
          </a:p>
          <a:p>
            <a:pPr fontAlgn="base"/>
            <a:r>
              <a:rPr lang="en-US" dirty="0" smtClean="0">
                <a:latin typeface="Times New Roman" panose="02020603050405020304" pitchFamily="18" charset="0"/>
                <a:cs typeface="Times New Roman" panose="02020603050405020304" pitchFamily="18" charset="0"/>
              </a:rPr>
              <a:t>1819 - </a:t>
            </a:r>
            <a:r>
              <a:rPr lang="en-US" dirty="0" err="1" smtClean="0">
                <a:latin typeface="Times New Roman" panose="02020603050405020304" pitchFamily="18" charset="0"/>
                <a:cs typeface="Times New Roman" panose="02020603050405020304" pitchFamily="18" charset="0"/>
              </a:rPr>
              <a:t>Peterloo</a:t>
            </a:r>
            <a:r>
              <a:rPr lang="en-US" dirty="0" smtClean="0">
                <a:latin typeface="Times New Roman" panose="02020603050405020304" pitchFamily="18" charset="0"/>
                <a:cs typeface="Times New Roman" panose="02020603050405020304" pitchFamily="18" charset="0"/>
              </a:rPr>
              <a:t> Massacre takes place, St Peter’s Fields, Manchester</a:t>
            </a:r>
          </a:p>
          <a:p>
            <a:pPr fontAlgn="base"/>
            <a:r>
              <a:rPr lang="en-US" dirty="0" smtClean="0">
                <a:latin typeface="Times New Roman" panose="02020603050405020304" pitchFamily="18" charset="0"/>
                <a:cs typeface="Times New Roman" panose="02020603050405020304" pitchFamily="18" charset="0"/>
              </a:rPr>
              <a:t>1819 - Trial of Richard </a:t>
            </a:r>
            <a:r>
              <a:rPr lang="en-US" dirty="0" err="1" smtClean="0">
                <a:latin typeface="Times New Roman" panose="02020603050405020304" pitchFamily="18" charset="0"/>
                <a:cs typeface="Times New Roman" panose="02020603050405020304" pitchFamily="18" charset="0"/>
              </a:rPr>
              <a:t>Carlile</a:t>
            </a:r>
            <a:r>
              <a:rPr lang="en-US" dirty="0" smtClean="0">
                <a:latin typeface="Times New Roman" panose="02020603050405020304" pitchFamily="18" charset="0"/>
                <a:cs typeface="Times New Roman" panose="02020603050405020304" pitchFamily="18" charset="0"/>
              </a:rPr>
              <a:t>, radical publisher</a:t>
            </a:r>
          </a:p>
          <a:p>
            <a:pPr fontAlgn="base"/>
            <a:r>
              <a:rPr lang="en-US" dirty="0" smtClean="0">
                <a:latin typeface="Times New Roman" panose="02020603050405020304" pitchFamily="18" charset="0"/>
                <a:cs typeface="Times New Roman" panose="02020603050405020304" pitchFamily="18" charset="0"/>
              </a:rPr>
              <a:t>1828 - Repeal of Test and Corporation Acts that kept non-Anglicans from holding office</a:t>
            </a:r>
          </a:p>
          <a:p>
            <a:pPr fontAlgn="base"/>
            <a:r>
              <a:rPr lang="en-US" dirty="0" smtClean="0">
                <a:latin typeface="Times New Roman" panose="02020603050405020304" pitchFamily="18" charset="0"/>
                <a:cs typeface="Times New Roman" panose="02020603050405020304" pitchFamily="18" charset="0"/>
              </a:rPr>
              <a:t>1829 - Catholic Relief Act</a:t>
            </a:r>
          </a:p>
          <a:p>
            <a:pPr fontAlgn="base"/>
            <a:r>
              <a:rPr lang="en-US" dirty="0" smtClean="0">
                <a:latin typeface="Times New Roman" panose="02020603050405020304" pitchFamily="18" charset="0"/>
                <a:cs typeface="Times New Roman" panose="02020603050405020304" pitchFamily="18" charset="0"/>
              </a:rPr>
              <a:t>1832 - Reform Bill receives royal assent</a:t>
            </a:r>
          </a:p>
          <a:p>
            <a:pPr fontAlgn="base"/>
            <a:r>
              <a:rPr lang="en-US" dirty="0" smtClean="0">
                <a:latin typeface="Times New Roman" panose="02020603050405020304" pitchFamily="18" charset="0"/>
                <a:cs typeface="Times New Roman" panose="02020603050405020304" pitchFamily="18" charset="0"/>
              </a:rPr>
              <a:t>1833 - Emancipation Act receives its final reading, abolishing slavery in British colonies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613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590218"/>
          </a:xfrm>
        </p:spPr>
        <p:txBody>
          <a:bodyPr>
            <a:normAutofit fontScale="90000"/>
          </a:bodyPr>
          <a:lstStyle/>
          <a:p>
            <a:pPr algn="ctr"/>
            <a:r>
              <a:rPr lang="en-GB" dirty="0" smtClean="0">
                <a:latin typeface="Times New Roman" panose="02020603050405020304" pitchFamily="18" charset="0"/>
                <a:cs typeface="Times New Roman" panose="02020603050405020304" pitchFamily="18" charset="0"/>
              </a:rPr>
              <a:t>Revolution</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27545" y="955343"/>
            <a:ext cx="11409529" cy="5609229"/>
          </a:xfrm>
        </p:spPr>
        <p:txBody>
          <a:bodyPr>
            <a:normAutofit/>
          </a:bodyPr>
          <a:lstStyle/>
          <a:p>
            <a:r>
              <a:rPr lang="en-GB" dirty="0" smtClean="0">
                <a:latin typeface="Times New Roman" panose="02020603050405020304" pitchFamily="18" charset="0"/>
                <a:cs typeface="Times New Roman" panose="02020603050405020304" pitchFamily="18" charset="0"/>
              </a:rPr>
              <a:t>After sharing in the benefits of one Revolution [of 1688], I have been spared to be a witness to two other Revolutions, both glorious. And now, methinks, I see the </a:t>
            </a:r>
            <a:r>
              <a:rPr lang="en-GB" dirty="0" err="1" smtClean="0">
                <a:latin typeface="Times New Roman" panose="02020603050405020304" pitchFamily="18" charset="0"/>
                <a:cs typeface="Times New Roman" panose="02020603050405020304" pitchFamily="18" charset="0"/>
              </a:rPr>
              <a:t>ardor</a:t>
            </a:r>
            <a:r>
              <a:rPr lang="en-GB" dirty="0" smtClean="0">
                <a:latin typeface="Times New Roman" panose="02020603050405020304" pitchFamily="18" charset="0"/>
                <a:cs typeface="Times New Roman" panose="02020603050405020304" pitchFamily="18" charset="0"/>
              </a:rPr>
              <a:t> for liberty catching and spreading, a general amendment beginning in human affairs, the dominion of kings changed for the dominion of laws, and the dominion of priests giving way to the dominion of reason and conscience. Be encouraged all ye friends of freedom and writers in its defence . . . Behold the light you have struck out, after setting America free, reflected to France and there kindled into a blaze that lays despotism in ashes and warms and illuminates Europe! (Richard Price, </a:t>
            </a:r>
            <a:r>
              <a:rPr lang="en-GB" i="1" dirty="0" smtClean="0">
                <a:latin typeface="Times New Roman" panose="02020603050405020304" pitchFamily="18" charset="0"/>
                <a:cs typeface="Times New Roman" panose="02020603050405020304" pitchFamily="18" charset="0"/>
              </a:rPr>
              <a:t>Discourse on the Love of our Country</a:t>
            </a:r>
            <a:r>
              <a:rPr lang="hu-HU" i="1" dirty="0" smtClean="0">
                <a:latin typeface="Times New Roman" panose="02020603050405020304" pitchFamily="18" charset="0"/>
                <a:cs typeface="Times New Roman" panose="02020603050405020304" pitchFamily="18" charset="0"/>
              </a:rPr>
              <a:t>,</a:t>
            </a:r>
            <a:r>
              <a:rPr lang="en-GB" i="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1789)</a:t>
            </a:r>
          </a:p>
          <a:p>
            <a:r>
              <a:rPr lang="en-GB" dirty="0" smtClean="0">
                <a:latin typeface="Times New Roman" panose="02020603050405020304" pitchFamily="18" charset="0"/>
                <a:cs typeface="Times New Roman" panose="02020603050405020304" pitchFamily="18" charset="0"/>
              </a:rPr>
              <a:t>‘Old things seemed passing away, and nothing was dreamt of but the regeneration of the human race’ (Robert Southey, </a:t>
            </a:r>
            <a:r>
              <a:rPr lang="en-GB" i="1" dirty="0" smtClean="0">
                <a:latin typeface="Times New Roman" panose="02020603050405020304" pitchFamily="18" charset="0"/>
                <a:cs typeface="Times New Roman" panose="02020603050405020304" pitchFamily="18" charset="0"/>
              </a:rPr>
              <a:t>Correspondence</a:t>
            </a:r>
            <a:r>
              <a:rPr lang="en-GB" dirty="0" smtClean="0">
                <a:latin typeface="Times New Roman" panose="02020603050405020304" pitchFamily="18" charset="0"/>
                <a:cs typeface="Times New Roman" panose="02020603050405020304" pitchFamily="18" charset="0"/>
              </a:rPr>
              <a:t>)</a:t>
            </a:r>
          </a:p>
          <a:p>
            <a:r>
              <a:rPr lang="en-GB" dirty="0" smtClean="0">
                <a:latin typeface="Times New Roman" panose="02020603050405020304" pitchFamily="18" charset="0"/>
                <a:cs typeface="Times New Roman" panose="02020603050405020304" pitchFamily="18" charset="0"/>
              </a:rPr>
              <a:t>‘Bliss … in that dawn to be alive’ (Wordsworth, </a:t>
            </a:r>
            <a:r>
              <a:rPr lang="en-GB" i="1" dirty="0" smtClean="0">
                <a:latin typeface="Times New Roman" panose="02020603050405020304" pitchFamily="18" charset="0"/>
                <a:cs typeface="Times New Roman" panose="02020603050405020304" pitchFamily="18" charset="0"/>
              </a:rPr>
              <a:t>The Prelude</a:t>
            </a:r>
            <a:r>
              <a:rPr lang="en-GB" dirty="0" smtClean="0">
                <a:latin typeface="Times New Roman" panose="02020603050405020304" pitchFamily="18" charset="0"/>
                <a:cs typeface="Times New Roman" panose="02020603050405020304" pitchFamily="18" charset="0"/>
              </a:rPr>
              <a:t>, Book X)</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728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69962" y="187704"/>
            <a:ext cx="10515600" cy="703821"/>
          </a:xfrm>
        </p:spPr>
        <p:txBody>
          <a:bodyPr/>
          <a:lstStyle/>
          <a:p>
            <a:pPr algn="ctr"/>
            <a:r>
              <a:rPr lang="en-GB" dirty="0" smtClean="0">
                <a:latin typeface="Times New Roman" panose="02020603050405020304" pitchFamily="18" charset="0"/>
                <a:cs typeface="Times New Roman" panose="02020603050405020304" pitchFamily="18" charset="0"/>
              </a:rPr>
              <a:t>Pamphlets 1</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63773" y="891525"/>
            <a:ext cx="11859905" cy="5864117"/>
          </a:xfrm>
        </p:spPr>
        <p:txBody>
          <a:bodyPr>
            <a:normAutofit fontScale="92500" lnSpcReduction="10000"/>
          </a:bodyPr>
          <a:lstStyle/>
          <a:p>
            <a:pPr marL="0" indent="0">
              <a:buNone/>
            </a:pPr>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the age of chivalry is gone.</a:t>
            </a:r>
          </a:p>
          <a:p>
            <a:pPr marL="0" indent="0">
              <a:buNone/>
            </a:pPr>
            <a:r>
              <a:rPr lang="en-US" dirty="0">
                <a:latin typeface="Times New Roman" panose="02020603050405020304" pitchFamily="18" charset="0"/>
                <a:cs typeface="Times New Roman" panose="02020603050405020304" pitchFamily="18" charset="0"/>
              </a:rPr>
              <a:t>That of </a:t>
            </a:r>
            <a:r>
              <a:rPr lang="en-US" dirty="0" err="1">
                <a:latin typeface="Times New Roman" panose="02020603050405020304" pitchFamily="18" charset="0"/>
                <a:cs typeface="Times New Roman" panose="02020603050405020304" pitchFamily="18" charset="0"/>
              </a:rPr>
              <a:t>sophisters</a:t>
            </a:r>
            <a:r>
              <a:rPr lang="en-US" dirty="0">
                <a:latin typeface="Times New Roman" panose="02020603050405020304" pitchFamily="18" charset="0"/>
                <a:cs typeface="Times New Roman" panose="02020603050405020304" pitchFamily="18" charset="0"/>
              </a:rPr>
              <a:t>, economists; and calculators has succeeded; and the glory of Europe is extinguished forever. </a:t>
            </a:r>
            <a:r>
              <a:rPr lang="hu-H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THIS mixed system of opinion and sentiment had its origin in the ancient chivalry; and the principle, though varied in its appearance by the varying state of human affairs, subsisted and influenced through a long succession of generations even to the time we live in. If it should ever be totally extinguished, the loss I fear will be great. It is this which has given its character to modern Europe. </a:t>
            </a:r>
            <a:endParaRPr lang="hu-HU"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now all is to be changed. All the pleasing illusions which made power gentle and obedience liberal, which harmonized the different shades of life, and which, by a bland assimilation, incorporated into politics the sentiments which beautify and soften private society, are to be dissolved by this new conquering empire of light and reason. All the decent drapery of life is to be rudely torn off. All the super-added ideas, furnished from the wardrobe of a moral imagination, which the heart owns and the understanding ratifies as necessary to cover the defects of our naked, shivering nature, and to raise it to dignity in our own estimation, are to be exploded as a ridiculous, absurd, and antiquated fashion</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(Edmund </a:t>
            </a:r>
            <a:r>
              <a:rPr lang="hu-HU" dirty="0" err="1" smtClean="0">
                <a:latin typeface="Times New Roman" panose="02020603050405020304" pitchFamily="18" charset="0"/>
                <a:cs typeface="Times New Roman" panose="02020603050405020304" pitchFamily="18" charset="0"/>
              </a:rPr>
              <a:t>Burke</a:t>
            </a:r>
            <a:r>
              <a:rPr lang="hu-HU"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Reflections</a:t>
            </a:r>
            <a:r>
              <a:rPr lang="hu-HU" i="1"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on</a:t>
            </a:r>
            <a:r>
              <a:rPr lang="hu-HU" i="1"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the</a:t>
            </a:r>
            <a:r>
              <a:rPr lang="hu-HU" i="1"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Revolution</a:t>
            </a:r>
            <a:r>
              <a:rPr lang="hu-HU" i="1"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in</a:t>
            </a:r>
            <a:r>
              <a:rPr lang="hu-HU" i="1" dirty="0" smtClean="0">
                <a:latin typeface="Times New Roman" panose="02020603050405020304" pitchFamily="18" charset="0"/>
                <a:cs typeface="Times New Roman" panose="02020603050405020304" pitchFamily="18" charset="0"/>
              </a:rPr>
              <a:t> France</a:t>
            </a:r>
            <a:r>
              <a:rPr lang="hu-HU" dirty="0" smtClean="0">
                <a:latin typeface="Times New Roman" panose="02020603050405020304" pitchFamily="18" charset="0"/>
                <a:cs typeface="Times New Roman" panose="02020603050405020304" pitchFamily="18" charset="0"/>
              </a:rPr>
              <a:t>, 1790)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516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14589" y="269591"/>
            <a:ext cx="10515600" cy="590218"/>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Pamphlets</a:t>
            </a:r>
            <a:r>
              <a:rPr lang="hu-HU" dirty="0" smtClean="0">
                <a:latin typeface="Times New Roman" panose="02020603050405020304" pitchFamily="18" charset="0"/>
                <a:cs typeface="Times New Roman" panose="02020603050405020304" pitchFamily="18" charset="0"/>
              </a:rPr>
              <a:t> 2</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31820" y="859809"/>
            <a:ext cx="11681138" cy="5798568"/>
          </a:xfrm>
        </p:spPr>
        <p:txBody>
          <a:bodyPr>
            <a:normAutofit/>
          </a:bodyPr>
          <a:lstStyle/>
          <a:p>
            <a:r>
              <a:rPr lang="en-GB" dirty="0" smtClean="0">
                <a:latin typeface="Times New Roman" panose="02020603050405020304" pitchFamily="18" charset="0"/>
                <a:cs typeface="Times New Roman" panose="02020603050405020304" pitchFamily="18" charset="0"/>
              </a:rPr>
              <a:t>Mary Wollstonecraft’s </a:t>
            </a:r>
            <a:r>
              <a:rPr lang="en-GB" i="1" dirty="0" smtClean="0">
                <a:latin typeface="Times New Roman" panose="02020603050405020304" pitchFamily="18" charset="0"/>
                <a:cs typeface="Times New Roman" panose="02020603050405020304" pitchFamily="18" charset="0"/>
              </a:rPr>
              <a:t>Vindication of the Rights of Men </a:t>
            </a:r>
            <a:r>
              <a:rPr lang="en-GB" dirty="0" smtClean="0">
                <a:latin typeface="Times New Roman" panose="02020603050405020304" pitchFamily="18" charset="0"/>
                <a:cs typeface="Times New Roman" panose="02020603050405020304" pitchFamily="18" charset="0"/>
              </a:rPr>
              <a:t>(1790) and </a:t>
            </a:r>
            <a:r>
              <a:rPr lang="en-GB" i="1" dirty="0" smtClean="0">
                <a:latin typeface="Times New Roman" panose="02020603050405020304" pitchFamily="18" charset="0"/>
                <a:cs typeface="Times New Roman" panose="02020603050405020304" pitchFamily="18" charset="0"/>
              </a:rPr>
              <a:t>A Vindication of the Rights of Woman </a:t>
            </a:r>
            <a:r>
              <a:rPr lang="en-GB" dirty="0" smtClean="0">
                <a:latin typeface="Times New Roman" panose="02020603050405020304" pitchFamily="18" charset="0"/>
                <a:cs typeface="Times New Roman" panose="02020603050405020304" pitchFamily="18" charset="0"/>
              </a:rPr>
              <a:t>(1792) </a:t>
            </a:r>
          </a:p>
          <a:p>
            <a:r>
              <a:rPr lang="en-GB" dirty="0" smtClean="0">
                <a:latin typeface="Times New Roman" panose="02020603050405020304" pitchFamily="18" charset="0"/>
                <a:cs typeface="Times New Roman" panose="02020603050405020304" pitchFamily="18" charset="0"/>
              </a:rPr>
              <a:t>William Godwin’s </a:t>
            </a:r>
            <a:r>
              <a:rPr lang="en-GB" i="1" dirty="0" smtClean="0">
                <a:latin typeface="Times New Roman" panose="02020603050405020304" pitchFamily="18" charset="0"/>
                <a:cs typeface="Times New Roman" panose="02020603050405020304" pitchFamily="18" charset="0"/>
              </a:rPr>
              <a:t>Enquiry Concerning Political Justice </a:t>
            </a:r>
            <a:r>
              <a:rPr lang="en-GB" dirty="0" smtClean="0">
                <a:latin typeface="Times New Roman" panose="02020603050405020304" pitchFamily="18" charset="0"/>
                <a:cs typeface="Times New Roman" panose="02020603050405020304" pitchFamily="18" charset="0"/>
              </a:rPr>
              <a:t>(1793)</a:t>
            </a:r>
          </a:p>
          <a:p>
            <a:r>
              <a:rPr lang="en-GB" dirty="0" smtClean="0">
                <a:latin typeface="Times New Roman" panose="02020603050405020304" pitchFamily="18" charset="0"/>
                <a:cs typeface="Times New Roman" panose="02020603050405020304" pitchFamily="18" charset="0"/>
              </a:rPr>
              <a:t>Catherine Graham’s </a:t>
            </a:r>
            <a:r>
              <a:rPr lang="en-GB" i="1" dirty="0" smtClean="0">
                <a:latin typeface="Times New Roman" panose="02020603050405020304" pitchFamily="18" charset="0"/>
                <a:cs typeface="Times New Roman" panose="02020603050405020304" pitchFamily="18" charset="0"/>
              </a:rPr>
              <a:t>Observations on the Reflections </a:t>
            </a:r>
            <a:r>
              <a:rPr lang="en-GB" dirty="0" smtClean="0">
                <a:latin typeface="Times New Roman" panose="02020603050405020304" pitchFamily="18" charset="0"/>
                <a:cs typeface="Times New Roman" panose="02020603050405020304" pitchFamily="18" charset="0"/>
              </a:rPr>
              <a:t>(1790) </a:t>
            </a:r>
          </a:p>
          <a:p>
            <a:r>
              <a:rPr lang="en-GB" dirty="0" smtClean="0">
                <a:latin typeface="Times New Roman" panose="02020603050405020304" pitchFamily="18" charset="0"/>
                <a:cs typeface="Times New Roman" panose="02020603050405020304" pitchFamily="18" charset="0"/>
              </a:rPr>
              <a:t>James Mackintosh’s </a:t>
            </a:r>
            <a:r>
              <a:rPr lang="en-GB" i="1" dirty="0" err="1" smtClean="0">
                <a:latin typeface="Times New Roman" panose="02020603050405020304" pitchFamily="18" charset="0"/>
                <a:cs typeface="Times New Roman" panose="02020603050405020304" pitchFamily="18" charset="0"/>
              </a:rPr>
              <a:t>Vindiciae</a:t>
            </a:r>
            <a:r>
              <a:rPr lang="en-GB" i="1" dirty="0" smtClean="0">
                <a:latin typeface="Times New Roman" panose="02020603050405020304" pitchFamily="18" charset="0"/>
                <a:cs typeface="Times New Roman" panose="02020603050405020304" pitchFamily="18" charset="0"/>
              </a:rPr>
              <a:t> </a:t>
            </a:r>
            <a:r>
              <a:rPr lang="en-GB" i="1" dirty="0" err="1" smtClean="0">
                <a:latin typeface="Times New Roman" panose="02020603050405020304" pitchFamily="18" charset="0"/>
                <a:cs typeface="Times New Roman" panose="02020603050405020304" pitchFamily="18" charset="0"/>
              </a:rPr>
              <a:t>Gallicae</a:t>
            </a:r>
            <a:r>
              <a:rPr lang="en-GB" i="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(1791) </a:t>
            </a:r>
          </a:p>
          <a:p>
            <a:r>
              <a:rPr lang="en-GB" dirty="0" smtClean="0">
                <a:latin typeface="Times New Roman" panose="02020603050405020304" pitchFamily="18" charset="0"/>
                <a:cs typeface="Times New Roman" panose="02020603050405020304" pitchFamily="18" charset="0"/>
              </a:rPr>
              <a:t>Joseph Priestley’s </a:t>
            </a:r>
            <a:r>
              <a:rPr lang="en-GB" i="1" dirty="0" smtClean="0">
                <a:latin typeface="Times New Roman" panose="02020603050405020304" pitchFamily="18" charset="0"/>
                <a:cs typeface="Times New Roman" panose="02020603050405020304" pitchFamily="18" charset="0"/>
              </a:rPr>
              <a:t>Letters to the Right Hon. Edmund Burke </a:t>
            </a:r>
            <a:r>
              <a:rPr lang="en-GB" dirty="0" smtClean="0">
                <a:latin typeface="Times New Roman" panose="02020603050405020304" pitchFamily="18" charset="0"/>
                <a:cs typeface="Times New Roman" panose="02020603050405020304" pitchFamily="18" charset="0"/>
              </a:rPr>
              <a:t>(1791) </a:t>
            </a:r>
          </a:p>
          <a:p>
            <a:r>
              <a:rPr lang="en-GB" dirty="0" smtClean="0">
                <a:latin typeface="Times New Roman" panose="02020603050405020304" pitchFamily="18" charset="0"/>
                <a:cs typeface="Times New Roman" panose="02020603050405020304" pitchFamily="18" charset="0"/>
              </a:rPr>
              <a:t>John </a:t>
            </a:r>
            <a:r>
              <a:rPr lang="en-GB" dirty="0" err="1" smtClean="0">
                <a:latin typeface="Times New Roman" panose="02020603050405020304" pitchFamily="18" charset="0"/>
                <a:cs typeface="Times New Roman" panose="02020603050405020304" pitchFamily="18" charset="0"/>
              </a:rPr>
              <a:t>Thelwall’s</a:t>
            </a:r>
            <a:r>
              <a:rPr lang="en-GB" dirty="0" smtClean="0">
                <a:latin typeface="Times New Roman" panose="02020603050405020304" pitchFamily="18" charset="0"/>
                <a:cs typeface="Times New Roman" panose="02020603050405020304" pitchFamily="18" charset="0"/>
              </a:rPr>
              <a:t> </a:t>
            </a:r>
            <a:r>
              <a:rPr lang="en-GB" i="1" dirty="0" smtClean="0">
                <a:latin typeface="Times New Roman" panose="02020603050405020304" pitchFamily="18" charset="0"/>
                <a:cs typeface="Times New Roman" panose="02020603050405020304" pitchFamily="18" charset="0"/>
              </a:rPr>
              <a:t>Sober Reflections </a:t>
            </a:r>
            <a:r>
              <a:rPr lang="en-GB" dirty="0" smtClean="0">
                <a:latin typeface="Times New Roman" panose="02020603050405020304" pitchFamily="18" charset="0"/>
                <a:cs typeface="Times New Roman" panose="02020603050405020304" pitchFamily="18" charset="0"/>
              </a:rPr>
              <a:t>(1796)</a:t>
            </a:r>
          </a:p>
          <a:p>
            <a:r>
              <a:rPr lang="en-GB" dirty="0" smtClean="0">
                <a:latin typeface="Times New Roman" panose="02020603050405020304" pitchFamily="18" charset="0"/>
                <a:cs typeface="Times New Roman" panose="02020603050405020304" pitchFamily="18" charset="0"/>
              </a:rPr>
              <a:t>Coleridge’s </a:t>
            </a:r>
            <a:r>
              <a:rPr lang="en-GB" i="1" dirty="0" err="1" smtClean="0">
                <a:latin typeface="Times New Roman" panose="02020603050405020304" pitchFamily="18" charset="0"/>
                <a:cs typeface="Times New Roman" panose="02020603050405020304" pitchFamily="18" charset="0"/>
              </a:rPr>
              <a:t>Conciones</a:t>
            </a:r>
            <a:r>
              <a:rPr lang="en-GB" i="1" dirty="0" smtClean="0">
                <a:latin typeface="Times New Roman" panose="02020603050405020304" pitchFamily="18" charset="0"/>
                <a:cs typeface="Times New Roman" panose="02020603050405020304" pitchFamily="18" charset="0"/>
              </a:rPr>
              <a:t> ad </a:t>
            </a:r>
            <a:r>
              <a:rPr lang="en-GB" i="1" dirty="0" err="1" smtClean="0">
                <a:latin typeface="Times New Roman" panose="02020603050405020304" pitchFamily="18" charset="0"/>
                <a:cs typeface="Times New Roman" panose="02020603050405020304" pitchFamily="18" charset="0"/>
              </a:rPr>
              <a:t>Populum</a:t>
            </a:r>
            <a:r>
              <a:rPr lang="en-GB" i="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(1795) </a:t>
            </a:r>
          </a:p>
          <a:p>
            <a:r>
              <a:rPr lang="en-GB" dirty="0" smtClean="0">
                <a:latin typeface="Times New Roman" panose="02020603050405020304" pitchFamily="18" charset="0"/>
                <a:cs typeface="Times New Roman" panose="02020603050405020304" pitchFamily="18" charset="0"/>
              </a:rPr>
              <a:t>Wordsworth’s (unpublished) </a:t>
            </a:r>
            <a:r>
              <a:rPr lang="en-GB" i="1" dirty="0" smtClean="0">
                <a:latin typeface="Times New Roman" panose="02020603050405020304" pitchFamily="18" charset="0"/>
                <a:cs typeface="Times New Roman" panose="02020603050405020304" pitchFamily="18" charset="0"/>
              </a:rPr>
              <a:t>Letter to the Bishop of </a:t>
            </a:r>
            <a:r>
              <a:rPr lang="en-GB" i="1" dirty="0" err="1" smtClean="0">
                <a:latin typeface="Times New Roman" panose="02020603050405020304" pitchFamily="18" charset="0"/>
                <a:cs typeface="Times New Roman" panose="02020603050405020304" pitchFamily="18" charset="0"/>
              </a:rPr>
              <a:t>Llandaff</a:t>
            </a:r>
            <a:r>
              <a:rPr lang="en-GB" i="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(1793) </a:t>
            </a:r>
          </a:p>
          <a:p>
            <a:r>
              <a:rPr lang="en-GB" dirty="0" smtClean="0">
                <a:latin typeface="Times New Roman" panose="02020603050405020304" pitchFamily="18" charset="0"/>
                <a:cs typeface="Times New Roman" panose="02020603050405020304" pitchFamily="18" charset="0"/>
              </a:rPr>
              <a:t>Thomas Paine’s </a:t>
            </a:r>
            <a:r>
              <a:rPr lang="en-GB" i="1" dirty="0" smtClean="0">
                <a:latin typeface="Times New Roman" panose="02020603050405020304" pitchFamily="18" charset="0"/>
                <a:cs typeface="Times New Roman" panose="02020603050405020304" pitchFamily="18" charset="0"/>
              </a:rPr>
              <a:t>Rights of Man</a:t>
            </a:r>
            <a:r>
              <a:rPr lang="en-GB" dirty="0" smtClean="0">
                <a:latin typeface="Times New Roman" panose="02020603050405020304" pitchFamily="18" charset="0"/>
                <a:cs typeface="Times New Roman" panose="02020603050405020304" pitchFamily="18" charset="0"/>
              </a:rPr>
              <a:t>, published in two parts in 1791 and 1792. [most accessible </a:t>
            </a:r>
            <a:r>
              <a:rPr lang="en-GB" dirty="0" err="1" smtClean="0">
                <a:latin typeface="Times New Roman" panose="02020603050405020304" pitchFamily="18" charset="0"/>
                <a:cs typeface="Times New Roman" panose="02020603050405020304" pitchFamily="18" charset="0"/>
              </a:rPr>
              <a:t>defense</a:t>
            </a:r>
            <a:r>
              <a:rPr lang="en-GB" dirty="0" smtClean="0">
                <a:latin typeface="Times New Roman" panose="02020603050405020304" pitchFamily="18" charset="0"/>
                <a:cs typeface="Times New Roman" panose="02020603050405020304" pitchFamily="18" charset="0"/>
              </a:rPr>
              <a:t> of Enlightenment concept of general human rights]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5989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5"/>
            <a:ext cx="10515600" cy="690943"/>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Repression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28789" y="1173706"/>
            <a:ext cx="11758411" cy="5381639"/>
          </a:xfrm>
        </p:spPr>
        <p:txBody>
          <a:bodyPr>
            <a:normAutofit lnSpcReduction="10000"/>
          </a:bodyPr>
          <a:lstStyle/>
          <a:p>
            <a:r>
              <a:rPr lang="en-GB" dirty="0" smtClean="0">
                <a:latin typeface="Times New Roman" panose="02020603050405020304" pitchFamily="18" charset="0"/>
                <a:cs typeface="Times New Roman" panose="02020603050405020304" pitchFamily="18" charset="0"/>
              </a:rPr>
              <a:t>May 1792, the same month in which the guillotine was used in Paris for the first time, George III issued a Proclamation against Seditious Writings (used throughout the 1790s, against booksellers, writers and other radical activists)</a:t>
            </a:r>
          </a:p>
          <a:p>
            <a:r>
              <a:rPr lang="en-GB" dirty="0" smtClean="0">
                <a:latin typeface="Times New Roman" panose="02020603050405020304" pitchFamily="18" charset="0"/>
                <a:cs typeface="Times New Roman" panose="02020603050405020304" pitchFamily="18" charset="0"/>
              </a:rPr>
              <a:t>February 1793, declaration of war between Britain and France, after which time democratic sympathies of any kind were liable to be interpreted as traitorous as well as seditious. </a:t>
            </a:r>
          </a:p>
          <a:p>
            <a:r>
              <a:rPr lang="en-GB" dirty="0" smtClean="0">
                <a:latin typeface="Times New Roman" panose="02020603050405020304" pitchFamily="18" charset="0"/>
                <a:cs typeface="Times New Roman" panose="02020603050405020304" pitchFamily="18" charset="0"/>
              </a:rPr>
              <a:t>May 1794, suspension of Habeas Corpus, then Treason Trials, in which 12 leading London radicals arrested and charged with High Treason </a:t>
            </a:r>
          </a:p>
          <a:p>
            <a:r>
              <a:rPr lang="en-GB" dirty="0" smtClean="0">
                <a:latin typeface="Times New Roman" panose="02020603050405020304" pitchFamily="18" charset="0"/>
                <a:cs typeface="Times New Roman" panose="02020603050405020304" pitchFamily="18" charset="0"/>
              </a:rPr>
              <a:t>Habeas Corpus was again suspended in 1798, and further restrictions on the right of assembly and the freedom of speech were imposed by the Two Acts of 1795 and the Six Acts of 1799</a:t>
            </a:r>
          </a:p>
          <a:p>
            <a:r>
              <a:rPr lang="en-GB" dirty="0" smtClean="0">
                <a:latin typeface="Times New Roman" panose="02020603050405020304" pitchFamily="18" charset="0"/>
                <a:cs typeface="Times New Roman" panose="02020603050405020304" pitchFamily="18" charset="0"/>
              </a:rPr>
              <a:t>The radicals became steadily more isolated as government repression continued and the war with Revolutionary France turned more and more people away from politics towards the patriotic defence of the realm.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7643794"/>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12864</TotalTime>
  <Words>6086</Words>
  <Application>Microsoft Office PowerPoint</Application>
  <PresentationFormat>Szélesvásznú</PresentationFormat>
  <Paragraphs>267</Paragraphs>
  <Slides>38</Slides>
  <Notes>1</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38</vt:i4>
      </vt:variant>
    </vt:vector>
  </HeadingPairs>
  <TitlesOfParts>
    <vt:vector size="44" baseType="lpstr">
      <vt:lpstr>Arial</vt:lpstr>
      <vt:lpstr>Calibri</vt:lpstr>
      <vt:lpstr>Calibri Light</vt:lpstr>
      <vt:lpstr>Tahoma</vt:lpstr>
      <vt:lpstr>Times New Roman</vt:lpstr>
      <vt:lpstr>Office-téma</vt:lpstr>
      <vt:lpstr>Introduction</vt:lpstr>
      <vt:lpstr>Anne Finch, Countess of Winchilsea – from “The Introduction” (published in 1712)</vt:lpstr>
      <vt:lpstr>Historical Chronology 1 (Based on Wu)</vt:lpstr>
      <vt:lpstr>Historical Chronology 2</vt:lpstr>
      <vt:lpstr>Historical Chronology 3</vt:lpstr>
      <vt:lpstr>Revolution</vt:lpstr>
      <vt:lpstr>Pamphlets 1</vt:lpstr>
      <vt:lpstr>Pamphlets 2</vt:lpstr>
      <vt:lpstr>Repression</vt:lpstr>
      <vt:lpstr>Richard Polwhele, The unsex'd females 1</vt:lpstr>
      <vt:lpstr>Richard Polwhele, The unsex'd females 2</vt:lpstr>
      <vt:lpstr>Richard Polwhele, The unsex'd females 3</vt:lpstr>
      <vt:lpstr>Mary Wollstonecraft, A Vindication of the Rights of Woman (1792)</vt:lpstr>
      <vt:lpstr>Mary Wollstonecraft, A Vindication of the Rights of Woman (1792)</vt:lpstr>
      <vt:lpstr>Education</vt:lpstr>
      <vt:lpstr>Education 2 </vt:lpstr>
      <vt:lpstr>Educational Reform</vt:lpstr>
      <vt:lpstr>Further Education</vt:lpstr>
      <vt:lpstr>Marriage and Family</vt:lpstr>
      <vt:lpstr>Marriage and Family 2</vt:lpstr>
      <vt:lpstr>Marriage and Family</vt:lpstr>
      <vt:lpstr>Parents and Children</vt:lpstr>
      <vt:lpstr>Parents and Children</vt:lpstr>
      <vt:lpstr>Thomas Laqueur, Making Sex: Body and Gender from the Greeks to Freud (1992)</vt:lpstr>
      <vt:lpstr>Laqueur 2</vt:lpstr>
      <vt:lpstr>Laqueur 3</vt:lpstr>
      <vt:lpstr>The sexual body</vt:lpstr>
      <vt:lpstr>Genitelia</vt:lpstr>
      <vt:lpstr>Implications of the two-sex system</vt:lpstr>
      <vt:lpstr>Religion</vt:lpstr>
      <vt:lpstr>Women and Religion</vt:lpstr>
      <vt:lpstr>Women and Religion 2</vt:lpstr>
      <vt:lpstr>Women and Religion 3</vt:lpstr>
      <vt:lpstr>Women and work</vt:lpstr>
      <vt:lpstr>Women and Work 2</vt:lpstr>
      <vt:lpstr>Women and Work 3</vt:lpstr>
      <vt:lpstr>Recommended general works on women, poetry and romanticism</vt:lpstr>
      <vt:lpstr>PowerPoint bemutató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General Issues</dc:title>
  <dc:creator>Gárdos Bálint</dc:creator>
  <cp:lastModifiedBy>Gárdos Bálint</cp:lastModifiedBy>
  <cp:revision>87</cp:revision>
  <dcterms:created xsi:type="dcterms:W3CDTF">2019-01-31T08:09:35Z</dcterms:created>
  <dcterms:modified xsi:type="dcterms:W3CDTF">2019-09-16T13:29:58Z</dcterms:modified>
</cp:coreProperties>
</file>