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61" r:id="rId5"/>
    <p:sldId id="262" r:id="rId6"/>
    <p:sldId id="263" r:id="rId7"/>
    <p:sldId id="285" r:id="rId8"/>
    <p:sldId id="258" r:id="rId9"/>
    <p:sldId id="259"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75" d="100"/>
          <a:sy n="75" d="100"/>
        </p:scale>
        <p:origin x="54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smtClean="0"/>
              <a:t>Mintacím szerkesztése</a:t>
            </a:r>
            <a:endParaRPr lang="en-GB"/>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smtClean="0"/>
              <a:t>Kattintson ide az alcím mintájának szerkesztéséhez</a:t>
            </a:r>
            <a:endParaRPr lang="en-GB"/>
          </a:p>
        </p:txBody>
      </p:sp>
      <p:sp>
        <p:nvSpPr>
          <p:cNvPr id="4" name="Dátum helye 3"/>
          <p:cNvSpPr>
            <a:spLocks noGrp="1"/>
          </p:cNvSpPr>
          <p:nvPr>
            <p:ph type="dt" sz="half" idx="10"/>
          </p:nvPr>
        </p:nvSpPr>
        <p:spPr/>
        <p:txBody>
          <a:bodyPr/>
          <a:lstStyle/>
          <a:p>
            <a:fld id="{34D9E5D6-8AAC-4E7A-88A7-1EF419C2D2AA}" type="datetimeFigureOut">
              <a:rPr lang="en-GB" smtClean="0"/>
              <a:t>16/04/2018</a:t>
            </a:fld>
            <a:endParaRPr lang="en-GB"/>
          </a:p>
        </p:txBody>
      </p:sp>
      <p:sp>
        <p:nvSpPr>
          <p:cNvPr id="5" name="Élőláb helye 4"/>
          <p:cNvSpPr>
            <a:spLocks noGrp="1"/>
          </p:cNvSpPr>
          <p:nvPr>
            <p:ph type="ftr" sz="quarter" idx="11"/>
          </p:nvPr>
        </p:nvSpPr>
        <p:spPr/>
        <p:txBody>
          <a:bodyPr/>
          <a:lstStyle/>
          <a:p>
            <a:endParaRPr lang="en-GB"/>
          </a:p>
        </p:txBody>
      </p:sp>
      <p:sp>
        <p:nvSpPr>
          <p:cNvPr id="6" name="Dia számának helye 5"/>
          <p:cNvSpPr>
            <a:spLocks noGrp="1"/>
          </p:cNvSpPr>
          <p:nvPr>
            <p:ph type="sldNum" sz="quarter" idx="12"/>
          </p:nvPr>
        </p:nvSpPr>
        <p:spPr/>
        <p:txBody>
          <a:bodyPr/>
          <a:lstStyle/>
          <a:p>
            <a:fld id="{DB154BC1-F4CA-4962-9E21-1D169E04460C}" type="slidenum">
              <a:rPr lang="en-GB" smtClean="0"/>
              <a:t>‹#›</a:t>
            </a:fld>
            <a:endParaRPr lang="en-GB"/>
          </a:p>
        </p:txBody>
      </p:sp>
    </p:spTree>
    <p:extLst>
      <p:ext uri="{BB962C8B-B14F-4D97-AF65-F5344CB8AC3E}">
        <p14:creationId xmlns:p14="http://schemas.microsoft.com/office/powerpoint/2010/main" val="3265643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GB"/>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GB"/>
          </a:p>
        </p:txBody>
      </p:sp>
      <p:sp>
        <p:nvSpPr>
          <p:cNvPr id="4" name="Dátum helye 3"/>
          <p:cNvSpPr>
            <a:spLocks noGrp="1"/>
          </p:cNvSpPr>
          <p:nvPr>
            <p:ph type="dt" sz="half" idx="10"/>
          </p:nvPr>
        </p:nvSpPr>
        <p:spPr/>
        <p:txBody>
          <a:bodyPr/>
          <a:lstStyle/>
          <a:p>
            <a:fld id="{34D9E5D6-8AAC-4E7A-88A7-1EF419C2D2AA}" type="datetimeFigureOut">
              <a:rPr lang="en-GB" smtClean="0"/>
              <a:t>16/04/2018</a:t>
            </a:fld>
            <a:endParaRPr lang="en-GB"/>
          </a:p>
        </p:txBody>
      </p:sp>
      <p:sp>
        <p:nvSpPr>
          <p:cNvPr id="5" name="Élőláb helye 4"/>
          <p:cNvSpPr>
            <a:spLocks noGrp="1"/>
          </p:cNvSpPr>
          <p:nvPr>
            <p:ph type="ftr" sz="quarter" idx="11"/>
          </p:nvPr>
        </p:nvSpPr>
        <p:spPr/>
        <p:txBody>
          <a:bodyPr/>
          <a:lstStyle/>
          <a:p>
            <a:endParaRPr lang="en-GB"/>
          </a:p>
        </p:txBody>
      </p:sp>
      <p:sp>
        <p:nvSpPr>
          <p:cNvPr id="6" name="Dia számának helye 5"/>
          <p:cNvSpPr>
            <a:spLocks noGrp="1"/>
          </p:cNvSpPr>
          <p:nvPr>
            <p:ph type="sldNum" sz="quarter" idx="12"/>
          </p:nvPr>
        </p:nvSpPr>
        <p:spPr/>
        <p:txBody>
          <a:bodyPr/>
          <a:lstStyle/>
          <a:p>
            <a:fld id="{DB154BC1-F4CA-4962-9E21-1D169E04460C}" type="slidenum">
              <a:rPr lang="en-GB" smtClean="0"/>
              <a:t>‹#›</a:t>
            </a:fld>
            <a:endParaRPr lang="en-GB"/>
          </a:p>
        </p:txBody>
      </p:sp>
    </p:spTree>
    <p:extLst>
      <p:ext uri="{BB962C8B-B14F-4D97-AF65-F5344CB8AC3E}">
        <p14:creationId xmlns:p14="http://schemas.microsoft.com/office/powerpoint/2010/main" val="3861323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724900" y="365125"/>
            <a:ext cx="2628900" cy="5811838"/>
          </a:xfrm>
        </p:spPr>
        <p:txBody>
          <a:bodyPr vert="eaVert"/>
          <a:lstStyle/>
          <a:p>
            <a:r>
              <a:rPr lang="hu-HU" smtClean="0"/>
              <a:t>Mintacím szerkesztése</a:t>
            </a:r>
            <a:endParaRPr lang="en-GB"/>
          </a:p>
        </p:txBody>
      </p:sp>
      <p:sp>
        <p:nvSpPr>
          <p:cNvPr id="3" name="Függőleges szöveg helye 2"/>
          <p:cNvSpPr>
            <a:spLocks noGrp="1"/>
          </p:cNvSpPr>
          <p:nvPr>
            <p:ph type="body" orient="vert" idx="1"/>
          </p:nvPr>
        </p:nvSpPr>
        <p:spPr>
          <a:xfrm>
            <a:off x="838200" y="365125"/>
            <a:ext cx="7734300" cy="5811838"/>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GB"/>
          </a:p>
        </p:txBody>
      </p:sp>
      <p:sp>
        <p:nvSpPr>
          <p:cNvPr id="4" name="Dátum helye 3"/>
          <p:cNvSpPr>
            <a:spLocks noGrp="1"/>
          </p:cNvSpPr>
          <p:nvPr>
            <p:ph type="dt" sz="half" idx="10"/>
          </p:nvPr>
        </p:nvSpPr>
        <p:spPr/>
        <p:txBody>
          <a:bodyPr/>
          <a:lstStyle/>
          <a:p>
            <a:fld id="{34D9E5D6-8AAC-4E7A-88A7-1EF419C2D2AA}" type="datetimeFigureOut">
              <a:rPr lang="en-GB" smtClean="0"/>
              <a:t>16/04/2018</a:t>
            </a:fld>
            <a:endParaRPr lang="en-GB"/>
          </a:p>
        </p:txBody>
      </p:sp>
      <p:sp>
        <p:nvSpPr>
          <p:cNvPr id="5" name="Élőláb helye 4"/>
          <p:cNvSpPr>
            <a:spLocks noGrp="1"/>
          </p:cNvSpPr>
          <p:nvPr>
            <p:ph type="ftr" sz="quarter" idx="11"/>
          </p:nvPr>
        </p:nvSpPr>
        <p:spPr/>
        <p:txBody>
          <a:bodyPr/>
          <a:lstStyle/>
          <a:p>
            <a:endParaRPr lang="en-GB"/>
          </a:p>
        </p:txBody>
      </p:sp>
      <p:sp>
        <p:nvSpPr>
          <p:cNvPr id="6" name="Dia számának helye 5"/>
          <p:cNvSpPr>
            <a:spLocks noGrp="1"/>
          </p:cNvSpPr>
          <p:nvPr>
            <p:ph type="sldNum" sz="quarter" idx="12"/>
          </p:nvPr>
        </p:nvSpPr>
        <p:spPr/>
        <p:txBody>
          <a:bodyPr/>
          <a:lstStyle/>
          <a:p>
            <a:fld id="{DB154BC1-F4CA-4962-9E21-1D169E04460C}" type="slidenum">
              <a:rPr lang="en-GB" smtClean="0"/>
              <a:t>‹#›</a:t>
            </a:fld>
            <a:endParaRPr lang="en-GB"/>
          </a:p>
        </p:txBody>
      </p:sp>
    </p:spTree>
    <p:extLst>
      <p:ext uri="{BB962C8B-B14F-4D97-AF65-F5344CB8AC3E}">
        <p14:creationId xmlns:p14="http://schemas.microsoft.com/office/powerpoint/2010/main" val="1986893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GB"/>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GB"/>
          </a:p>
        </p:txBody>
      </p:sp>
      <p:sp>
        <p:nvSpPr>
          <p:cNvPr id="4" name="Dátum helye 3"/>
          <p:cNvSpPr>
            <a:spLocks noGrp="1"/>
          </p:cNvSpPr>
          <p:nvPr>
            <p:ph type="dt" sz="half" idx="10"/>
          </p:nvPr>
        </p:nvSpPr>
        <p:spPr/>
        <p:txBody>
          <a:bodyPr/>
          <a:lstStyle/>
          <a:p>
            <a:fld id="{34D9E5D6-8AAC-4E7A-88A7-1EF419C2D2AA}" type="datetimeFigureOut">
              <a:rPr lang="en-GB" smtClean="0"/>
              <a:t>16/04/2018</a:t>
            </a:fld>
            <a:endParaRPr lang="en-GB"/>
          </a:p>
        </p:txBody>
      </p:sp>
      <p:sp>
        <p:nvSpPr>
          <p:cNvPr id="5" name="Élőláb helye 4"/>
          <p:cNvSpPr>
            <a:spLocks noGrp="1"/>
          </p:cNvSpPr>
          <p:nvPr>
            <p:ph type="ftr" sz="quarter" idx="11"/>
          </p:nvPr>
        </p:nvSpPr>
        <p:spPr/>
        <p:txBody>
          <a:bodyPr/>
          <a:lstStyle/>
          <a:p>
            <a:endParaRPr lang="en-GB"/>
          </a:p>
        </p:txBody>
      </p:sp>
      <p:sp>
        <p:nvSpPr>
          <p:cNvPr id="6" name="Dia számának helye 5"/>
          <p:cNvSpPr>
            <a:spLocks noGrp="1"/>
          </p:cNvSpPr>
          <p:nvPr>
            <p:ph type="sldNum" sz="quarter" idx="12"/>
          </p:nvPr>
        </p:nvSpPr>
        <p:spPr/>
        <p:txBody>
          <a:bodyPr/>
          <a:lstStyle/>
          <a:p>
            <a:fld id="{DB154BC1-F4CA-4962-9E21-1D169E04460C}" type="slidenum">
              <a:rPr lang="en-GB" smtClean="0"/>
              <a:t>‹#›</a:t>
            </a:fld>
            <a:endParaRPr lang="en-GB"/>
          </a:p>
        </p:txBody>
      </p:sp>
    </p:spTree>
    <p:extLst>
      <p:ext uri="{BB962C8B-B14F-4D97-AF65-F5344CB8AC3E}">
        <p14:creationId xmlns:p14="http://schemas.microsoft.com/office/powerpoint/2010/main" val="416561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831850" y="1709738"/>
            <a:ext cx="10515600" cy="2852737"/>
          </a:xfrm>
        </p:spPr>
        <p:txBody>
          <a:bodyPr anchor="b"/>
          <a:lstStyle>
            <a:lvl1pPr>
              <a:defRPr sz="6000"/>
            </a:lvl1pPr>
          </a:lstStyle>
          <a:p>
            <a:r>
              <a:rPr lang="hu-HU" smtClean="0"/>
              <a:t>Mintacím szerkesztése</a:t>
            </a:r>
            <a:endParaRPr lang="en-GB"/>
          </a:p>
        </p:txBody>
      </p:sp>
      <p:sp>
        <p:nvSpPr>
          <p:cNvPr id="3" name="Szöveg hely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34D9E5D6-8AAC-4E7A-88A7-1EF419C2D2AA}" type="datetimeFigureOut">
              <a:rPr lang="en-GB" smtClean="0"/>
              <a:t>16/04/2018</a:t>
            </a:fld>
            <a:endParaRPr lang="en-GB"/>
          </a:p>
        </p:txBody>
      </p:sp>
      <p:sp>
        <p:nvSpPr>
          <p:cNvPr id="5" name="Élőláb helye 4"/>
          <p:cNvSpPr>
            <a:spLocks noGrp="1"/>
          </p:cNvSpPr>
          <p:nvPr>
            <p:ph type="ftr" sz="quarter" idx="11"/>
          </p:nvPr>
        </p:nvSpPr>
        <p:spPr/>
        <p:txBody>
          <a:bodyPr/>
          <a:lstStyle/>
          <a:p>
            <a:endParaRPr lang="en-GB"/>
          </a:p>
        </p:txBody>
      </p:sp>
      <p:sp>
        <p:nvSpPr>
          <p:cNvPr id="6" name="Dia számának helye 5"/>
          <p:cNvSpPr>
            <a:spLocks noGrp="1"/>
          </p:cNvSpPr>
          <p:nvPr>
            <p:ph type="sldNum" sz="quarter" idx="12"/>
          </p:nvPr>
        </p:nvSpPr>
        <p:spPr/>
        <p:txBody>
          <a:bodyPr/>
          <a:lstStyle/>
          <a:p>
            <a:fld id="{DB154BC1-F4CA-4962-9E21-1D169E04460C}" type="slidenum">
              <a:rPr lang="en-GB" smtClean="0"/>
              <a:t>‹#›</a:t>
            </a:fld>
            <a:endParaRPr lang="en-GB"/>
          </a:p>
        </p:txBody>
      </p:sp>
    </p:spTree>
    <p:extLst>
      <p:ext uri="{BB962C8B-B14F-4D97-AF65-F5344CB8AC3E}">
        <p14:creationId xmlns:p14="http://schemas.microsoft.com/office/powerpoint/2010/main" val="4074349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GB"/>
          </a:p>
        </p:txBody>
      </p:sp>
      <p:sp>
        <p:nvSpPr>
          <p:cNvPr id="3" name="Tartalom helye 2"/>
          <p:cNvSpPr>
            <a:spLocks noGrp="1"/>
          </p:cNvSpPr>
          <p:nvPr>
            <p:ph sz="half" idx="1"/>
          </p:nvPr>
        </p:nvSpPr>
        <p:spPr>
          <a:xfrm>
            <a:off x="838200" y="1825625"/>
            <a:ext cx="5181600" cy="435133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GB"/>
          </a:p>
        </p:txBody>
      </p:sp>
      <p:sp>
        <p:nvSpPr>
          <p:cNvPr id="4" name="Tartalom helye 3"/>
          <p:cNvSpPr>
            <a:spLocks noGrp="1"/>
          </p:cNvSpPr>
          <p:nvPr>
            <p:ph sz="half" idx="2"/>
          </p:nvPr>
        </p:nvSpPr>
        <p:spPr>
          <a:xfrm>
            <a:off x="6172200" y="1825625"/>
            <a:ext cx="5181600" cy="435133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GB"/>
          </a:p>
        </p:txBody>
      </p:sp>
      <p:sp>
        <p:nvSpPr>
          <p:cNvPr id="5" name="Dátum helye 4"/>
          <p:cNvSpPr>
            <a:spLocks noGrp="1"/>
          </p:cNvSpPr>
          <p:nvPr>
            <p:ph type="dt" sz="half" idx="10"/>
          </p:nvPr>
        </p:nvSpPr>
        <p:spPr/>
        <p:txBody>
          <a:bodyPr/>
          <a:lstStyle/>
          <a:p>
            <a:fld id="{34D9E5D6-8AAC-4E7A-88A7-1EF419C2D2AA}" type="datetimeFigureOut">
              <a:rPr lang="en-GB" smtClean="0"/>
              <a:t>16/04/2018</a:t>
            </a:fld>
            <a:endParaRPr lang="en-GB"/>
          </a:p>
        </p:txBody>
      </p:sp>
      <p:sp>
        <p:nvSpPr>
          <p:cNvPr id="6" name="Élőláb helye 5"/>
          <p:cNvSpPr>
            <a:spLocks noGrp="1"/>
          </p:cNvSpPr>
          <p:nvPr>
            <p:ph type="ftr" sz="quarter" idx="11"/>
          </p:nvPr>
        </p:nvSpPr>
        <p:spPr/>
        <p:txBody>
          <a:bodyPr/>
          <a:lstStyle/>
          <a:p>
            <a:endParaRPr lang="en-GB"/>
          </a:p>
        </p:txBody>
      </p:sp>
      <p:sp>
        <p:nvSpPr>
          <p:cNvPr id="7" name="Dia számának helye 6"/>
          <p:cNvSpPr>
            <a:spLocks noGrp="1"/>
          </p:cNvSpPr>
          <p:nvPr>
            <p:ph type="sldNum" sz="quarter" idx="12"/>
          </p:nvPr>
        </p:nvSpPr>
        <p:spPr/>
        <p:txBody>
          <a:bodyPr/>
          <a:lstStyle/>
          <a:p>
            <a:fld id="{DB154BC1-F4CA-4962-9E21-1D169E04460C}" type="slidenum">
              <a:rPr lang="en-GB" smtClean="0"/>
              <a:t>‹#›</a:t>
            </a:fld>
            <a:endParaRPr lang="en-GB"/>
          </a:p>
        </p:txBody>
      </p:sp>
    </p:spTree>
    <p:extLst>
      <p:ext uri="{BB962C8B-B14F-4D97-AF65-F5344CB8AC3E}">
        <p14:creationId xmlns:p14="http://schemas.microsoft.com/office/powerpoint/2010/main" val="101341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839788" y="365125"/>
            <a:ext cx="10515600" cy="1325563"/>
          </a:xfrm>
        </p:spPr>
        <p:txBody>
          <a:bodyPr/>
          <a:lstStyle/>
          <a:p>
            <a:r>
              <a:rPr lang="hu-HU" smtClean="0"/>
              <a:t>Mintacím szerkesztése</a:t>
            </a:r>
            <a:endParaRPr lang="en-GB"/>
          </a:p>
        </p:txBody>
      </p:sp>
      <p:sp>
        <p:nvSpPr>
          <p:cNvPr id="3" name="Szöveg hely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839788" y="2505075"/>
            <a:ext cx="5157787" cy="36845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GB"/>
          </a:p>
        </p:txBody>
      </p:sp>
      <p:sp>
        <p:nvSpPr>
          <p:cNvPr id="5" name="Szöveg hely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6172200" y="2505075"/>
            <a:ext cx="5183188" cy="36845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GB"/>
          </a:p>
        </p:txBody>
      </p:sp>
      <p:sp>
        <p:nvSpPr>
          <p:cNvPr id="7" name="Dátum helye 6"/>
          <p:cNvSpPr>
            <a:spLocks noGrp="1"/>
          </p:cNvSpPr>
          <p:nvPr>
            <p:ph type="dt" sz="half" idx="10"/>
          </p:nvPr>
        </p:nvSpPr>
        <p:spPr/>
        <p:txBody>
          <a:bodyPr/>
          <a:lstStyle/>
          <a:p>
            <a:fld id="{34D9E5D6-8AAC-4E7A-88A7-1EF419C2D2AA}" type="datetimeFigureOut">
              <a:rPr lang="en-GB" smtClean="0"/>
              <a:t>16/04/2018</a:t>
            </a:fld>
            <a:endParaRPr lang="en-GB"/>
          </a:p>
        </p:txBody>
      </p:sp>
      <p:sp>
        <p:nvSpPr>
          <p:cNvPr id="8" name="Élőláb helye 7"/>
          <p:cNvSpPr>
            <a:spLocks noGrp="1"/>
          </p:cNvSpPr>
          <p:nvPr>
            <p:ph type="ftr" sz="quarter" idx="11"/>
          </p:nvPr>
        </p:nvSpPr>
        <p:spPr/>
        <p:txBody>
          <a:bodyPr/>
          <a:lstStyle/>
          <a:p>
            <a:endParaRPr lang="en-GB"/>
          </a:p>
        </p:txBody>
      </p:sp>
      <p:sp>
        <p:nvSpPr>
          <p:cNvPr id="9" name="Dia számának helye 8"/>
          <p:cNvSpPr>
            <a:spLocks noGrp="1"/>
          </p:cNvSpPr>
          <p:nvPr>
            <p:ph type="sldNum" sz="quarter" idx="12"/>
          </p:nvPr>
        </p:nvSpPr>
        <p:spPr/>
        <p:txBody>
          <a:bodyPr/>
          <a:lstStyle/>
          <a:p>
            <a:fld id="{DB154BC1-F4CA-4962-9E21-1D169E04460C}" type="slidenum">
              <a:rPr lang="en-GB" smtClean="0"/>
              <a:t>‹#›</a:t>
            </a:fld>
            <a:endParaRPr lang="en-GB"/>
          </a:p>
        </p:txBody>
      </p:sp>
    </p:spTree>
    <p:extLst>
      <p:ext uri="{BB962C8B-B14F-4D97-AF65-F5344CB8AC3E}">
        <p14:creationId xmlns:p14="http://schemas.microsoft.com/office/powerpoint/2010/main" val="487954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GB"/>
          </a:p>
        </p:txBody>
      </p:sp>
      <p:sp>
        <p:nvSpPr>
          <p:cNvPr id="3" name="Dátum helye 2"/>
          <p:cNvSpPr>
            <a:spLocks noGrp="1"/>
          </p:cNvSpPr>
          <p:nvPr>
            <p:ph type="dt" sz="half" idx="10"/>
          </p:nvPr>
        </p:nvSpPr>
        <p:spPr/>
        <p:txBody>
          <a:bodyPr/>
          <a:lstStyle/>
          <a:p>
            <a:fld id="{34D9E5D6-8AAC-4E7A-88A7-1EF419C2D2AA}" type="datetimeFigureOut">
              <a:rPr lang="en-GB" smtClean="0"/>
              <a:t>16/04/2018</a:t>
            </a:fld>
            <a:endParaRPr lang="en-GB"/>
          </a:p>
        </p:txBody>
      </p:sp>
      <p:sp>
        <p:nvSpPr>
          <p:cNvPr id="4" name="Élőláb helye 3"/>
          <p:cNvSpPr>
            <a:spLocks noGrp="1"/>
          </p:cNvSpPr>
          <p:nvPr>
            <p:ph type="ftr" sz="quarter" idx="11"/>
          </p:nvPr>
        </p:nvSpPr>
        <p:spPr/>
        <p:txBody>
          <a:bodyPr/>
          <a:lstStyle/>
          <a:p>
            <a:endParaRPr lang="en-GB"/>
          </a:p>
        </p:txBody>
      </p:sp>
      <p:sp>
        <p:nvSpPr>
          <p:cNvPr id="5" name="Dia számának helye 4"/>
          <p:cNvSpPr>
            <a:spLocks noGrp="1"/>
          </p:cNvSpPr>
          <p:nvPr>
            <p:ph type="sldNum" sz="quarter" idx="12"/>
          </p:nvPr>
        </p:nvSpPr>
        <p:spPr/>
        <p:txBody>
          <a:bodyPr/>
          <a:lstStyle/>
          <a:p>
            <a:fld id="{DB154BC1-F4CA-4962-9E21-1D169E04460C}" type="slidenum">
              <a:rPr lang="en-GB" smtClean="0"/>
              <a:t>‹#›</a:t>
            </a:fld>
            <a:endParaRPr lang="en-GB"/>
          </a:p>
        </p:txBody>
      </p:sp>
    </p:spTree>
    <p:extLst>
      <p:ext uri="{BB962C8B-B14F-4D97-AF65-F5344CB8AC3E}">
        <p14:creationId xmlns:p14="http://schemas.microsoft.com/office/powerpoint/2010/main" val="4204945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34D9E5D6-8AAC-4E7A-88A7-1EF419C2D2AA}" type="datetimeFigureOut">
              <a:rPr lang="en-GB" smtClean="0"/>
              <a:t>16/04/2018</a:t>
            </a:fld>
            <a:endParaRPr lang="en-GB"/>
          </a:p>
        </p:txBody>
      </p:sp>
      <p:sp>
        <p:nvSpPr>
          <p:cNvPr id="3" name="Élőláb helye 2"/>
          <p:cNvSpPr>
            <a:spLocks noGrp="1"/>
          </p:cNvSpPr>
          <p:nvPr>
            <p:ph type="ftr" sz="quarter" idx="11"/>
          </p:nvPr>
        </p:nvSpPr>
        <p:spPr/>
        <p:txBody>
          <a:bodyPr/>
          <a:lstStyle/>
          <a:p>
            <a:endParaRPr lang="en-GB"/>
          </a:p>
        </p:txBody>
      </p:sp>
      <p:sp>
        <p:nvSpPr>
          <p:cNvPr id="4" name="Dia számának helye 3"/>
          <p:cNvSpPr>
            <a:spLocks noGrp="1"/>
          </p:cNvSpPr>
          <p:nvPr>
            <p:ph type="sldNum" sz="quarter" idx="12"/>
          </p:nvPr>
        </p:nvSpPr>
        <p:spPr/>
        <p:txBody>
          <a:bodyPr/>
          <a:lstStyle/>
          <a:p>
            <a:fld id="{DB154BC1-F4CA-4962-9E21-1D169E04460C}" type="slidenum">
              <a:rPr lang="en-GB" smtClean="0"/>
              <a:t>‹#›</a:t>
            </a:fld>
            <a:endParaRPr lang="en-GB"/>
          </a:p>
        </p:txBody>
      </p:sp>
    </p:spTree>
    <p:extLst>
      <p:ext uri="{BB962C8B-B14F-4D97-AF65-F5344CB8AC3E}">
        <p14:creationId xmlns:p14="http://schemas.microsoft.com/office/powerpoint/2010/main" val="3612344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smtClean="0"/>
              <a:t>Mintacím szerkesztése</a:t>
            </a:r>
            <a:endParaRPr lang="en-GB"/>
          </a:p>
        </p:txBody>
      </p:sp>
      <p:sp>
        <p:nvSpPr>
          <p:cNvPr id="3" name="Tartalom hely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GB"/>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átum helye 4"/>
          <p:cNvSpPr>
            <a:spLocks noGrp="1"/>
          </p:cNvSpPr>
          <p:nvPr>
            <p:ph type="dt" sz="half" idx="10"/>
          </p:nvPr>
        </p:nvSpPr>
        <p:spPr/>
        <p:txBody>
          <a:bodyPr/>
          <a:lstStyle/>
          <a:p>
            <a:fld id="{34D9E5D6-8AAC-4E7A-88A7-1EF419C2D2AA}" type="datetimeFigureOut">
              <a:rPr lang="en-GB" smtClean="0"/>
              <a:t>16/04/2018</a:t>
            </a:fld>
            <a:endParaRPr lang="en-GB"/>
          </a:p>
        </p:txBody>
      </p:sp>
      <p:sp>
        <p:nvSpPr>
          <p:cNvPr id="6" name="Élőláb helye 5"/>
          <p:cNvSpPr>
            <a:spLocks noGrp="1"/>
          </p:cNvSpPr>
          <p:nvPr>
            <p:ph type="ftr" sz="quarter" idx="11"/>
          </p:nvPr>
        </p:nvSpPr>
        <p:spPr/>
        <p:txBody>
          <a:bodyPr/>
          <a:lstStyle/>
          <a:p>
            <a:endParaRPr lang="en-GB"/>
          </a:p>
        </p:txBody>
      </p:sp>
      <p:sp>
        <p:nvSpPr>
          <p:cNvPr id="7" name="Dia számának helye 6"/>
          <p:cNvSpPr>
            <a:spLocks noGrp="1"/>
          </p:cNvSpPr>
          <p:nvPr>
            <p:ph type="sldNum" sz="quarter" idx="12"/>
          </p:nvPr>
        </p:nvSpPr>
        <p:spPr/>
        <p:txBody>
          <a:bodyPr/>
          <a:lstStyle/>
          <a:p>
            <a:fld id="{DB154BC1-F4CA-4962-9E21-1D169E04460C}" type="slidenum">
              <a:rPr lang="en-GB" smtClean="0"/>
              <a:t>‹#›</a:t>
            </a:fld>
            <a:endParaRPr lang="en-GB"/>
          </a:p>
        </p:txBody>
      </p:sp>
    </p:spTree>
    <p:extLst>
      <p:ext uri="{BB962C8B-B14F-4D97-AF65-F5344CB8AC3E}">
        <p14:creationId xmlns:p14="http://schemas.microsoft.com/office/powerpoint/2010/main" val="4231024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smtClean="0"/>
              <a:t>Mintacím szerkesztése</a:t>
            </a:r>
            <a:endParaRPr lang="en-GB"/>
          </a:p>
        </p:txBody>
      </p:sp>
      <p:sp>
        <p:nvSpPr>
          <p:cNvPr id="3" name="Kép hely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átum helye 4"/>
          <p:cNvSpPr>
            <a:spLocks noGrp="1"/>
          </p:cNvSpPr>
          <p:nvPr>
            <p:ph type="dt" sz="half" idx="10"/>
          </p:nvPr>
        </p:nvSpPr>
        <p:spPr/>
        <p:txBody>
          <a:bodyPr/>
          <a:lstStyle/>
          <a:p>
            <a:fld id="{34D9E5D6-8AAC-4E7A-88A7-1EF419C2D2AA}" type="datetimeFigureOut">
              <a:rPr lang="en-GB" smtClean="0"/>
              <a:t>16/04/2018</a:t>
            </a:fld>
            <a:endParaRPr lang="en-GB"/>
          </a:p>
        </p:txBody>
      </p:sp>
      <p:sp>
        <p:nvSpPr>
          <p:cNvPr id="6" name="Élőláb helye 5"/>
          <p:cNvSpPr>
            <a:spLocks noGrp="1"/>
          </p:cNvSpPr>
          <p:nvPr>
            <p:ph type="ftr" sz="quarter" idx="11"/>
          </p:nvPr>
        </p:nvSpPr>
        <p:spPr/>
        <p:txBody>
          <a:bodyPr/>
          <a:lstStyle/>
          <a:p>
            <a:endParaRPr lang="en-GB"/>
          </a:p>
        </p:txBody>
      </p:sp>
      <p:sp>
        <p:nvSpPr>
          <p:cNvPr id="7" name="Dia számának helye 6"/>
          <p:cNvSpPr>
            <a:spLocks noGrp="1"/>
          </p:cNvSpPr>
          <p:nvPr>
            <p:ph type="sldNum" sz="quarter" idx="12"/>
          </p:nvPr>
        </p:nvSpPr>
        <p:spPr/>
        <p:txBody>
          <a:bodyPr/>
          <a:lstStyle/>
          <a:p>
            <a:fld id="{DB154BC1-F4CA-4962-9E21-1D169E04460C}" type="slidenum">
              <a:rPr lang="en-GB" smtClean="0"/>
              <a:t>‹#›</a:t>
            </a:fld>
            <a:endParaRPr lang="en-GB"/>
          </a:p>
        </p:txBody>
      </p:sp>
    </p:spTree>
    <p:extLst>
      <p:ext uri="{BB962C8B-B14F-4D97-AF65-F5344CB8AC3E}">
        <p14:creationId xmlns:p14="http://schemas.microsoft.com/office/powerpoint/2010/main" val="2597315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smtClean="0"/>
              <a:t>Mintacím szerkesztése</a:t>
            </a:r>
            <a:endParaRPr lang="en-GB"/>
          </a:p>
        </p:txBody>
      </p:sp>
      <p:sp>
        <p:nvSpPr>
          <p:cNvPr id="3" name="Szöveg hely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GB"/>
          </a:p>
        </p:txBody>
      </p:sp>
      <p:sp>
        <p:nvSpPr>
          <p:cNvPr id="4" name="Dátum hely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D9E5D6-8AAC-4E7A-88A7-1EF419C2D2AA}" type="datetimeFigureOut">
              <a:rPr lang="en-GB" smtClean="0"/>
              <a:t>16/04/2018</a:t>
            </a:fld>
            <a:endParaRPr lang="en-GB"/>
          </a:p>
        </p:txBody>
      </p:sp>
      <p:sp>
        <p:nvSpPr>
          <p:cNvPr id="5" name="Élőláb hely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Dia számának hely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154BC1-F4CA-4962-9E21-1D169E04460C}" type="slidenum">
              <a:rPr lang="en-GB" smtClean="0"/>
              <a:t>‹#›</a:t>
            </a:fld>
            <a:endParaRPr lang="en-GB"/>
          </a:p>
        </p:txBody>
      </p:sp>
    </p:spTree>
    <p:extLst>
      <p:ext uri="{BB962C8B-B14F-4D97-AF65-F5344CB8AC3E}">
        <p14:creationId xmlns:p14="http://schemas.microsoft.com/office/powerpoint/2010/main" val="20057250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1895157"/>
          </a:xfrm>
        </p:spPr>
        <p:txBody>
          <a:bodyPr/>
          <a:lstStyle/>
          <a:p>
            <a:r>
              <a:rPr lang="hu-HU" dirty="0" err="1" smtClean="0">
                <a:latin typeface="Times New Roman" panose="02020603050405020304" pitchFamily="18" charset="0"/>
                <a:cs typeface="Times New Roman" panose="02020603050405020304" pitchFamily="18" charset="0"/>
              </a:rPr>
              <a:t>Postcolonial</a:t>
            </a:r>
            <a:r>
              <a:rPr lang="hu-HU" dirty="0" smtClean="0">
                <a:latin typeface="Times New Roman" panose="02020603050405020304" pitchFamily="18" charset="0"/>
                <a:cs typeface="Times New Roman" panose="02020603050405020304" pitchFamily="18" charset="0"/>
              </a:rPr>
              <a:t> and  </a:t>
            </a:r>
            <a:r>
              <a:rPr lang="hu-HU" dirty="0" err="1" smtClean="0">
                <a:latin typeface="Times New Roman" panose="02020603050405020304" pitchFamily="18" charset="0"/>
                <a:cs typeface="Times New Roman" panose="02020603050405020304" pitchFamily="18" charset="0"/>
              </a:rPr>
              <a:t>Diaspora</a:t>
            </a:r>
            <a:r>
              <a:rPr lang="hu-HU" dirty="0" smtClean="0">
                <a:latin typeface="Times New Roman" panose="02020603050405020304" pitchFamily="18" charset="0"/>
                <a:cs typeface="Times New Roman" panose="02020603050405020304" pitchFamily="18" charset="0"/>
              </a:rPr>
              <a:t> </a:t>
            </a:r>
            <a:r>
              <a:rPr lang="hu-HU" dirty="0" err="1" smtClean="0">
                <a:latin typeface="Times New Roman" panose="02020603050405020304" pitchFamily="18" charset="0"/>
                <a:cs typeface="Times New Roman" panose="02020603050405020304" pitchFamily="18" charset="0"/>
              </a:rPr>
              <a:t>Studies</a:t>
            </a:r>
            <a:endParaRPr lang="en-GB" dirty="0">
              <a:latin typeface="Times New Roman" panose="02020603050405020304" pitchFamily="18" charset="0"/>
              <a:cs typeface="Times New Roman" panose="02020603050405020304" pitchFamily="18" charset="0"/>
            </a:endParaRPr>
          </a:p>
        </p:txBody>
      </p:sp>
      <p:sp>
        <p:nvSpPr>
          <p:cNvPr id="3" name="Alcím 2"/>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875281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365125"/>
            <a:ext cx="10515600" cy="915035"/>
          </a:xfrm>
        </p:spPr>
        <p:txBody>
          <a:bodyPr/>
          <a:lstStyle/>
          <a:p>
            <a:pPr algn="ctr"/>
            <a:r>
              <a:rPr lang="en-GB" dirty="0" smtClean="0">
                <a:latin typeface="Times New Roman" panose="02020603050405020304" pitchFamily="18" charset="0"/>
                <a:cs typeface="Times New Roman" panose="02020603050405020304" pitchFamily="18" charset="0"/>
              </a:rPr>
              <a:t>Textual Contest</a:t>
            </a:r>
            <a:endParaRPr lang="en-GB" dirty="0">
              <a:latin typeface="Times New Roman" panose="02020603050405020304" pitchFamily="18" charset="0"/>
              <a:cs typeface="Times New Roman" panose="02020603050405020304" pitchFamily="18" charset="0"/>
            </a:endParaRPr>
          </a:p>
        </p:txBody>
      </p:sp>
      <p:sp>
        <p:nvSpPr>
          <p:cNvPr id="3" name="Tartalom helye 2"/>
          <p:cNvSpPr>
            <a:spLocks noGrp="1"/>
          </p:cNvSpPr>
          <p:nvPr>
            <p:ph idx="1"/>
          </p:nvPr>
        </p:nvSpPr>
        <p:spPr>
          <a:xfrm>
            <a:off x="404949" y="1371600"/>
            <a:ext cx="11299371" cy="5055326"/>
          </a:xfrm>
        </p:spPr>
        <p:txBody>
          <a:bodyPr/>
          <a:lstStyle/>
          <a:p>
            <a:r>
              <a:rPr lang="hu-HU" dirty="0" smtClean="0">
                <a:latin typeface="Times New Roman" panose="02020603050405020304" pitchFamily="18" charset="0"/>
                <a:cs typeface="Times New Roman" panose="02020603050405020304" pitchFamily="18" charset="0"/>
              </a:rPr>
              <a:t>P</a:t>
            </a:r>
            <a:r>
              <a:rPr lang="en-GB" dirty="0" err="1" smtClean="0">
                <a:latin typeface="Times New Roman" panose="02020603050405020304" pitchFamily="18" charset="0"/>
                <a:cs typeface="Times New Roman" panose="02020603050405020304" pitchFamily="18" charset="0"/>
              </a:rPr>
              <a:t>ostcolonial</a:t>
            </a:r>
            <a:r>
              <a:rPr lang="en-GB" dirty="0" smtClean="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literary theory invokes </a:t>
            </a:r>
            <a:r>
              <a:rPr lang="en-GB" dirty="0" smtClean="0">
                <a:latin typeface="Times New Roman" panose="02020603050405020304" pitchFamily="18" charset="0"/>
                <a:cs typeface="Times New Roman" panose="02020603050405020304" pitchFamily="18" charset="0"/>
              </a:rPr>
              <a:t>cultural materialist</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assumptions </a:t>
            </a:r>
            <a:r>
              <a:rPr lang="en-GB" dirty="0">
                <a:latin typeface="Times New Roman" panose="02020603050405020304" pitchFamily="18" charset="0"/>
                <a:cs typeface="Times New Roman" panose="02020603050405020304" pitchFamily="18" charset="0"/>
              </a:rPr>
              <a:t>in its account of textual production under </a:t>
            </a:r>
            <a:r>
              <a:rPr lang="en-GB" dirty="0" smtClean="0">
                <a:latin typeface="Times New Roman" panose="02020603050405020304" pitchFamily="18" charset="0"/>
                <a:cs typeface="Times New Roman" panose="02020603050405020304" pitchFamily="18" charset="0"/>
              </a:rPr>
              <a:t>colonial</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and </a:t>
            </a:r>
            <a:r>
              <a:rPr lang="en-GB" dirty="0">
                <a:latin typeface="Times New Roman" panose="02020603050405020304" pitchFamily="18" charset="0"/>
                <a:cs typeface="Times New Roman" panose="02020603050405020304" pitchFamily="18" charset="0"/>
              </a:rPr>
              <a:t>postcolonial </a:t>
            </a:r>
            <a:r>
              <a:rPr lang="en-GB" dirty="0" smtClean="0">
                <a:latin typeface="Times New Roman" panose="02020603050405020304" pitchFamily="18" charset="0"/>
                <a:cs typeface="Times New Roman" panose="02020603050405020304" pitchFamily="18" charset="0"/>
              </a:rPr>
              <a:t>conditions</a:t>
            </a:r>
            <a:r>
              <a:rPr lang="hu-HU" dirty="0" smtClean="0">
                <a:latin typeface="Times New Roman" panose="02020603050405020304" pitchFamily="18" charset="0"/>
                <a:cs typeface="Times New Roman" panose="02020603050405020304" pitchFamily="18" charset="0"/>
              </a:rPr>
              <a:t>.</a:t>
            </a:r>
          </a:p>
          <a:p>
            <a:r>
              <a:rPr lang="hu-HU" dirty="0" smtClean="0">
                <a:latin typeface="Times New Roman" panose="02020603050405020304" pitchFamily="18" charset="0"/>
                <a:cs typeface="Times New Roman" panose="02020603050405020304" pitchFamily="18" charset="0"/>
              </a:rPr>
              <a:t>T</a:t>
            </a:r>
            <a:r>
              <a:rPr lang="en-GB" dirty="0" err="1" smtClean="0">
                <a:latin typeface="Times New Roman" panose="02020603050405020304" pitchFamily="18" charset="0"/>
                <a:cs typeface="Times New Roman" panose="02020603050405020304" pitchFamily="18" charset="0"/>
              </a:rPr>
              <a:t>extuality</a:t>
            </a:r>
            <a:r>
              <a:rPr lang="en-GB" dirty="0" smtClean="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is endemic to the colonial encounter. </a:t>
            </a:r>
            <a:r>
              <a:rPr lang="en-GB" dirty="0" smtClean="0">
                <a:latin typeface="Times New Roman" panose="02020603050405020304" pitchFamily="18" charset="0"/>
                <a:cs typeface="Times New Roman" panose="02020603050405020304" pitchFamily="18" charset="0"/>
              </a:rPr>
              <a:t>Texts</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are </a:t>
            </a:r>
            <a:r>
              <a:rPr lang="en-GB" dirty="0">
                <a:latin typeface="Times New Roman" panose="02020603050405020304" pitchFamily="18" charset="0"/>
                <a:cs typeface="Times New Roman" panose="02020603050405020304" pitchFamily="18" charset="0"/>
              </a:rPr>
              <a:t>the most significant instigators and purveyors of </a:t>
            </a:r>
            <a:r>
              <a:rPr lang="en-GB" dirty="0" smtClean="0">
                <a:latin typeface="Times New Roman" panose="02020603050405020304" pitchFamily="18" charset="0"/>
                <a:cs typeface="Times New Roman" panose="02020603050405020304" pitchFamily="18" charset="0"/>
              </a:rPr>
              <a:t>colonial</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power </a:t>
            </a:r>
            <a:r>
              <a:rPr lang="en-GB" dirty="0">
                <a:latin typeface="Times New Roman" panose="02020603050405020304" pitchFamily="18" charset="0"/>
                <a:cs typeface="Times New Roman" panose="02020603050405020304" pitchFamily="18" charset="0"/>
              </a:rPr>
              <a:t>and its double, postcolonial </a:t>
            </a:r>
            <a:r>
              <a:rPr lang="en-GB" dirty="0" smtClean="0">
                <a:latin typeface="Times New Roman" panose="02020603050405020304" pitchFamily="18" charset="0"/>
                <a:cs typeface="Times New Roman" panose="02020603050405020304" pitchFamily="18" charset="0"/>
              </a:rPr>
              <a:t>resistance</a:t>
            </a:r>
            <a:r>
              <a:rPr lang="hu-HU" dirty="0" smtClean="0">
                <a:latin typeface="Times New Roman" panose="02020603050405020304" pitchFamily="18" charset="0"/>
                <a:cs typeface="Times New Roman" panose="02020603050405020304" pitchFamily="18" charset="0"/>
              </a:rPr>
              <a:t>.</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7427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55617" y="221434"/>
            <a:ext cx="10515600" cy="1006475"/>
          </a:xfrm>
        </p:spPr>
        <p:txBody>
          <a:bodyPr/>
          <a:lstStyle/>
          <a:p>
            <a:pPr algn="ctr"/>
            <a:r>
              <a:rPr lang="en-US" dirty="0" smtClean="0">
                <a:latin typeface="Times New Roman" panose="02020603050405020304" pitchFamily="18" charset="0"/>
                <a:cs typeface="Times New Roman" panose="02020603050405020304" pitchFamily="18" charset="0"/>
              </a:rPr>
              <a:t>English as a Discipline</a:t>
            </a:r>
            <a:endParaRPr lang="en-US" dirty="0">
              <a:latin typeface="Times New Roman" panose="02020603050405020304" pitchFamily="18" charset="0"/>
              <a:cs typeface="Times New Roman" panose="02020603050405020304" pitchFamily="18" charset="0"/>
            </a:endParaRPr>
          </a:p>
        </p:txBody>
      </p:sp>
      <p:sp>
        <p:nvSpPr>
          <p:cNvPr id="3" name="Tartalom helye 2"/>
          <p:cNvSpPr>
            <a:spLocks noGrp="1"/>
          </p:cNvSpPr>
          <p:nvPr>
            <p:ph idx="1"/>
          </p:nvPr>
        </p:nvSpPr>
        <p:spPr>
          <a:xfrm>
            <a:off x="444137" y="1371600"/>
            <a:ext cx="11338560" cy="5172891"/>
          </a:xfrm>
        </p:spPr>
        <p:txBody>
          <a:bodyPr>
            <a:normAutofit/>
          </a:bodyPr>
          <a:lstStyle/>
          <a:p>
            <a:r>
              <a:rPr lang="en-US" dirty="0" smtClean="0">
                <a:latin typeface="Times New Roman" panose="02020603050405020304" pitchFamily="18" charset="0"/>
                <a:cs typeface="Times New Roman" panose="02020603050405020304" pitchFamily="18" charset="0"/>
              </a:rPr>
              <a:t>The birth of English as an academic discipline is closely connected to the imperial project.</a:t>
            </a:r>
          </a:p>
          <a:p>
            <a:r>
              <a:rPr lang="en-US" dirty="0" smtClean="0">
                <a:latin typeface="Times New Roman" panose="02020603050405020304" pitchFamily="18" charset="0"/>
                <a:cs typeface="Times New Roman" panose="02020603050405020304" pitchFamily="18" charset="0"/>
              </a:rPr>
              <a:t>‘English text’ effectively replaced the Bible—and the evangelical ambitions of Christian missionaries—to become the most influential medium for the colonial </a:t>
            </a:r>
            <a:r>
              <a:rPr lang="en-US" dirty="0" err="1" smtClean="0">
                <a:latin typeface="Times New Roman" panose="02020603050405020304" pitchFamily="18" charset="0"/>
                <a:cs typeface="Times New Roman" panose="02020603050405020304" pitchFamily="18" charset="0"/>
              </a:rPr>
              <a:t>civilising</a:t>
            </a:r>
            <a:r>
              <a:rPr lang="en-US" dirty="0" smtClean="0">
                <a:latin typeface="Times New Roman" panose="02020603050405020304" pitchFamily="18" charset="0"/>
                <a:cs typeface="Times New Roman" panose="02020603050405020304" pitchFamily="18" charset="0"/>
              </a:rPr>
              <a:t> mission. </a:t>
            </a:r>
          </a:p>
          <a:p>
            <a:r>
              <a:rPr lang="en-US" dirty="0" smtClean="0">
                <a:latin typeface="Times New Roman" panose="02020603050405020304" pitchFamily="18" charset="0"/>
                <a:cs typeface="Times New Roman" panose="02020603050405020304" pitchFamily="18" charset="0"/>
              </a:rPr>
              <a:t>T.B. Macaulay (1835) defended the introduction of ‘English Education’ in colonial India on the grounds that </a:t>
            </a:r>
            <a:r>
              <a:rPr lang="en-US" dirty="0">
                <a:latin typeface="Times New Roman" panose="02020603050405020304" pitchFamily="18" charset="0"/>
                <a:cs typeface="Times New Roman" panose="02020603050405020304" pitchFamily="18" charset="0"/>
              </a:rPr>
              <a:t>“a </a:t>
            </a:r>
            <a:r>
              <a:rPr lang="en-US" dirty="0" smtClean="0">
                <a:latin typeface="Times New Roman" panose="02020603050405020304" pitchFamily="18" charset="0"/>
                <a:cs typeface="Times New Roman" panose="02020603050405020304" pitchFamily="18" charset="0"/>
              </a:rPr>
              <a:t>single shelf of a good European Library was worth the whole native literature of India and </a:t>
            </a:r>
            <a:r>
              <a:rPr lang="en-US" dirty="0" smtClean="0">
                <a:latin typeface="Times New Roman" panose="02020603050405020304" pitchFamily="18" charset="0"/>
                <a:cs typeface="Times New Roman" panose="02020603050405020304" pitchFamily="18" charset="0"/>
              </a:rPr>
              <a:t>Arabia</a:t>
            </a:r>
            <a:r>
              <a:rPr lang="hu-HU" dirty="0" smtClean="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(“I have no knowledge of either Sanskrit or Arabic.”)</a:t>
            </a:r>
          </a:p>
          <a:p>
            <a:r>
              <a:rPr lang="en-US" dirty="0" smtClean="0">
                <a:latin typeface="Times New Roman" panose="02020603050405020304" pitchFamily="18" charset="0"/>
                <a:cs typeface="Times New Roman" panose="02020603050405020304" pitchFamily="18" charset="0"/>
              </a:rPr>
              <a:t>For the colonial administration </a:t>
            </a:r>
            <a:r>
              <a:rPr lang="en-US" dirty="0" smtClean="0">
                <a:latin typeface="Times New Roman" panose="02020603050405020304" pitchFamily="18" charset="0"/>
                <a:cs typeface="Times New Roman" panose="02020603050405020304" pitchFamily="18" charset="0"/>
              </a:rPr>
              <a:t>the </a:t>
            </a:r>
            <a:r>
              <a:rPr lang="en-US" dirty="0" smtClean="0">
                <a:latin typeface="Times New Roman" panose="02020603050405020304" pitchFamily="18" charset="0"/>
                <a:cs typeface="Times New Roman" panose="02020603050405020304" pitchFamily="18" charset="0"/>
              </a:rPr>
              <a:t>English literary text functioned as a surrogate Englishman in his highest and most perfect state.</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1831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365127"/>
            <a:ext cx="10515600" cy="732154"/>
          </a:xfrm>
        </p:spPr>
        <p:txBody>
          <a:bodyPr/>
          <a:lstStyle/>
          <a:p>
            <a:pPr algn="ctr"/>
            <a:r>
              <a:rPr lang="en-GB" dirty="0">
                <a:latin typeface="Times New Roman" panose="02020603050405020304" pitchFamily="18" charset="0"/>
                <a:cs typeface="Times New Roman" panose="02020603050405020304" pitchFamily="18" charset="0"/>
              </a:rPr>
              <a:t>Frantz Fanon (1925–61)</a:t>
            </a:r>
          </a:p>
        </p:txBody>
      </p:sp>
      <p:sp>
        <p:nvSpPr>
          <p:cNvPr id="3" name="Tartalom helye 2"/>
          <p:cNvSpPr>
            <a:spLocks noGrp="1"/>
          </p:cNvSpPr>
          <p:nvPr>
            <p:ph idx="1"/>
          </p:nvPr>
        </p:nvSpPr>
        <p:spPr>
          <a:xfrm>
            <a:off x="339633" y="1097281"/>
            <a:ext cx="11260183" cy="5486399"/>
          </a:xfrm>
        </p:spPr>
        <p:txBody>
          <a:bodyPr>
            <a:normAutofit fontScale="92500"/>
          </a:bodyPr>
          <a:lstStyle/>
          <a:p>
            <a:r>
              <a:rPr lang="en-US" dirty="0" smtClean="0">
                <a:latin typeface="Times New Roman" panose="02020603050405020304" pitchFamily="18" charset="0"/>
                <a:cs typeface="Times New Roman" panose="02020603050405020304" pitchFamily="18" charset="0"/>
              </a:rPr>
              <a:t>Of African descent and born in the French former slave colony of Martinique [a Caribbean island] in 1925, Fanon was taught by poet and Marxist politician </a:t>
            </a:r>
            <a:r>
              <a:rPr lang="en-US" dirty="0" err="1" smtClean="0">
                <a:latin typeface="Times New Roman" panose="02020603050405020304" pitchFamily="18" charset="0"/>
                <a:cs typeface="Times New Roman" panose="02020603050405020304" pitchFamily="18" charset="0"/>
              </a:rPr>
              <a:t>Aimée</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Céesaire</a:t>
            </a:r>
            <a:r>
              <a:rPr lang="en-US" dirty="0" smtClean="0">
                <a:latin typeface="Times New Roman" panose="02020603050405020304" pitchFamily="18" charset="0"/>
                <a:cs typeface="Times New Roman" panose="02020603050405020304" pitchFamily="18" charset="0"/>
              </a:rPr>
              <a:t>. He studied medicine and psychiatry in France, where </a:t>
            </a:r>
            <a:r>
              <a:rPr lang="en-US" dirty="0" err="1" smtClean="0">
                <a:latin typeface="Times New Roman" panose="02020603050405020304" pitchFamily="18" charset="0"/>
                <a:cs typeface="Times New Roman" panose="02020603050405020304" pitchFamily="18" charset="0"/>
              </a:rPr>
              <a:t>Lacan</a:t>
            </a:r>
            <a:r>
              <a:rPr lang="en-US" dirty="0" smtClean="0">
                <a:latin typeface="Times New Roman" panose="02020603050405020304" pitchFamily="18" charset="0"/>
                <a:cs typeface="Times New Roman" panose="02020603050405020304" pitchFamily="18" charset="0"/>
              </a:rPr>
              <a:t> was one of his teachers, and published his psychological analysis of racism and its effects, </a:t>
            </a:r>
            <a:r>
              <a:rPr lang="en-US" i="1" dirty="0" smtClean="0">
                <a:latin typeface="Times New Roman" panose="02020603050405020304" pitchFamily="18" charset="0"/>
                <a:cs typeface="Times New Roman" panose="02020603050405020304" pitchFamily="18" charset="0"/>
              </a:rPr>
              <a:t>Black Skin, White Masks</a:t>
            </a:r>
            <a:r>
              <a:rPr lang="en-US" dirty="0" smtClean="0">
                <a:latin typeface="Times New Roman" panose="02020603050405020304" pitchFamily="18" charset="0"/>
                <a:cs typeface="Times New Roman" panose="02020603050405020304" pitchFamily="18" charset="0"/>
              </a:rPr>
              <a:t>, in 1952. </a:t>
            </a:r>
          </a:p>
          <a:p>
            <a:r>
              <a:rPr lang="en-US" dirty="0" smtClean="0">
                <a:latin typeface="Times New Roman" panose="02020603050405020304" pitchFamily="18" charset="0"/>
                <a:cs typeface="Times New Roman" panose="02020603050405020304" pitchFamily="18" charset="0"/>
              </a:rPr>
              <a:t>Analysis of the effect of the ‘colonial gaze’ – of being seen, defined and stereotyped by the Europeans whose culture is deemed to be superior and to have greater authority than the cultures of Africa and the Caribbean. European appearance and culture is assumed to be the norm by which others are judged, making all others ‘abnormal’ and either exotic or inferior or both.</a:t>
            </a:r>
          </a:p>
          <a:p>
            <a:r>
              <a:rPr lang="en-US" dirty="0">
                <a:latin typeface="Times New Roman" panose="02020603050405020304" pitchFamily="18" charset="0"/>
                <a:cs typeface="Times New Roman" panose="02020603050405020304" pitchFamily="18" charset="0"/>
              </a:rPr>
              <a:t>“The </a:t>
            </a:r>
            <a:r>
              <a:rPr lang="en-US" dirty="0" smtClean="0">
                <a:latin typeface="Times New Roman" panose="02020603050405020304" pitchFamily="18" charset="0"/>
                <a:cs typeface="Times New Roman" panose="02020603050405020304" pitchFamily="18" charset="0"/>
              </a:rPr>
              <a:t>fact of the juxtaposition of the white and black races has created a massive </a:t>
            </a:r>
            <a:r>
              <a:rPr lang="en-US" dirty="0" err="1" smtClean="0">
                <a:latin typeface="Times New Roman" panose="02020603050405020304" pitchFamily="18" charset="0"/>
                <a:cs typeface="Times New Roman" panose="02020603050405020304" pitchFamily="18" charset="0"/>
              </a:rPr>
              <a:t>psychoexistential</a:t>
            </a:r>
            <a:r>
              <a:rPr lang="en-US"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complex</a:t>
            </a:r>
            <a:r>
              <a:rPr lang="hu-HU" dirty="0" smtClean="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his hope that an analysis of that complex will help to destroy it.</a:t>
            </a:r>
          </a:p>
          <a:p>
            <a:r>
              <a:rPr lang="en-US" dirty="0" smtClean="0">
                <a:latin typeface="Times New Roman" panose="02020603050405020304" pitchFamily="18" charset="0"/>
                <a:cs typeface="Times New Roman" panose="02020603050405020304" pitchFamily="18" charset="0"/>
              </a:rPr>
              <a:t>“</a:t>
            </a:r>
            <a:r>
              <a:rPr lang="hu-HU" dirty="0" smtClean="0">
                <a:latin typeface="Times New Roman" panose="02020603050405020304" pitchFamily="18" charset="0"/>
                <a:cs typeface="Times New Roman" panose="02020603050405020304" pitchFamily="18" charset="0"/>
              </a:rPr>
              <a:t>W</a:t>
            </a:r>
            <a:r>
              <a:rPr lang="en-US" dirty="0" smtClean="0">
                <a:latin typeface="Times New Roman" panose="02020603050405020304" pitchFamily="18" charset="0"/>
                <a:cs typeface="Times New Roman" panose="02020603050405020304" pitchFamily="18" charset="0"/>
              </a:rPr>
              <a:t>hat </a:t>
            </a:r>
            <a:r>
              <a:rPr lang="en-US" dirty="0" smtClean="0">
                <a:latin typeface="Times New Roman" panose="02020603050405020304" pitchFamily="18" charset="0"/>
                <a:cs typeface="Times New Roman" panose="02020603050405020304" pitchFamily="18" charset="0"/>
              </a:rPr>
              <a:t>is often called the black man’s soul is the white man’s </a:t>
            </a:r>
            <a:r>
              <a:rPr lang="en-US" dirty="0" smtClean="0">
                <a:latin typeface="Times New Roman" panose="02020603050405020304" pitchFamily="18" charset="0"/>
                <a:cs typeface="Times New Roman" panose="02020603050405020304" pitchFamily="18" charset="0"/>
              </a:rPr>
              <a:t>artefact</a:t>
            </a:r>
            <a:r>
              <a:rPr lang="hu-HU"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9910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914400" y="182880"/>
            <a:ext cx="10439400" cy="666206"/>
          </a:xfrm>
        </p:spPr>
        <p:txBody>
          <a:bodyPr>
            <a:normAutofit fontScale="90000"/>
          </a:bodyPr>
          <a:lstStyle/>
          <a:p>
            <a:pPr algn="ctr"/>
            <a:r>
              <a:rPr lang="hu-HU" dirty="0" smtClean="0">
                <a:latin typeface="Times New Roman" panose="02020603050405020304" pitchFamily="18" charset="0"/>
                <a:cs typeface="Times New Roman" panose="02020603050405020304" pitchFamily="18" charset="0"/>
              </a:rPr>
              <a:t>Fanon</a:t>
            </a:r>
            <a:r>
              <a:rPr lang="hu-HU" dirty="0" smtClean="0"/>
              <a:t> 2</a:t>
            </a:r>
            <a:endParaRPr lang="en-GB" dirty="0"/>
          </a:p>
        </p:txBody>
      </p:sp>
      <p:sp>
        <p:nvSpPr>
          <p:cNvPr id="3" name="Tartalom helye 2"/>
          <p:cNvSpPr>
            <a:spLocks noGrp="1"/>
          </p:cNvSpPr>
          <p:nvPr>
            <p:ph idx="1"/>
          </p:nvPr>
        </p:nvSpPr>
        <p:spPr>
          <a:xfrm>
            <a:off x="339634" y="849087"/>
            <a:ext cx="11573692" cy="5839096"/>
          </a:xfrm>
        </p:spPr>
        <p:txBody>
          <a:bodyPr>
            <a:normAutofit fontScale="92500" lnSpcReduction="10000"/>
          </a:bodyPr>
          <a:lstStyle/>
          <a:p>
            <a:r>
              <a:rPr lang="en-GB" dirty="0" smtClean="0">
                <a:latin typeface="Times New Roman" panose="02020603050405020304" pitchFamily="18" charset="0"/>
                <a:cs typeface="Times New Roman" panose="02020603050405020304" pitchFamily="18" charset="0"/>
              </a:rPr>
              <a:t>Fanon believes that to a greater or lesser extent black people had internalized the racism of those who ran the society, and either accepted an inferior status or felt the necessity to prove themselves fully human and equal – but in the white man’s terms.</a:t>
            </a:r>
          </a:p>
          <a:p>
            <a:r>
              <a:rPr lang="en-GB" dirty="0" smtClean="0">
                <a:latin typeface="Times New Roman" panose="02020603050405020304" pitchFamily="18" charset="0"/>
                <a:cs typeface="Times New Roman" panose="02020603050405020304" pitchFamily="18" charset="0"/>
              </a:rPr>
              <a:t>He discusses various ways in which black intellectuals have sought to challenge racist attitudes. Rejects </a:t>
            </a:r>
            <a:r>
              <a:rPr lang="en-GB" i="1" dirty="0" err="1" smtClean="0">
                <a:latin typeface="Times New Roman" panose="02020603050405020304" pitchFamily="18" charset="0"/>
                <a:cs typeface="Times New Roman" panose="02020603050405020304" pitchFamily="18" charset="0"/>
              </a:rPr>
              <a:t>négritude</a:t>
            </a:r>
            <a:r>
              <a:rPr lang="en-GB" dirty="0" smtClean="0">
                <a:latin typeface="Times New Roman" panose="02020603050405020304" pitchFamily="18" charset="0"/>
                <a:cs typeface="Times New Roman" panose="02020603050405020304" pitchFamily="18" charset="0"/>
              </a:rPr>
              <a:t>: African culture was completely distinct from but equal and complementary to European culture - rhythm, emotion and humour were the distinctive qualities of African writing, that </a:t>
            </a:r>
            <a:r>
              <a:rPr lang="en-US" dirty="0">
                <a:latin typeface="Times New Roman" panose="02020603050405020304" pitchFamily="18" charset="0"/>
                <a:cs typeface="Times New Roman" panose="02020603050405020304" pitchFamily="18" charset="0"/>
              </a:rPr>
              <a:t>“</a:t>
            </a:r>
            <a:r>
              <a:rPr lang="en-GB" dirty="0" smtClean="0">
                <a:latin typeface="Times New Roman" panose="02020603050405020304" pitchFamily="18" charset="0"/>
                <a:cs typeface="Times New Roman" panose="02020603050405020304" pitchFamily="18" charset="0"/>
              </a:rPr>
              <a:t>emotion </a:t>
            </a:r>
            <a:r>
              <a:rPr lang="en-GB" dirty="0" smtClean="0">
                <a:latin typeface="Times New Roman" panose="02020603050405020304" pitchFamily="18" charset="0"/>
                <a:cs typeface="Times New Roman" panose="02020603050405020304" pitchFamily="18" charset="0"/>
              </a:rPr>
              <a:t>is completely Negro, as reason is </a:t>
            </a:r>
            <a:r>
              <a:rPr lang="en-GB" dirty="0" smtClean="0">
                <a:latin typeface="Times New Roman" panose="02020603050405020304" pitchFamily="18" charset="0"/>
                <a:cs typeface="Times New Roman" panose="02020603050405020304" pitchFamily="18" charset="0"/>
              </a:rPr>
              <a:t>Greek</a:t>
            </a:r>
            <a:r>
              <a:rPr lang="hu-HU" dirty="0" smtClean="0">
                <a:latin typeface="Times New Roman" panose="02020603050405020304" pitchFamily="18" charset="0"/>
                <a:cs typeface="Times New Roman" panose="02020603050405020304" pitchFamily="18" charset="0"/>
              </a:rPr>
              <a:t>”</a:t>
            </a:r>
            <a:r>
              <a:rPr lang="en-GB"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They reclaimed various parts of a continental African civilization (e.g. Egypt). For F., this is the inverse of an opposition created by the Colonisers. </a:t>
            </a:r>
          </a:p>
          <a:p>
            <a:r>
              <a:rPr lang="en-GB" dirty="0" smtClean="0">
                <a:latin typeface="Times New Roman" panose="02020603050405020304" pitchFamily="18" charset="0"/>
                <a:cs typeface="Times New Roman" panose="02020603050405020304" pitchFamily="18" charset="0"/>
              </a:rPr>
              <a:t>He asserts that in order to justify their rule and occupation of the natives’ territory, settlers and administrators create and define a ‘Manichean Society’; that is, they classify the world of the ‘native’ as the opposite of everything the European supposedly represents: civilization, morality, cleanliness, law and order, wholesome masculinity. So the native is by definition uncivilized or barbaric, childlike, feminine, unable to rule himself, superstitious. He is deemed to have no historical monuments, no literature, and hence no history.</a:t>
            </a:r>
          </a:p>
        </p:txBody>
      </p:sp>
    </p:spTree>
    <p:extLst>
      <p:ext uri="{BB962C8B-B14F-4D97-AF65-F5344CB8AC3E}">
        <p14:creationId xmlns:p14="http://schemas.microsoft.com/office/powerpoint/2010/main" val="454342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48193" y="365125"/>
            <a:ext cx="11586755" cy="732155"/>
          </a:xfrm>
        </p:spPr>
        <p:txBody>
          <a:bodyPr>
            <a:normAutofit/>
          </a:bodyPr>
          <a:lstStyle/>
          <a:p>
            <a:r>
              <a:rPr lang="en-GB" sz="4000" dirty="0" smtClean="0">
                <a:latin typeface="Times New Roman" panose="02020603050405020304" pitchFamily="18" charset="0"/>
                <a:cs typeface="Times New Roman" panose="02020603050405020304" pitchFamily="18" charset="0"/>
              </a:rPr>
              <a:t>Hegel</a:t>
            </a:r>
            <a:r>
              <a:rPr lang="hu-HU" sz="4000" dirty="0" smtClean="0">
                <a:latin typeface="Times New Roman" panose="02020603050405020304" pitchFamily="18" charset="0"/>
                <a:cs typeface="Times New Roman" panose="02020603050405020304" pitchFamily="18" charset="0"/>
              </a:rPr>
              <a:t>, </a:t>
            </a:r>
            <a:r>
              <a:rPr lang="en-GB" sz="4000" i="1" dirty="0" smtClean="0">
                <a:latin typeface="Times New Roman" panose="02020603050405020304" pitchFamily="18" charset="0"/>
                <a:cs typeface="Times New Roman" panose="02020603050405020304" pitchFamily="18" charset="0"/>
              </a:rPr>
              <a:t>Introduction </a:t>
            </a:r>
            <a:r>
              <a:rPr lang="en-GB" sz="4000" i="1" dirty="0">
                <a:latin typeface="Times New Roman" panose="02020603050405020304" pitchFamily="18" charset="0"/>
                <a:cs typeface="Times New Roman" panose="02020603050405020304" pitchFamily="18" charset="0"/>
              </a:rPr>
              <a:t>to the Philosophy of History </a:t>
            </a:r>
            <a:r>
              <a:rPr lang="en-GB" sz="4000" dirty="0">
                <a:latin typeface="Times New Roman" panose="02020603050405020304" pitchFamily="18" charset="0"/>
                <a:cs typeface="Times New Roman" panose="02020603050405020304" pitchFamily="18" charset="0"/>
              </a:rPr>
              <a:t>(1837)</a:t>
            </a:r>
          </a:p>
        </p:txBody>
      </p:sp>
      <p:sp>
        <p:nvSpPr>
          <p:cNvPr id="3" name="Tartalom helye 2"/>
          <p:cNvSpPr>
            <a:spLocks noGrp="1"/>
          </p:cNvSpPr>
          <p:nvPr>
            <p:ph idx="1"/>
          </p:nvPr>
        </p:nvSpPr>
        <p:spPr>
          <a:xfrm>
            <a:off x="431074" y="1306286"/>
            <a:ext cx="11403874" cy="5277394"/>
          </a:xfrm>
        </p:spPr>
        <p:txBody>
          <a:bodyPr>
            <a:normAutofit/>
          </a:bodyPr>
          <a:lstStyle/>
          <a:p>
            <a:pPr marL="0" indent="0">
              <a:buNone/>
            </a:pPr>
            <a:r>
              <a:rPr lang="en-GB" dirty="0">
                <a:latin typeface="Times New Roman" panose="02020603050405020304" pitchFamily="18" charset="0"/>
                <a:cs typeface="Times New Roman" panose="02020603050405020304" pitchFamily="18" charset="0"/>
              </a:rPr>
              <a:t>Africa proper, as far as History goes back, has remained shut up . . . </a:t>
            </a:r>
            <a:r>
              <a:rPr lang="en-GB" dirty="0" smtClean="0">
                <a:latin typeface="Times New Roman" panose="02020603050405020304" pitchFamily="18" charset="0"/>
                <a:cs typeface="Times New Roman" panose="02020603050405020304" pitchFamily="18" charset="0"/>
              </a:rPr>
              <a:t>The</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negro </a:t>
            </a:r>
            <a:r>
              <a:rPr lang="en-GB" dirty="0">
                <a:latin typeface="Times New Roman" panose="02020603050405020304" pitchFamily="18" charset="0"/>
                <a:cs typeface="Times New Roman" panose="02020603050405020304" pitchFamily="18" charset="0"/>
              </a:rPr>
              <a:t>[</a:t>
            </a:r>
            <a:r>
              <a:rPr lang="en-GB" i="1" dirty="0">
                <a:latin typeface="Times New Roman" panose="02020603050405020304" pitchFamily="18" charset="0"/>
                <a:cs typeface="Times New Roman" panose="02020603050405020304" pitchFamily="18" charset="0"/>
              </a:rPr>
              <a:t>sic</a:t>
            </a:r>
            <a:r>
              <a:rPr lang="en-GB" dirty="0">
                <a:latin typeface="Times New Roman" panose="02020603050405020304" pitchFamily="18" charset="0"/>
                <a:cs typeface="Times New Roman" panose="02020603050405020304" pitchFamily="18" charset="0"/>
              </a:rPr>
              <a:t>] as already observed exhibits the natural man in </a:t>
            </a:r>
            <a:r>
              <a:rPr lang="en-GB" dirty="0" smtClean="0">
                <a:latin typeface="Times New Roman" panose="02020603050405020304" pitchFamily="18" charset="0"/>
                <a:cs typeface="Times New Roman" panose="02020603050405020304" pitchFamily="18" charset="0"/>
              </a:rPr>
              <a:t>his</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completely </a:t>
            </a:r>
            <a:r>
              <a:rPr lang="en-GB" dirty="0">
                <a:latin typeface="Times New Roman" panose="02020603050405020304" pitchFamily="18" charset="0"/>
                <a:cs typeface="Times New Roman" panose="02020603050405020304" pitchFamily="18" charset="0"/>
              </a:rPr>
              <a:t>wild and untamed state</a:t>
            </a:r>
            <a:r>
              <a:rPr lang="en-GB" dirty="0" smtClean="0">
                <a:latin typeface="Times New Roman" panose="02020603050405020304" pitchFamily="18" charset="0"/>
                <a:cs typeface="Times New Roman" panose="02020603050405020304" pitchFamily="18" charset="0"/>
              </a:rPr>
              <a:t>.</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We </a:t>
            </a:r>
            <a:r>
              <a:rPr lang="en-GB" dirty="0">
                <a:latin typeface="Times New Roman" panose="02020603050405020304" pitchFamily="18" charset="0"/>
                <a:cs typeface="Times New Roman" panose="02020603050405020304" pitchFamily="18" charset="0"/>
              </a:rPr>
              <a:t>must lay aside all thought </a:t>
            </a:r>
            <a:r>
              <a:rPr lang="en-GB" dirty="0" smtClean="0">
                <a:latin typeface="Times New Roman" panose="02020603050405020304" pitchFamily="18" charset="0"/>
                <a:cs typeface="Times New Roman" panose="02020603050405020304" pitchFamily="18" charset="0"/>
              </a:rPr>
              <a:t>of</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reverence </a:t>
            </a:r>
            <a:r>
              <a:rPr lang="en-GB" dirty="0">
                <a:latin typeface="Times New Roman" panose="02020603050405020304" pitchFamily="18" charset="0"/>
                <a:cs typeface="Times New Roman" panose="02020603050405020304" pitchFamily="18" charset="0"/>
              </a:rPr>
              <a:t>and morality – all that we call feeling – if we would </a:t>
            </a:r>
            <a:r>
              <a:rPr lang="en-GB" dirty="0" smtClean="0">
                <a:latin typeface="Times New Roman" panose="02020603050405020304" pitchFamily="18" charset="0"/>
                <a:cs typeface="Times New Roman" panose="02020603050405020304" pitchFamily="18" charset="0"/>
              </a:rPr>
              <a:t>rightly</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comprehend </a:t>
            </a:r>
            <a:r>
              <a:rPr lang="en-GB" dirty="0">
                <a:latin typeface="Times New Roman" panose="02020603050405020304" pitchFamily="18" charset="0"/>
                <a:cs typeface="Times New Roman" panose="02020603050405020304" pitchFamily="18" charset="0"/>
              </a:rPr>
              <a:t>him; there is nothing harmonious with humanity to </a:t>
            </a:r>
            <a:r>
              <a:rPr lang="en-GB" dirty="0" smtClean="0">
                <a:latin typeface="Times New Roman" panose="02020603050405020304" pitchFamily="18" charset="0"/>
                <a:cs typeface="Times New Roman" panose="02020603050405020304" pitchFamily="18" charset="0"/>
              </a:rPr>
              <a:t>be</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found </a:t>
            </a:r>
            <a:r>
              <a:rPr lang="en-GB" dirty="0">
                <a:latin typeface="Times New Roman" panose="02020603050405020304" pitchFamily="18" charset="0"/>
                <a:cs typeface="Times New Roman" panose="02020603050405020304" pitchFamily="18" charset="0"/>
              </a:rPr>
              <a:t>in this type of </a:t>
            </a:r>
            <a:r>
              <a:rPr lang="en-GB" dirty="0" smtClean="0">
                <a:latin typeface="Times New Roman" panose="02020603050405020304" pitchFamily="18" charset="0"/>
                <a:cs typeface="Times New Roman" panose="02020603050405020304" pitchFamily="18" charset="0"/>
              </a:rPr>
              <a:t>character.</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At </a:t>
            </a:r>
            <a:r>
              <a:rPr lang="en-GB" dirty="0">
                <a:latin typeface="Times New Roman" panose="02020603050405020304" pitchFamily="18" charset="0"/>
                <a:cs typeface="Times New Roman" panose="02020603050405020304" pitchFamily="18" charset="0"/>
              </a:rPr>
              <a:t>this point we leave Africa never to mention it again. For it is </a:t>
            </a:r>
            <a:r>
              <a:rPr lang="en-GB" dirty="0" smtClean="0">
                <a:latin typeface="Times New Roman" panose="02020603050405020304" pitchFamily="18" charset="0"/>
                <a:cs typeface="Times New Roman" panose="02020603050405020304" pitchFamily="18" charset="0"/>
              </a:rPr>
              <a:t>no</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historical </a:t>
            </a:r>
            <a:r>
              <a:rPr lang="en-GB" dirty="0">
                <a:latin typeface="Times New Roman" panose="02020603050405020304" pitchFamily="18" charset="0"/>
                <a:cs typeface="Times New Roman" panose="02020603050405020304" pitchFamily="18" charset="0"/>
              </a:rPr>
              <a:t>part of the world; it has no development or movement </a:t>
            </a:r>
            <a:r>
              <a:rPr lang="en-GB" dirty="0" smtClean="0">
                <a:latin typeface="Times New Roman" panose="02020603050405020304" pitchFamily="18" charset="0"/>
                <a:cs typeface="Times New Roman" panose="02020603050405020304" pitchFamily="18" charset="0"/>
              </a:rPr>
              <a:t>to</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exhibit</a:t>
            </a:r>
            <a:r>
              <a:rPr lang="en-GB" dirty="0">
                <a:latin typeface="Times New Roman" panose="02020603050405020304" pitchFamily="18" charset="0"/>
                <a:cs typeface="Times New Roman" panose="02020603050405020304" pitchFamily="18" charset="0"/>
              </a:rPr>
              <a:t>. Historical movement in it – that is its northern part – belongs </a:t>
            </a:r>
            <a:r>
              <a:rPr lang="en-GB" dirty="0" smtClean="0">
                <a:latin typeface="Times New Roman" panose="02020603050405020304" pitchFamily="18" charset="0"/>
                <a:cs typeface="Times New Roman" panose="02020603050405020304" pitchFamily="18" charset="0"/>
              </a:rPr>
              <a:t>to</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the </a:t>
            </a:r>
            <a:r>
              <a:rPr lang="en-GB" dirty="0">
                <a:latin typeface="Times New Roman" panose="02020603050405020304" pitchFamily="18" charset="0"/>
                <a:cs typeface="Times New Roman" panose="02020603050405020304" pitchFamily="18" charset="0"/>
              </a:rPr>
              <a:t>Asiatic or European world</a:t>
            </a:r>
            <a:r>
              <a:rPr lang="en-GB" dirty="0" smtClean="0">
                <a:latin typeface="Times New Roman" panose="02020603050405020304" pitchFamily="18" charset="0"/>
                <a:cs typeface="Times New Roman" panose="02020603050405020304" pitchFamily="18" charset="0"/>
              </a:rPr>
              <a:t>.</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What </a:t>
            </a:r>
            <a:r>
              <a:rPr lang="en-GB" dirty="0">
                <a:latin typeface="Times New Roman" panose="02020603050405020304" pitchFamily="18" charset="0"/>
                <a:cs typeface="Times New Roman" panose="02020603050405020304" pitchFamily="18" charset="0"/>
              </a:rPr>
              <a:t>we properly understand by </a:t>
            </a:r>
            <a:r>
              <a:rPr lang="en-GB" dirty="0" smtClean="0">
                <a:latin typeface="Times New Roman" panose="02020603050405020304" pitchFamily="18" charset="0"/>
                <a:cs typeface="Times New Roman" panose="02020603050405020304" pitchFamily="18" charset="0"/>
              </a:rPr>
              <a:t>Africa,</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is </a:t>
            </a:r>
            <a:r>
              <a:rPr lang="en-GB" dirty="0">
                <a:latin typeface="Times New Roman" panose="02020603050405020304" pitchFamily="18" charset="0"/>
                <a:cs typeface="Times New Roman" panose="02020603050405020304" pitchFamily="18" charset="0"/>
              </a:rPr>
              <a:t>the Unhistorical, Undeveloped Spirit, still involved in the </a:t>
            </a:r>
            <a:r>
              <a:rPr lang="en-GB" i="1" dirty="0">
                <a:latin typeface="Times New Roman" panose="02020603050405020304" pitchFamily="18" charset="0"/>
                <a:cs typeface="Times New Roman" panose="02020603050405020304" pitchFamily="18" charset="0"/>
              </a:rPr>
              <a:t>condition </a:t>
            </a:r>
            <a:r>
              <a:rPr lang="en-GB" i="1" dirty="0" smtClean="0">
                <a:latin typeface="Times New Roman" panose="02020603050405020304" pitchFamily="18" charset="0"/>
                <a:cs typeface="Times New Roman" panose="02020603050405020304" pitchFamily="18" charset="0"/>
              </a:rPr>
              <a:t>of</a:t>
            </a:r>
            <a:r>
              <a:rPr lang="hu-HU" i="1" dirty="0" smtClean="0">
                <a:latin typeface="Times New Roman" panose="02020603050405020304" pitchFamily="18" charset="0"/>
                <a:cs typeface="Times New Roman" panose="02020603050405020304" pitchFamily="18" charset="0"/>
              </a:rPr>
              <a:t> </a:t>
            </a:r>
            <a:r>
              <a:rPr lang="en-GB" i="1" dirty="0" smtClean="0">
                <a:latin typeface="Times New Roman" panose="02020603050405020304" pitchFamily="18" charset="0"/>
                <a:cs typeface="Times New Roman" panose="02020603050405020304" pitchFamily="18" charset="0"/>
              </a:rPr>
              <a:t>mere </a:t>
            </a:r>
            <a:r>
              <a:rPr lang="en-GB" i="1" dirty="0">
                <a:latin typeface="Times New Roman" panose="02020603050405020304" pitchFamily="18" charset="0"/>
                <a:cs typeface="Times New Roman" panose="02020603050405020304" pitchFamily="18" charset="0"/>
              </a:rPr>
              <a:t>nature </a:t>
            </a:r>
            <a:r>
              <a:rPr lang="en-GB" dirty="0">
                <a:latin typeface="Times New Roman" panose="02020603050405020304" pitchFamily="18" charset="0"/>
                <a:cs typeface="Times New Roman" panose="02020603050405020304" pitchFamily="18" charset="0"/>
              </a:rPr>
              <a:t>and which has to be presented here as on the threshold </a:t>
            </a:r>
            <a:r>
              <a:rPr lang="en-GB" dirty="0" smtClean="0">
                <a:latin typeface="Times New Roman" panose="02020603050405020304" pitchFamily="18" charset="0"/>
                <a:cs typeface="Times New Roman" panose="02020603050405020304" pitchFamily="18" charset="0"/>
              </a:rPr>
              <a:t>of</a:t>
            </a:r>
            <a:r>
              <a:rPr lang="hu-HU" dirty="0" smtClean="0">
                <a:latin typeface="Times New Roman" panose="02020603050405020304" pitchFamily="18" charset="0"/>
                <a:cs typeface="Times New Roman" panose="02020603050405020304" pitchFamily="18" charset="0"/>
              </a:rPr>
              <a:t> t</a:t>
            </a:r>
            <a:r>
              <a:rPr lang="en-GB" dirty="0" smtClean="0">
                <a:latin typeface="Times New Roman" panose="02020603050405020304" pitchFamily="18" charset="0"/>
                <a:cs typeface="Times New Roman" panose="02020603050405020304" pitchFamily="18" charset="0"/>
              </a:rPr>
              <a:t>he</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World’s </a:t>
            </a:r>
            <a:r>
              <a:rPr lang="en-GB" dirty="0">
                <a:latin typeface="Times New Roman" panose="02020603050405020304" pitchFamily="18" charset="0"/>
                <a:cs typeface="Times New Roman" panose="02020603050405020304" pitchFamily="18" charset="0"/>
              </a:rPr>
              <a:t>History.</a:t>
            </a:r>
          </a:p>
        </p:txBody>
      </p:sp>
    </p:spTree>
    <p:extLst>
      <p:ext uri="{BB962C8B-B14F-4D97-AF65-F5344CB8AC3E}">
        <p14:creationId xmlns:p14="http://schemas.microsoft.com/office/powerpoint/2010/main" val="683118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365126"/>
            <a:ext cx="10515600" cy="549274"/>
          </a:xfrm>
        </p:spPr>
        <p:txBody>
          <a:bodyPr>
            <a:normAutofit fontScale="90000"/>
          </a:bodyPr>
          <a:lstStyle/>
          <a:p>
            <a:pPr algn="ctr"/>
            <a:r>
              <a:rPr lang="hu-HU" dirty="0" smtClean="0">
                <a:latin typeface="Times New Roman" panose="02020603050405020304" pitchFamily="18" charset="0"/>
                <a:cs typeface="Times New Roman" panose="02020603050405020304" pitchFamily="18" charset="0"/>
              </a:rPr>
              <a:t>Fanon 3</a:t>
            </a:r>
            <a:endParaRPr lang="en-GB" dirty="0">
              <a:latin typeface="Times New Roman" panose="02020603050405020304" pitchFamily="18" charset="0"/>
              <a:cs typeface="Times New Roman" panose="02020603050405020304" pitchFamily="18" charset="0"/>
            </a:endParaRPr>
          </a:p>
        </p:txBody>
      </p:sp>
      <p:sp>
        <p:nvSpPr>
          <p:cNvPr id="3" name="Tartalom helye 2"/>
          <p:cNvSpPr>
            <a:spLocks noGrp="1"/>
          </p:cNvSpPr>
          <p:nvPr>
            <p:ph idx="1"/>
          </p:nvPr>
        </p:nvSpPr>
        <p:spPr>
          <a:xfrm>
            <a:off x="261257" y="1084219"/>
            <a:ext cx="11599817" cy="5421084"/>
          </a:xfrm>
        </p:spPr>
        <p:txBody>
          <a:bodyPr>
            <a:normAutofit/>
          </a:bodyPr>
          <a:lstStyle/>
          <a:p>
            <a:r>
              <a:rPr lang="en-GB" dirty="0" smtClean="0">
                <a:latin typeface="Times New Roman" panose="02020603050405020304" pitchFamily="18" charset="0"/>
                <a:cs typeface="Times New Roman" panose="02020603050405020304" pitchFamily="18" charset="0"/>
              </a:rPr>
              <a:t>Recovery of the past was not enough. </a:t>
            </a:r>
          </a:p>
          <a:p>
            <a:r>
              <a:rPr lang="en-GB" dirty="0" smtClean="0">
                <a:latin typeface="Times New Roman" panose="02020603050405020304" pitchFamily="18" charset="0"/>
                <a:cs typeface="Times New Roman" panose="02020603050405020304" pitchFamily="18" charset="0"/>
              </a:rPr>
              <a:t>Cultural nationalism was necessary if one was to restore confidence and create a sense of identity, but it was not sufficient if the land occupied by colonizers was to be retrieved and self-government achieved. </a:t>
            </a:r>
          </a:p>
          <a:p>
            <a:r>
              <a:rPr lang="en-GB" dirty="0" smtClean="0">
                <a:latin typeface="Times New Roman" panose="02020603050405020304" pitchFamily="18" charset="0"/>
                <a:cs typeface="Times New Roman" panose="02020603050405020304" pitchFamily="18" charset="0"/>
              </a:rPr>
              <a:t>Writers and intellectuals would need to be aware of current issues, political and economic concerns, and they would need to be in tune with the people as a whole, not just a small intellectual elite. For some writers, this meant an engagement with ‘folk culture’, a concern to speak of and for the folk – usually defined as the peasantry or rural population, rather than the urban residents. </a:t>
            </a:r>
          </a:p>
          <a:p>
            <a:r>
              <a:rPr lang="en-GB" dirty="0" smtClean="0">
                <a:latin typeface="Times New Roman" panose="02020603050405020304" pitchFamily="18" charset="0"/>
                <a:cs typeface="Times New Roman" panose="02020603050405020304" pitchFamily="18" charset="0"/>
              </a:rPr>
              <a:t>Strategies of engagement. Including, as a last resort, the use of force. Not so much post, but anti-colonial.</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3299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13954" y="156755"/>
            <a:ext cx="10739846" cy="783771"/>
          </a:xfrm>
        </p:spPr>
        <p:txBody>
          <a:bodyPr/>
          <a:lstStyle/>
          <a:p>
            <a:pPr algn="ctr"/>
            <a:r>
              <a:rPr lang="hu-HU" dirty="0">
                <a:latin typeface="Times New Roman" panose="02020603050405020304" pitchFamily="18" charset="0"/>
                <a:cs typeface="Times New Roman" panose="02020603050405020304" pitchFamily="18" charset="0"/>
              </a:rPr>
              <a:t>Edward </a:t>
            </a:r>
            <a:r>
              <a:rPr lang="hu-HU" dirty="0" err="1">
                <a:latin typeface="Times New Roman" panose="02020603050405020304" pitchFamily="18" charset="0"/>
                <a:cs typeface="Times New Roman" panose="02020603050405020304" pitchFamily="18" charset="0"/>
              </a:rPr>
              <a:t>Said</a:t>
            </a:r>
            <a:r>
              <a:rPr lang="hu-HU" dirty="0">
                <a:latin typeface="Times New Roman" panose="02020603050405020304" pitchFamily="18" charset="0"/>
                <a:cs typeface="Times New Roman" panose="02020603050405020304" pitchFamily="18" charset="0"/>
              </a:rPr>
              <a:t> (1935–2003)</a:t>
            </a:r>
            <a:endParaRPr lang="en-GB" dirty="0">
              <a:latin typeface="Times New Roman" panose="02020603050405020304" pitchFamily="18" charset="0"/>
              <a:cs typeface="Times New Roman" panose="02020603050405020304" pitchFamily="18" charset="0"/>
            </a:endParaRPr>
          </a:p>
        </p:txBody>
      </p:sp>
      <p:sp>
        <p:nvSpPr>
          <p:cNvPr id="3" name="Tartalom helye 2"/>
          <p:cNvSpPr>
            <a:spLocks noGrp="1"/>
          </p:cNvSpPr>
          <p:nvPr>
            <p:ph idx="1"/>
          </p:nvPr>
        </p:nvSpPr>
        <p:spPr>
          <a:xfrm>
            <a:off x="287383" y="940526"/>
            <a:ext cx="11573691" cy="5512526"/>
          </a:xfrm>
        </p:spPr>
        <p:txBody>
          <a:bodyPr>
            <a:normAutofit lnSpcReduction="10000"/>
          </a:bodyPr>
          <a:lstStyle/>
          <a:p>
            <a:r>
              <a:rPr lang="en-GB" dirty="0" smtClean="0">
                <a:latin typeface="Times New Roman" panose="02020603050405020304" pitchFamily="18" charset="0"/>
                <a:cs typeface="Times New Roman" panose="02020603050405020304" pitchFamily="18" charset="0"/>
              </a:rPr>
              <a:t>Born in Jerusalem. </a:t>
            </a:r>
          </a:p>
          <a:p>
            <a:r>
              <a:rPr lang="en-GB" dirty="0" smtClean="0">
                <a:latin typeface="Times New Roman" panose="02020603050405020304" pitchFamily="18" charset="0"/>
                <a:cs typeface="Times New Roman" panose="02020603050405020304" pitchFamily="18" charset="0"/>
              </a:rPr>
              <a:t>Literary critic, campaigner, and postcolonial scholar. </a:t>
            </a:r>
          </a:p>
          <a:p>
            <a:r>
              <a:rPr lang="en-GB" dirty="0" smtClean="0">
                <a:latin typeface="Times New Roman" panose="02020603050405020304" pitchFamily="18" charset="0"/>
                <a:cs typeface="Times New Roman" panose="02020603050405020304" pitchFamily="18" charset="0"/>
              </a:rPr>
              <a:t>Spent his early childhood in Jerusalem and Cairo, before studying in the United States at Princeton and Harvard universities. </a:t>
            </a:r>
          </a:p>
          <a:p>
            <a:r>
              <a:rPr lang="en-GB" dirty="0" smtClean="0">
                <a:latin typeface="Times New Roman" panose="02020603050405020304" pitchFamily="18" charset="0"/>
                <a:cs typeface="Times New Roman" panose="02020603050405020304" pitchFamily="18" charset="0"/>
              </a:rPr>
              <a:t>In 1963, he took up a professorship in comparative literature at Columbia University. </a:t>
            </a:r>
          </a:p>
          <a:p>
            <a:r>
              <a:rPr lang="en-GB" dirty="0" smtClean="0">
                <a:latin typeface="Times New Roman" panose="02020603050405020304" pitchFamily="18" charset="0"/>
                <a:cs typeface="Times New Roman" panose="02020603050405020304" pitchFamily="18" charset="0"/>
              </a:rPr>
              <a:t>From his father, a Protestant Palestinian with US citizenship, and his mother, who had been born in Nazareth, Said inherited a lasting attachment to the Middle East and he remained a committed campaigner for Palestinian rights throughout his life.</a:t>
            </a:r>
          </a:p>
          <a:p>
            <a:r>
              <a:rPr lang="en-GB" dirty="0" smtClean="0">
                <a:latin typeface="Times New Roman" panose="02020603050405020304" pitchFamily="18" charset="0"/>
                <a:cs typeface="Times New Roman" panose="02020603050405020304" pitchFamily="18" charset="0"/>
              </a:rPr>
              <a:t>In 1999 he co-founded the West-Eastern Divan Orchestra with Israeli musician Daniel Barenboim. He was president of the Modern Languages Association,  and a fellow of the American Academy of Arts and Sciences.</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7552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25137" y="247559"/>
            <a:ext cx="10515600" cy="706029"/>
          </a:xfrm>
        </p:spPr>
        <p:txBody>
          <a:bodyPr/>
          <a:lstStyle/>
          <a:p>
            <a:pPr algn="ctr"/>
            <a:r>
              <a:rPr lang="en-GB" dirty="0" smtClean="0">
                <a:latin typeface="Times New Roman" panose="02020603050405020304" pitchFamily="18" charset="0"/>
                <a:cs typeface="Times New Roman" panose="02020603050405020304" pitchFamily="18" charset="0"/>
              </a:rPr>
              <a:t>Said, </a:t>
            </a:r>
            <a:r>
              <a:rPr lang="en-GB" i="1" dirty="0" smtClean="0">
                <a:latin typeface="Times New Roman" panose="02020603050405020304" pitchFamily="18" charset="0"/>
                <a:cs typeface="Times New Roman" panose="02020603050405020304" pitchFamily="18" charset="0"/>
              </a:rPr>
              <a:t>Orientalism</a:t>
            </a:r>
            <a:r>
              <a:rPr lang="en-GB" dirty="0" smtClean="0">
                <a:latin typeface="Times New Roman" panose="02020603050405020304" pitchFamily="18" charset="0"/>
                <a:cs typeface="Times New Roman" panose="02020603050405020304" pitchFamily="18" charset="0"/>
              </a:rPr>
              <a:t> (1978)</a:t>
            </a:r>
            <a:endParaRPr lang="en-GB" dirty="0">
              <a:latin typeface="Times New Roman" panose="02020603050405020304" pitchFamily="18" charset="0"/>
              <a:cs typeface="Times New Roman" panose="02020603050405020304" pitchFamily="18" charset="0"/>
            </a:endParaRPr>
          </a:p>
        </p:txBody>
      </p:sp>
      <p:sp>
        <p:nvSpPr>
          <p:cNvPr id="3" name="Tartalom helye 2"/>
          <p:cNvSpPr>
            <a:spLocks noGrp="1"/>
          </p:cNvSpPr>
          <p:nvPr>
            <p:ph idx="1"/>
          </p:nvPr>
        </p:nvSpPr>
        <p:spPr>
          <a:xfrm>
            <a:off x="182881" y="1071154"/>
            <a:ext cx="11573690" cy="5434149"/>
          </a:xfrm>
        </p:spPr>
        <p:txBody>
          <a:bodyPr>
            <a:normAutofit lnSpcReduction="10000"/>
          </a:bodyPr>
          <a:lstStyle/>
          <a:p>
            <a:r>
              <a:rPr lang="en-GB" dirty="0" smtClean="0">
                <a:latin typeface="Times New Roman" panose="02020603050405020304" pitchFamily="18" charset="0"/>
                <a:cs typeface="Times New Roman" panose="02020603050405020304" pitchFamily="18" charset="0"/>
              </a:rPr>
              <a:t>Europe colonized the East not only economically, but also discursively and cognitively. Just as the raw materials of the East were appropriated for Western use, so also the detail and texture of Eastern life were absorbed into stereotypical categories that served a useful function in the West’s concept of itself. </a:t>
            </a:r>
          </a:p>
          <a:p>
            <a:r>
              <a:rPr lang="en-GB" dirty="0" smtClean="0">
                <a:latin typeface="Times New Roman" panose="02020603050405020304" pitchFamily="18" charset="0"/>
                <a:cs typeface="Times New Roman" panose="02020603050405020304" pitchFamily="18" charset="0"/>
              </a:rPr>
              <a:t>The East became the West’s “other,” conﬁrming Western assumptions of superiority. If the West was industrious, rational, and modern, the East was lazy, emotional, and traditional. </a:t>
            </a:r>
          </a:p>
          <a:p>
            <a:r>
              <a:rPr lang="en-GB" dirty="0" smtClean="0">
                <a:latin typeface="Times New Roman" panose="02020603050405020304" pitchFamily="18" charset="0"/>
                <a:cs typeface="Times New Roman" panose="02020603050405020304" pitchFamily="18" charset="0"/>
              </a:rPr>
              <a:t>Western scholarship created a discursive Orient, a body of knowledge that categorized the worlds of the East and subsumed their myriad differences into one totalizing and highly stereotypical picture [Foucault]. </a:t>
            </a:r>
          </a:p>
          <a:p>
            <a:r>
              <a:rPr lang="en-GB" dirty="0">
                <a:latin typeface="Times New Roman" panose="02020603050405020304" pitchFamily="18" charset="0"/>
                <a:cs typeface="Times New Roman" panose="02020603050405020304" pitchFamily="18" charset="0"/>
              </a:rPr>
              <a:t>“East” and “West” are </a:t>
            </a:r>
            <a:r>
              <a:rPr lang="en-GB" dirty="0" smtClean="0">
                <a:latin typeface="Times New Roman" panose="02020603050405020304" pitchFamily="18" charset="0"/>
                <a:cs typeface="Times New Roman" panose="02020603050405020304" pitchFamily="18" charset="0"/>
              </a:rPr>
              <a:t>relative</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terms</a:t>
            </a:r>
            <a:r>
              <a:rPr lang="en-GB" dirty="0">
                <a:latin typeface="Times New Roman" panose="02020603050405020304" pitchFamily="18" charset="0"/>
                <a:cs typeface="Times New Roman" panose="02020603050405020304" pitchFamily="18" charset="0"/>
              </a:rPr>
              <a:t>, not absolutes; they require a </a:t>
            </a:r>
            <a:r>
              <a:rPr lang="en-GB" dirty="0" smtClean="0">
                <a:latin typeface="Times New Roman" panose="02020603050405020304" pitchFamily="18" charset="0"/>
                <a:cs typeface="Times New Roman" panose="02020603050405020304" pitchFamily="18" charset="0"/>
              </a:rPr>
              <a:t>fixed </a:t>
            </a:r>
            <a:r>
              <a:rPr lang="en-GB" dirty="0">
                <a:latin typeface="Times New Roman" panose="02020603050405020304" pitchFamily="18" charset="0"/>
                <a:cs typeface="Times New Roman" panose="02020603050405020304" pitchFamily="18" charset="0"/>
              </a:rPr>
              <a:t>position to </a:t>
            </a:r>
            <a:r>
              <a:rPr lang="en-GB" dirty="0" smtClean="0">
                <a:latin typeface="Times New Roman" panose="02020603050405020304" pitchFamily="18" charset="0"/>
                <a:cs typeface="Times New Roman" panose="02020603050405020304" pitchFamily="18" charset="0"/>
              </a:rPr>
              <a:t>have</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meaning</a:t>
            </a:r>
            <a:r>
              <a:rPr lang="en-GB" dirty="0">
                <a:latin typeface="Times New Roman" panose="02020603050405020304" pitchFamily="18" charset="0"/>
                <a:cs typeface="Times New Roman" panose="02020603050405020304" pitchFamily="18" charset="0"/>
              </a:rPr>
              <a:t>. In </a:t>
            </a:r>
            <a:r>
              <a:rPr lang="hu-HU" dirty="0" smtClean="0">
                <a:latin typeface="Times New Roman" panose="02020603050405020304" pitchFamily="18" charset="0"/>
                <a:cs typeface="Times New Roman" panose="02020603050405020304" pitchFamily="18" charset="0"/>
              </a:rPr>
              <a:t>1884</a:t>
            </a:r>
            <a:r>
              <a:rPr lang="en-GB" dirty="0" smtClean="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this </a:t>
            </a:r>
            <a:r>
              <a:rPr lang="en-GB" dirty="0" smtClean="0">
                <a:latin typeface="Times New Roman" panose="02020603050405020304" pitchFamily="18" charset="0"/>
                <a:cs typeface="Times New Roman" panose="02020603050405020304" pitchFamily="18" charset="0"/>
              </a:rPr>
              <a:t>fixed </a:t>
            </a:r>
            <a:r>
              <a:rPr lang="en-GB" dirty="0">
                <a:latin typeface="Times New Roman" panose="02020603050405020304" pitchFamily="18" charset="0"/>
                <a:cs typeface="Times New Roman" panose="02020603050405020304" pitchFamily="18" charset="0"/>
              </a:rPr>
              <a:t>position </a:t>
            </a:r>
            <a:r>
              <a:rPr lang="en-GB" dirty="0" smtClean="0">
                <a:latin typeface="Times New Roman" panose="02020603050405020304" pitchFamily="18" charset="0"/>
                <a:cs typeface="Times New Roman" panose="02020603050405020304" pitchFamily="18" charset="0"/>
              </a:rPr>
              <a:t>became Greenwich,</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England</a:t>
            </a:r>
            <a:r>
              <a:rPr lang="en-GB" dirty="0">
                <a:latin typeface="Times New Roman" panose="02020603050405020304" pitchFamily="18" charset="0"/>
                <a:cs typeface="Times New Roman" panose="02020603050405020304" pitchFamily="18" charset="0"/>
              </a:rPr>
              <a:t>, the home port of the British Royal </a:t>
            </a:r>
            <a:r>
              <a:rPr lang="en-GB" dirty="0" smtClean="0">
                <a:latin typeface="Times New Roman" panose="02020603050405020304" pitchFamily="18" charset="0"/>
                <a:cs typeface="Times New Roman" panose="02020603050405020304" pitchFamily="18" charset="0"/>
              </a:rPr>
              <a:t>Navy</a:t>
            </a:r>
            <a:r>
              <a:rPr lang="hu-HU" dirty="0">
                <a:latin typeface="Times New Roman" panose="02020603050405020304" pitchFamily="18" charset="0"/>
                <a:cs typeface="Times New Roman" panose="02020603050405020304" pitchFamily="18" charset="0"/>
              </a:rPr>
              <a:t>.</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8569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365126"/>
            <a:ext cx="10515600" cy="967286"/>
          </a:xfrm>
        </p:spPr>
        <p:txBody>
          <a:bodyPr/>
          <a:lstStyle/>
          <a:p>
            <a:pPr algn="ctr"/>
            <a:r>
              <a:rPr lang="en-GB" dirty="0" smtClean="0">
                <a:latin typeface="Times New Roman" panose="02020603050405020304" pitchFamily="18" charset="0"/>
                <a:cs typeface="Times New Roman" panose="02020603050405020304" pitchFamily="18" charset="0"/>
              </a:rPr>
              <a:t>Reception of </a:t>
            </a:r>
            <a:r>
              <a:rPr lang="en-GB" i="1" dirty="0" smtClean="0">
                <a:latin typeface="Times New Roman" panose="02020603050405020304" pitchFamily="18" charset="0"/>
                <a:cs typeface="Times New Roman" panose="02020603050405020304" pitchFamily="18" charset="0"/>
              </a:rPr>
              <a:t>Orientalism</a:t>
            </a:r>
            <a:r>
              <a:rPr lang="en-GB" dirty="0" smtClean="0">
                <a:latin typeface="Times New Roman" panose="02020603050405020304" pitchFamily="18" charset="0"/>
                <a:cs typeface="Times New Roman" panose="02020603050405020304" pitchFamily="18" charset="0"/>
              </a:rPr>
              <a:t> </a:t>
            </a:r>
            <a:endParaRPr lang="en-GB" dirty="0">
              <a:latin typeface="Times New Roman" panose="02020603050405020304" pitchFamily="18" charset="0"/>
              <a:cs typeface="Times New Roman" panose="02020603050405020304" pitchFamily="18" charset="0"/>
            </a:endParaRPr>
          </a:p>
        </p:txBody>
      </p:sp>
      <p:sp>
        <p:nvSpPr>
          <p:cNvPr id="3" name="Tartalom helye 2"/>
          <p:cNvSpPr>
            <a:spLocks noGrp="1"/>
          </p:cNvSpPr>
          <p:nvPr>
            <p:ph idx="1"/>
          </p:nvPr>
        </p:nvSpPr>
        <p:spPr>
          <a:xfrm>
            <a:off x="341811" y="1332412"/>
            <a:ext cx="11453949" cy="5212079"/>
          </a:xfrm>
        </p:spPr>
        <p:txBody>
          <a:bodyPr/>
          <a:lstStyle/>
          <a:p>
            <a:r>
              <a:rPr lang="en-GB" dirty="0" smtClean="0">
                <a:latin typeface="Times New Roman" panose="02020603050405020304" pitchFamily="18" charset="0"/>
                <a:cs typeface="Times New Roman" panose="02020603050405020304" pitchFamily="18" charset="0"/>
              </a:rPr>
              <a:t>Seen as the starting point of postcolonial studies.</a:t>
            </a:r>
          </a:p>
          <a:p>
            <a:r>
              <a:rPr lang="en-GB" dirty="0" smtClean="0">
                <a:latin typeface="Times New Roman" panose="02020603050405020304" pitchFamily="18" charset="0"/>
                <a:cs typeface="Times New Roman" panose="02020603050405020304" pitchFamily="18" charset="0"/>
              </a:rPr>
              <a:t>Criticised for disregarding dissenting voices in the West, disregarding non-Western empires (</a:t>
            </a:r>
            <a:r>
              <a:rPr lang="hu-HU" dirty="0" smtClean="0">
                <a:latin typeface="Times New Roman" panose="02020603050405020304" pitchFamily="18" charset="0"/>
                <a:cs typeface="Times New Roman" panose="02020603050405020304" pitchFamily="18" charset="0"/>
              </a:rPr>
              <a:t>Ott</a:t>
            </a:r>
            <a:r>
              <a:rPr lang="en-GB" dirty="0" err="1" smtClean="0">
                <a:latin typeface="Times New Roman" panose="02020603050405020304" pitchFamily="18" charset="0"/>
                <a:cs typeface="Times New Roman" panose="02020603050405020304" pitchFamily="18" charset="0"/>
              </a:rPr>
              <a:t>oman</a:t>
            </a:r>
            <a:r>
              <a:rPr lang="en-GB" dirty="0" smtClean="0">
                <a:latin typeface="Times New Roman" panose="02020603050405020304" pitchFamily="18" charset="0"/>
                <a:cs typeface="Times New Roman" panose="02020603050405020304" pitchFamily="18" charset="0"/>
              </a:rPr>
              <a:t> or Persian), not allowing agency to the colonised (writing back). </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7035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365125"/>
            <a:ext cx="10515600" cy="797469"/>
          </a:xfrm>
        </p:spPr>
        <p:txBody>
          <a:bodyPr/>
          <a:lstStyle/>
          <a:p>
            <a:pPr algn="ctr"/>
            <a:r>
              <a:rPr lang="en-GB" i="1" dirty="0" smtClean="0">
                <a:latin typeface="Times New Roman" panose="02020603050405020304" pitchFamily="18" charset="0"/>
                <a:cs typeface="Times New Roman" panose="02020603050405020304" pitchFamily="18" charset="0"/>
              </a:rPr>
              <a:t>Covering Islam </a:t>
            </a:r>
            <a:r>
              <a:rPr lang="en-GB" dirty="0" smtClean="0">
                <a:latin typeface="Times New Roman" panose="02020603050405020304" pitchFamily="18" charset="0"/>
                <a:cs typeface="Times New Roman" panose="02020603050405020304" pitchFamily="18" charset="0"/>
              </a:rPr>
              <a:t>(1981)</a:t>
            </a:r>
            <a:endParaRPr lang="en-GB" dirty="0">
              <a:latin typeface="Times New Roman" panose="02020603050405020304" pitchFamily="18" charset="0"/>
              <a:cs typeface="Times New Roman" panose="02020603050405020304" pitchFamily="18" charset="0"/>
            </a:endParaRPr>
          </a:p>
        </p:txBody>
      </p:sp>
      <p:sp>
        <p:nvSpPr>
          <p:cNvPr id="3" name="Tartalom helye 2"/>
          <p:cNvSpPr>
            <a:spLocks noGrp="1"/>
          </p:cNvSpPr>
          <p:nvPr>
            <p:ph idx="1"/>
          </p:nvPr>
        </p:nvSpPr>
        <p:spPr>
          <a:xfrm>
            <a:off x="326571" y="1397726"/>
            <a:ext cx="11443063" cy="5055325"/>
          </a:xfrm>
        </p:spPr>
        <p:txBody>
          <a:bodyPr>
            <a:normAutofit/>
          </a:bodyPr>
          <a:lstStyle/>
          <a:p>
            <a:r>
              <a:rPr lang="en-GB" dirty="0" smtClean="0">
                <a:latin typeface="Times New Roman" panose="02020603050405020304" pitchFamily="18" charset="0"/>
                <a:cs typeface="Times New Roman" panose="02020603050405020304" pitchFamily="18" charset="0"/>
              </a:rPr>
              <a:t>Representations of Islam and Islamic countries by Western media, governments, corporations, and scholarship: which render it synonymous with terrorism, fundamentalism, and religious extremism. </a:t>
            </a:r>
          </a:p>
          <a:p>
            <a:r>
              <a:rPr lang="en-GB" dirty="0" smtClean="0">
                <a:latin typeface="Times New Roman" panose="02020603050405020304" pitchFamily="18" charset="0"/>
                <a:cs typeface="Times New Roman" panose="02020603050405020304" pitchFamily="18" charset="0"/>
              </a:rPr>
              <a:t>“Terrorism” and “fundamentalism” in the analysis of political conﬂicts warrants special caution for Said, who identiﬁes them as fearful terms that lack content but assert the moral power and approval of those who yield them. </a:t>
            </a:r>
          </a:p>
          <a:p>
            <a:r>
              <a:rPr lang="en-GB" dirty="0" smtClean="0">
                <a:latin typeface="Times New Roman" panose="02020603050405020304" pitchFamily="18" charset="0"/>
                <a:cs typeface="Times New Roman" panose="02020603050405020304" pitchFamily="18" charset="0"/>
              </a:rPr>
              <a:t>His analysis also extends to examine Islam’s representations of itself to</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itself,</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observing</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the</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ways</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in</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which</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Islamic countries</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deploy</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an</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idea</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of</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“Islam”</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to</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justify unrepresentative and often repressive regimes.</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3050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88273" y="208372"/>
            <a:ext cx="10515600" cy="549274"/>
          </a:xfrm>
        </p:spPr>
        <p:txBody>
          <a:bodyPr>
            <a:normAutofit fontScale="90000"/>
          </a:bodyPr>
          <a:lstStyle/>
          <a:p>
            <a:pPr algn="ctr"/>
            <a:r>
              <a:rPr lang="hu-HU" dirty="0" smtClean="0">
                <a:latin typeface="Times New Roman" panose="02020603050405020304" pitchFamily="18" charset="0"/>
                <a:cs typeface="Times New Roman" panose="02020603050405020304" pitchFamily="18" charset="0"/>
              </a:rPr>
              <a:t>Empire</a:t>
            </a:r>
            <a:endParaRPr lang="en-GB" dirty="0">
              <a:latin typeface="Times New Roman" panose="02020603050405020304" pitchFamily="18" charset="0"/>
              <a:cs typeface="Times New Roman" panose="02020603050405020304" pitchFamily="18" charset="0"/>
            </a:endParaRPr>
          </a:p>
        </p:txBody>
      </p:sp>
      <p:sp>
        <p:nvSpPr>
          <p:cNvPr id="3" name="Tartalom helye 2"/>
          <p:cNvSpPr>
            <a:spLocks noGrp="1"/>
          </p:cNvSpPr>
          <p:nvPr>
            <p:ph idx="1"/>
          </p:nvPr>
        </p:nvSpPr>
        <p:spPr>
          <a:xfrm>
            <a:off x="391886" y="757646"/>
            <a:ext cx="11534502" cy="5943600"/>
          </a:xfrm>
        </p:spPr>
        <p:txBody>
          <a:bodyPr>
            <a:normAutofit fontScale="77500" lnSpcReduction="20000"/>
          </a:bodyPr>
          <a:lstStyle/>
          <a:p>
            <a:r>
              <a:rPr lang="en-GB" dirty="0">
                <a:latin typeface="Times New Roman" panose="02020603050405020304" pitchFamily="18" charset="0"/>
                <a:cs typeface="Times New Roman" panose="02020603050405020304" pitchFamily="18" charset="0"/>
              </a:rPr>
              <a:t>In modern times, there have been at least three major phases of </a:t>
            </a:r>
            <a:r>
              <a:rPr lang="en-GB" dirty="0" smtClean="0">
                <a:latin typeface="Times New Roman" panose="02020603050405020304" pitchFamily="18" charset="0"/>
                <a:cs typeface="Times New Roman" panose="02020603050405020304" pitchFamily="18" charset="0"/>
              </a:rPr>
              <a:t>imperialism.</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Between </a:t>
            </a:r>
            <a:r>
              <a:rPr lang="en-GB" dirty="0">
                <a:latin typeface="Times New Roman" panose="02020603050405020304" pitchFamily="18" charset="0"/>
                <a:cs typeface="Times New Roman" panose="02020603050405020304" pitchFamily="18" charset="0"/>
              </a:rPr>
              <a:t>1492 and the mid-eighteenth century, Spain and Portugal, England, </a:t>
            </a:r>
            <a:r>
              <a:rPr lang="en-GB" dirty="0" smtClean="0">
                <a:latin typeface="Times New Roman" panose="02020603050405020304" pitchFamily="18" charset="0"/>
                <a:cs typeface="Times New Roman" panose="02020603050405020304" pitchFamily="18" charset="0"/>
              </a:rPr>
              <a:t>France,</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and </a:t>
            </a:r>
            <a:r>
              <a:rPr lang="en-GB" dirty="0">
                <a:latin typeface="Times New Roman" panose="02020603050405020304" pitchFamily="18" charset="0"/>
                <a:cs typeface="Times New Roman" panose="02020603050405020304" pitchFamily="18" charset="0"/>
              </a:rPr>
              <a:t>the Netherlands established colonies and empires in the Americas, the East </a:t>
            </a:r>
            <a:r>
              <a:rPr lang="en-GB" dirty="0" smtClean="0">
                <a:latin typeface="Times New Roman" panose="02020603050405020304" pitchFamily="18" charset="0"/>
                <a:cs typeface="Times New Roman" panose="02020603050405020304" pitchFamily="18" charset="0"/>
              </a:rPr>
              <a:t>Indies,</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and </a:t>
            </a:r>
            <a:r>
              <a:rPr lang="en-GB" dirty="0">
                <a:latin typeface="Times New Roman" panose="02020603050405020304" pitchFamily="18" charset="0"/>
                <a:cs typeface="Times New Roman" panose="02020603050405020304" pitchFamily="18" charset="0"/>
              </a:rPr>
              <a:t>India. Then, between the mid-nineteenth century and World War I, there was </a:t>
            </a:r>
            <a:r>
              <a:rPr lang="en-GB" dirty="0" smtClean="0">
                <a:latin typeface="Times New Roman" panose="02020603050405020304" pitchFamily="18" charset="0"/>
                <a:cs typeface="Times New Roman" panose="02020603050405020304" pitchFamily="18" charset="0"/>
              </a:rPr>
              <a:t>an</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immense </a:t>
            </a:r>
            <a:r>
              <a:rPr lang="en-GB" dirty="0">
                <a:latin typeface="Times New Roman" panose="02020603050405020304" pitchFamily="18" charset="0"/>
                <a:cs typeface="Times New Roman" panose="02020603050405020304" pitchFamily="18" charset="0"/>
              </a:rPr>
              <a:t>scramble for imperialistic power between Britain, France, Germany, </a:t>
            </a:r>
            <a:r>
              <a:rPr lang="en-GB" dirty="0" smtClean="0">
                <a:latin typeface="Times New Roman" panose="02020603050405020304" pitchFamily="18" charset="0"/>
                <a:cs typeface="Times New Roman" panose="02020603050405020304" pitchFamily="18" charset="0"/>
              </a:rPr>
              <a:t>Italy,</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and </a:t>
            </a:r>
            <a:r>
              <a:rPr lang="en-GB" dirty="0">
                <a:latin typeface="Times New Roman" panose="02020603050405020304" pitchFamily="18" charset="0"/>
                <a:cs typeface="Times New Roman" panose="02020603050405020304" pitchFamily="18" charset="0"/>
              </a:rPr>
              <a:t>other </a:t>
            </a:r>
            <a:r>
              <a:rPr lang="en-GB" dirty="0" smtClean="0">
                <a:latin typeface="Times New Roman" panose="02020603050405020304" pitchFamily="18" charset="0"/>
                <a:cs typeface="Times New Roman" panose="02020603050405020304" pitchFamily="18" charset="0"/>
              </a:rPr>
              <a:t>nations</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Germany</a:t>
            </a:r>
            <a:r>
              <a:rPr lang="en-GB" dirty="0">
                <a:latin typeface="Times New Roman" panose="02020603050405020304" pitchFamily="18" charset="0"/>
                <a:cs typeface="Times New Roman" panose="02020603050405020304" pitchFamily="18" charset="0"/>
              </a:rPr>
              <a:t>, Italy, and Japan also </a:t>
            </a:r>
            <a:r>
              <a:rPr lang="en-GB" dirty="0" smtClean="0">
                <a:latin typeface="Times New Roman" panose="02020603050405020304" pitchFamily="18" charset="0"/>
                <a:cs typeface="Times New Roman" panose="02020603050405020304" pitchFamily="18" charset="0"/>
              </a:rPr>
              <a:t>entered</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the </a:t>
            </a:r>
            <a:r>
              <a:rPr lang="en-GB" dirty="0">
                <a:latin typeface="Times New Roman" panose="02020603050405020304" pitchFamily="18" charset="0"/>
                <a:cs typeface="Times New Roman" panose="02020603050405020304" pitchFamily="18" charset="0"/>
              </a:rPr>
              <a:t>race for colonies. In 1855 Belgium established the Belgian Congo in the heart of </a:t>
            </a:r>
            <a:r>
              <a:rPr lang="en-GB" dirty="0" smtClean="0">
                <a:latin typeface="Times New Roman" panose="02020603050405020304" pitchFamily="18" charset="0"/>
                <a:cs typeface="Times New Roman" panose="02020603050405020304" pitchFamily="18" charset="0"/>
              </a:rPr>
              <a:t>Africa. </a:t>
            </a:r>
            <a:r>
              <a:rPr lang="en-GB" dirty="0">
                <a:latin typeface="Times New Roman" panose="02020603050405020304" pitchFamily="18" charset="0"/>
                <a:cs typeface="Times New Roman" panose="02020603050405020304" pitchFamily="18" charset="0"/>
              </a:rPr>
              <a:t>Finally, the periods during and after World War II saw a struggle involving </a:t>
            </a:r>
            <a:r>
              <a:rPr lang="en-GB" dirty="0" smtClean="0">
                <a:latin typeface="Times New Roman" panose="02020603050405020304" pitchFamily="18" charset="0"/>
                <a:cs typeface="Times New Roman" panose="02020603050405020304" pitchFamily="18" charset="0"/>
              </a:rPr>
              <a:t>the</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countries </a:t>
            </a:r>
            <a:r>
              <a:rPr lang="en-GB" dirty="0">
                <a:latin typeface="Times New Roman" panose="02020603050405020304" pitchFamily="18" charset="0"/>
                <a:cs typeface="Times New Roman" panose="02020603050405020304" pitchFamily="18" charset="0"/>
              </a:rPr>
              <a:t>just mentioned as well as a conflict between America and the </a:t>
            </a:r>
            <a:r>
              <a:rPr lang="en-GB" dirty="0" smtClean="0">
                <a:latin typeface="Times New Roman" panose="02020603050405020304" pitchFamily="18" charset="0"/>
                <a:cs typeface="Times New Roman" panose="02020603050405020304" pitchFamily="18" charset="0"/>
              </a:rPr>
              <a:t>communist</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Soviet </a:t>
            </a:r>
            <a:r>
              <a:rPr lang="en-GB" dirty="0">
                <a:latin typeface="Times New Roman" panose="02020603050405020304" pitchFamily="18" charset="0"/>
                <a:cs typeface="Times New Roman" panose="02020603050405020304" pitchFamily="18" charset="0"/>
              </a:rPr>
              <a:t>Union for extended control, power, and influence.</a:t>
            </a:r>
            <a:endParaRPr lang="hu-HU" dirty="0" smtClean="0">
              <a:latin typeface="Times New Roman" panose="02020603050405020304" pitchFamily="18" charset="0"/>
              <a:cs typeface="Times New Roman" panose="02020603050405020304" pitchFamily="18" charset="0"/>
            </a:endParaRPr>
          </a:p>
          <a:p>
            <a:r>
              <a:rPr lang="en-GB" dirty="0" smtClean="0">
                <a:latin typeface="Times New Roman" panose="02020603050405020304" pitchFamily="18" charset="0"/>
                <a:cs typeface="Times New Roman" panose="02020603050405020304" pitchFamily="18" charset="0"/>
              </a:rPr>
              <a:t>In </a:t>
            </a:r>
            <a:r>
              <a:rPr lang="en-GB" dirty="0">
                <a:latin typeface="Times New Roman" panose="02020603050405020304" pitchFamily="18" charset="0"/>
                <a:cs typeface="Times New Roman" panose="02020603050405020304" pitchFamily="18" charset="0"/>
              </a:rPr>
              <a:t>the first decades of the twentieth century, European states governed </a:t>
            </a:r>
            <a:r>
              <a:rPr lang="en-GB" dirty="0" smtClean="0">
                <a:latin typeface="Times New Roman" panose="02020603050405020304" pitchFamily="18" charset="0"/>
                <a:cs typeface="Times New Roman" panose="02020603050405020304" pitchFamily="18" charset="0"/>
              </a:rPr>
              <a:t>more</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than </a:t>
            </a:r>
            <a:r>
              <a:rPr lang="en-GB" dirty="0">
                <a:latin typeface="Times New Roman" panose="02020603050405020304" pitchFamily="18" charset="0"/>
                <a:cs typeface="Times New Roman" panose="02020603050405020304" pitchFamily="18" charset="0"/>
              </a:rPr>
              <a:t>80 per </a:t>
            </a:r>
            <a:r>
              <a:rPr lang="en-GB" dirty="0" smtClean="0">
                <a:latin typeface="Times New Roman" panose="02020603050405020304" pitchFamily="18" charset="0"/>
                <a:cs typeface="Times New Roman" panose="02020603050405020304" pitchFamily="18" charset="0"/>
              </a:rPr>
              <a:t>cent</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of the</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world’s </a:t>
            </a:r>
            <a:r>
              <a:rPr lang="en-GB" dirty="0">
                <a:latin typeface="Times New Roman" panose="02020603050405020304" pitchFamily="18" charset="0"/>
                <a:cs typeface="Times New Roman" panose="02020603050405020304" pitchFamily="18" charset="0"/>
              </a:rPr>
              <a:t>territories and people</a:t>
            </a:r>
            <a:r>
              <a:rPr lang="en-GB" dirty="0" smtClean="0">
                <a:latin typeface="Times New Roman" panose="02020603050405020304" pitchFamily="18" charset="0"/>
                <a:cs typeface="Times New Roman" panose="02020603050405020304" pitchFamily="18" charset="0"/>
              </a:rPr>
              <a:t>.</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Of</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these the</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British</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Empire</a:t>
            </a:r>
            <a:r>
              <a:rPr lang="hu-HU" dirty="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was </a:t>
            </a:r>
            <a:r>
              <a:rPr lang="en-GB" dirty="0">
                <a:latin typeface="Times New Roman" panose="02020603050405020304" pitchFamily="18" charset="0"/>
                <a:cs typeface="Times New Roman" panose="02020603050405020304" pitchFamily="18" charset="0"/>
              </a:rPr>
              <a:t>the most extensive and powerful, claiming as British subjects a </a:t>
            </a:r>
            <a:r>
              <a:rPr lang="en-GB" dirty="0" smtClean="0">
                <a:latin typeface="Times New Roman" panose="02020603050405020304" pitchFamily="18" charset="0"/>
                <a:cs typeface="Times New Roman" panose="02020603050405020304" pitchFamily="18" charset="0"/>
              </a:rPr>
              <a:t>population</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of </a:t>
            </a:r>
            <a:r>
              <a:rPr lang="en-GB" dirty="0">
                <a:latin typeface="Times New Roman" panose="02020603050405020304" pitchFamily="18" charset="0"/>
                <a:cs typeface="Times New Roman" panose="02020603050405020304" pitchFamily="18" charset="0"/>
              </a:rPr>
              <a:t>between 470 and 570 million people, approximately 25 per cent of </a:t>
            </a:r>
            <a:r>
              <a:rPr lang="en-GB" dirty="0" smtClean="0">
                <a:latin typeface="Times New Roman" panose="02020603050405020304" pitchFamily="18" charset="0"/>
                <a:cs typeface="Times New Roman" panose="02020603050405020304" pitchFamily="18" charset="0"/>
              </a:rPr>
              <a:t>the</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world’s</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population</a:t>
            </a:r>
            <a:r>
              <a:rPr lang="en-GB" dirty="0">
                <a:latin typeface="Times New Roman" panose="02020603050405020304" pitchFamily="18" charset="0"/>
                <a:cs typeface="Times New Roman" panose="02020603050405020304" pitchFamily="18" charset="0"/>
              </a:rPr>
              <a:t>, and laying claim to more than ninety territories in Africa, </a:t>
            </a:r>
            <a:r>
              <a:rPr lang="en-GB" dirty="0" smtClean="0">
                <a:latin typeface="Times New Roman" panose="02020603050405020304" pitchFamily="18" charset="0"/>
                <a:cs typeface="Times New Roman" panose="02020603050405020304" pitchFamily="18" charset="0"/>
              </a:rPr>
              <a:t>Asia,</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Europe</a:t>
            </a:r>
            <a:r>
              <a:rPr lang="en-GB" dirty="0">
                <a:latin typeface="Times New Roman" panose="02020603050405020304" pitchFamily="18" charset="0"/>
                <a:cs typeface="Times New Roman" panose="02020603050405020304" pitchFamily="18" charset="0"/>
              </a:rPr>
              <a:t>, North America, the Caribbean, Australasia and the Pacific. </a:t>
            </a:r>
            <a:endParaRPr lang="hu-HU" dirty="0" smtClean="0">
              <a:latin typeface="Times New Roman" panose="02020603050405020304" pitchFamily="18" charset="0"/>
              <a:cs typeface="Times New Roman" panose="02020603050405020304" pitchFamily="18" charset="0"/>
            </a:endParaRPr>
          </a:p>
          <a:p>
            <a:r>
              <a:rPr lang="en-GB" dirty="0" smtClean="0">
                <a:latin typeface="Times New Roman" panose="02020603050405020304" pitchFamily="18" charset="0"/>
                <a:cs typeface="Times New Roman" panose="02020603050405020304" pitchFamily="18" charset="0"/>
              </a:rPr>
              <a:t>Almost all</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those </a:t>
            </a:r>
            <a:r>
              <a:rPr lang="en-GB" dirty="0">
                <a:latin typeface="Times New Roman" panose="02020603050405020304" pitchFamily="18" charset="0"/>
                <a:cs typeface="Times New Roman" panose="02020603050405020304" pitchFamily="18" charset="0"/>
              </a:rPr>
              <a:t>territories have now evolved and/or combined into independent </a:t>
            </a:r>
            <a:r>
              <a:rPr lang="en-GB" dirty="0" smtClean="0">
                <a:latin typeface="Times New Roman" panose="02020603050405020304" pitchFamily="18" charset="0"/>
                <a:cs typeface="Times New Roman" panose="02020603050405020304" pitchFamily="18" charset="0"/>
              </a:rPr>
              <a:t>states,</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fifty-three </a:t>
            </a:r>
            <a:r>
              <a:rPr lang="en-GB" dirty="0">
                <a:latin typeface="Times New Roman" panose="02020603050405020304" pitchFamily="18" charset="0"/>
                <a:cs typeface="Times New Roman" panose="02020603050405020304" pitchFamily="18" charset="0"/>
              </a:rPr>
              <a:t>of which constitute the ‘British’ Commonwealth, a voluntary </a:t>
            </a:r>
            <a:r>
              <a:rPr lang="en-GB" dirty="0" smtClean="0">
                <a:latin typeface="Times New Roman" panose="02020603050405020304" pitchFamily="18" charset="0"/>
                <a:cs typeface="Times New Roman" panose="02020603050405020304" pitchFamily="18" charset="0"/>
              </a:rPr>
              <a:t>organization</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which </a:t>
            </a:r>
            <a:r>
              <a:rPr lang="en-GB" dirty="0">
                <a:latin typeface="Times New Roman" panose="02020603050405020304" pitchFamily="18" charset="0"/>
                <a:cs typeface="Times New Roman" panose="02020603050405020304" pitchFamily="18" charset="0"/>
              </a:rPr>
              <a:t>several former colonies such as Burma, Egypt, Ireland, </a:t>
            </a:r>
            <a:r>
              <a:rPr lang="en-GB" dirty="0" smtClean="0">
                <a:latin typeface="Times New Roman" panose="02020603050405020304" pitchFamily="18" charset="0"/>
                <a:cs typeface="Times New Roman" panose="02020603050405020304" pitchFamily="18" charset="0"/>
              </a:rPr>
              <a:t>and</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Iraq </a:t>
            </a:r>
            <a:r>
              <a:rPr lang="en-GB" dirty="0">
                <a:latin typeface="Times New Roman" panose="02020603050405020304" pitchFamily="18" charset="0"/>
                <a:cs typeface="Times New Roman" panose="02020603050405020304" pitchFamily="18" charset="0"/>
              </a:rPr>
              <a:t>declined to join when they gained independence</a:t>
            </a:r>
            <a:r>
              <a:rPr lang="en-GB" dirty="0" smtClean="0">
                <a:latin typeface="Times New Roman" panose="02020603050405020304" pitchFamily="18" charset="0"/>
                <a:cs typeface="Times New Roman" panose="02020603050405020304" pitchFamily="18" charset="0"/>
              </a:rPr>
              <a:t>. </a:t>
            </a:r>
            <a:endParaRPr lang="hu-HU" dirty="0" smtClean="0">
              <a:latin typeface="Times New Roman" panose="02020603050405020304" pitchFamily="18" charset="0"/>
              <a:cs typeface="Times New Roman" panose="02020603050405020304" pitchFamily="18" charset="0"/>
            </a:endParaRPr>
          </a:p>
          <a:p>
            <a:r>
              <a:rPr lang="hu-HU" dirty="0" smtClean="0">
                <a:latin typeface="Times New Roman" panose="02020603050405020304" pitchFamily="18" charset="0"/>
                <a:cs typeface="Times New Roman" panose="02020603050405020304" pitchFamily="18" charset="0"/>
              </a:rPr>
              <a:t>A</a:t>
            </a:r>
            <a:r>
              <a:rPr lang="en-GB" dirty="0" err="1" smtClean="0">
                <a:latin typeface="Times New Roman" panose="02020603050405020304" pitchFamily="18" charset="0"/>
                <a:cs typeface="Times New Roman" panose="02020603050405020304" pitchFamily="18" charset="0"/>
              </a:rPr>
              <a:t>ll</a:t>
            </a:r>
            <a:r>
              <a:rPr lang="en-GB" dirty="0" smtClean="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these territories shared a history of cultural colonialism, </a:t>
            </a:r>
            <a:r>
              <a:rPr lang="en-GB" dirty="0" smtClean="0">
                <a:latin typeface="Times New Roman" panose="02020603050405020304" pitchFamily="18" charset="0"/>
                <a:cs typeface="Times New Roman" panose="02020603050405020304" pitchFamily="18" charset="0"/>
              </a:rPr>
              <a:t>including</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the </a:t>
            </a:r>
            <a:r>
              <a:rPr lang="en-GB" dirty="0">
                <a:latin typeface="Times New Roman" panose="02020603050405020304" pitchFamily="18" charset="0"/>
                <a:cs typeface="Times New Roman" panose="02020603050405020304" pitchFamily="18" charset="0"/>
              </a:rPr>
              <a:t>imposition of the English language, and British educational, political </a:t>
            </a:r>
            <a:r>
              <a:rPr lang="en-GB" dirty="0" smtClean="0">
                <a:latin typeface="Times New Roman" panose="02020603050405020304" pitchFamily="18" charset="0"/>
                <a:cs typeface="Times New Roman" panose="02020603050405020304" pitchFamily="18" charset="0"/>
              </a:rPr>
              <a:t>and</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religious </a:t>
            </a:r>
            <a:r>
              <a:rPr lang="en-GB" dirty="0">
                <a:latin typeface="Times New Roman" panose="02020603050405020304" pitchFamily="18" charset="0"/>
                <a:cs typeface="Times New Roman" panose="02020603050405020304" pitchFamily="18" charset="0"/>
              </a:rPr>
              <a:t>institutions, as well as economic relationships and systems</a:t>
            </a:r>
            <a:r>
              <a:rPr lang="en-GB" dirty="0" smtClean="0">
                <a:latin typeface="Times New Roman" panose="02020603050405020304" pitchFamily="18" charset="0"/>
                <a:cs typeface="Times New Roman" panose="02020603050405020304" pitchFamily="18" charset="0"/>
              </a:rPr>
              <a:t>.</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4794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89361" y="263526"/>
            <a:ext cx="10515600" cy="993412"/>
          </a:xfrm>
        </p:spPr>
        <p:txBody>
          <a:bodyPr/>
          <a:lstStyle/>
          <a:p>
            <a:pPr algn="ctr"/>
            <a:r>
              <a:rPr lang="en-GB" i="1" dirty="0" smtClean="0">
                <a:latin typeface="Times New Roman" panose="02020603050405020304" pitchFamily="18" charset="0"/>
                <a:cs typeface="Times New Roman" panose="02020603050405020304" pitchFamily="18" charset="0"/>
              </a:rPr>
              <a:t>Culture and Imperialism </a:t>
            </a:r>
            <a:r>
              <a:rPr lang="en-GB" dirty="0" smtClean="0">
                <a:latin typeface="Times New Roman" panose="02020603050405020304" pitchFamily="18" charset="0"/>
                <a:cs typeface="Times New Roman" panose="02020603050405020304" pitchFamily="18" charset="0"/>
              </a:rPr>
              <a:t>(1993)</a:t>
            </a:r>
            <a:endParaRPr lang="en-GB" dirty="0">
              <a:latin typeface="Times New Roman" panose="02020603050405020304" pitchFamily="18" charset="0"/>
              <a:cs typeface="Times New Roman" panose="02020603050405020304" pitchFamily="18" charset="0"/>
            </a:endParaRPr>
          </a:p>
        </p:txBody>
      </p:sp>
      <p:sp>
        <p:nvSpPr>
          <p:cNvPr id="3" name="Tartalom helye 2"/>
          <p:cNvSpPr>
            <a:spLocks noGrp="1"/>
          </p:cNvSpPr>
          <p:nvPr>
            <p:ph idx="1"/>
          </p:nvPr>
        </p:nvSpPr>
        <p:spPr>
          <a:xfrm>
            <a:off x="433250" y="1358538"/>
            <a:ext cx="11427823" cy="5133702"/>
          </a:xfrm>
        </p:spPr>
        <p:txBody>
          <a:bodyPr/>
          <a:lstStyle/>
          <a:p>
            <a:r>
              <a:rPr lang="en-GB" dirty="0" smtClean="0">
                <a:latin typeface="Times New Roman" panose="02020603050405020304" pitchFamily="18" charset="0"/>
                <a:cs typeface="Times New Roman" panose="02020603050405020304" pitchFamily="18" charset="0"/>
              </a:rPr>
              <a:t>Argues that works as diverse as Conrad’s </a:t>
            </a:r>
            <a:r>
              <a:rPr lang="en-GB" i="1" dirty="0" smtClean="0">
                <a:latin typeface="Times New Roman" panose="02020603050405020304" pitchFamily="18" charset="0"/>
                <a:cs typeface="Times New Roman" panose="02020603050405020304" pitchFamily="18" charset="0"/>
              </a:rPr>
              <a:t>Heart of Darkness</a:t>
            </a:r>
            <a:r>
              <a:rPr lang="en-GB" dirty="0" smtClean="0">
                <a:latin typeface="Times New Roman" panose="02020603050405020304" pitchFamily="18" charset="0"/>
                <a:cs typeface="Times New Roman" panose="02020603050405020304" pitchFamily="18" charset="0"/>
              </a:rPr>
              <a:t>, Austen’s </a:t>
            </a:r>
            <a:r>
              <a:rPr lang="en-GB" i="1" dirty="0" smtClean="0">
                <a:latin typeface="Times New Roman" panose="02020603050405020304" pitchFamily="18" charset="0"/>
                <a:cs typeface="Times New Roman" panose="02020603050405020304" pitchFamily="18" charset="0"/>
              </a:rPr>
              <a:t>Mansﬁeld Park</a:t>
            </a:r>
            <a:r>
              <a:rPr lang="en-GB" dirty="0" smtClean="0">
                <a:latin typeface="Times New Roman" panose="02020603050405020304" pitchFamily="18" charset="0"/>
                <a:cs typeface="Times New Roman" panose="02020603050405020304" pitchFamily="18" charset="0"/>
              </a:rPr>
              <a:t>, and Verdi’s </a:t>
            </a:r>
            <a:r>
              <a:rPr lang="en-GB" i="1" dirty="0" smtClean="0">
                <a:latin typeface="Times New Roman" panose="02020603050405020304" pitchFamily="18" charset="0"/>
                <a:cs typeface="Times New Roman" panose="02020603050405020304" pitchFamily="18" charset="0"/>
              </a:rPr>
              <a:t>Aida</a:t>
            </a:r>
            <a:r>
              <a:rPr lang="en-GB" dirty="0" smtClean="0">
                <a:latin typeface="Times New Roman" panose="02020603050405020304" pitchFamily="18" charset="0"/>
                <a:cs typeface="Times New Roman" panose="02020603050405020304" pitchFamily="18" charset="0"/>
              </a:rPr>
              <a:t>, knowingly and unknowingly, assert the authority of imperial domination.</a:t>
            </a:r>
          </a:p>
          <a:p>
            <a:r>
              <a:rPr lang="en-GB" dirty="0" smtClean="0">
                <a:latin typeface="Times New Roman" panose="02020603050405020304" pitchFamily="18" charset="0"/>
                <a:cs typeface="Times New Roman" panose="02020603050405020304" pitchFamily="18" charset="0"/>
              </a:rPr>
              <a:t>Complex, attentive (close) readings, not a wholesale rejection of the Western Canon.</a:t>
            </a:r>
          </a:p>
          <a:p>
            <a:r>
              <a:rPr lang="en-GB" dirty="0" smtClean="0">
                <a:latin typeface="Times New Roman" panose="02020603050405020304" pitchFamily="18" charset="0"/>
                <a:cs typeface="Times New Roman" panose="02020603050405020304" pitchFamily="18" charset="0"/>
              </a:rPr>
              <a:t>“Neither imperialism nor colonialism is a simple act of accumulation and acquisition. Both are supported and perhaps even impelled by impressive ideological formations which include notions that certain territories and people require and beseech domination, as well as forms of knowledge affiliated with that domination.”</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859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95943" y="182881"/>
            <a:ext cx="11678194" cy="922020"/>
          </a:xfrm>
        </p:spPr>
        <p:txBody>
          <a:bodyPr>
            <a:normAutofit fontScale="90000"/>
          </a:bodyPr>
          <a:lstStyle/>
          <a:p>
            <a:pPr algn="ctr"/>
            <a:r>
              <a:rPr lang="en-GB" dirty="0">
                <a:latin typeface="Times New Roman" panose="02020603050405020304" pitchFamily="18" charset="0"/>
                <a:cs typeface="Times New Roman" panose="02020603050405020304" pitchFamily="18" charset="0"/>
              </a:rPr>
              <a:t>Rudyard </a:t>
            </a:r>
            <a:r>
              <a:rPr lang="en-GB" dirty="0" smtClean="0">
                <a:latin typeface="Times New Roman" panose="02020603050405020304" pitchFamily="18" charset="0"/>
                <a:cs typeface="Times New Roman" panose="02020603050405020304" pitchFamily="18" charset="0"/>
              </a:rPr>
              <a:t>Kipling</a:t>
            </a:r>
            <a:r>
              <a:rPr lang="hu-HU" dirty="0" smtClean="0">
                <a:latin typeface="Times New Roman" panose="02020603050405020304" pitchFamily="18" charset="0"/>
                <a:cs typeface="Times New Roman" panose="02020603050405020304" pitchFamily="18" charset="0"/>
              </a:rPr>
              <a:t>,</a:t>
            </a:r>
            <a:r>
              <a:rPr lang="en-GB"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a:t>
            </a:r>
            <a:r>
              <a:rPr lang="en-GB" dirty="0">
                <a:latin typeface="Times New Roman" panose="02020603050405020304" pitchFamily="18" charset="0"/>
                <a:cs typeface="Times New Roman" panose="02020603050405020304" pitchFamily="18" charset="0"/>
              </a:rPr>
              <a:t>The White Man’s Burden: The United States and The Philippine </a:t>
            </a:r>
            <a:r>
              <a:rPr lang="en-GB" dirty="0" smtClean="0">
                <a:latin typeface="Times New Roman" panose="02020603050405020304" pitchFamily="18" charset="0"/>
                <a:cs typeface="Times New Roman" panose="02020603050405020304" pitchFamily="18" charset="0"/>
              </a:rPr>
              <a:t>Islands”</a:t>
            </a:r>
            <a:r>
              <a:rPr lang="hu-HU" dirty="0" smtClean="0">
                <a:latin typeface="Times New Roman" panose="02020603050405020304" pitchFamily="18" charset="0"/>
                <a:cs typeface="Times New Roman" panose="02020603050405020304" pitchFamily="18" charset="0"/>
              </a:rPr>
              <a:t> (1899)</a:t>
            </a:r>
            <a:endParaRPr lang="en-GB" dirty="0">
              <a:latin typeface="Times New Roman" panose="02020603050405020304" pitchFamily="18" charset="0"/>
              <a:cs typeface="Times New Roman" panose="02020603050405020304" pitchFamily="18" charset="0"/>
            </a:endParaRPr>
          </a:p>
        </p:txBody>
      </p:sp>
      <p:sp>
        <p:nvSpPr>
          <p:cNvPr id="3" name="Tartalom helye 2"/>
          <p:cNvSpPr>
            <a:spLocks noGrp="1"/>
          </p:cNvSpPr>
          <p:nvPr>
            <p:ph idx="1"/>
          </p:nvPr>
        </p:nvSpPr>
        <p:spPr>
          <a:xfrm>
            <a:off x="195943" y="1254036"/>
            <a:ext cx="11678194" cy="5421084"/>
          </a:xfrm>
        </p:spPr>
        <p:txBody>
          <a:bodyPr numCol="3">
            <a:normAutofit fontScale="85000" lnSpcReduction="20000"/>
          </a:bodyPr>
          <a:lstStyle/>
          <a:p>
            <a:pPr marL="0" indent="0">
              <a:buNone/>
            </a:pPr>
            <a:r>
              <a:rPr lang="en-GB" dirty="0">
                <a:latin typeface="Times New Roman" panose="02020603050405020304" pitchFamily="18" charset="0"/>
                <a:cs typeface="Times New Roman" panose="02020603050405020304" pitchFamily="18" charset="0"/>
              </a:rPr>
              <a:t>Take up the White Man’s burden—</a:t>
            </a:r>
          </a:p>
          <a:p>
            <a:pPr marL="0" indent="0">
              <a:buNone/>
            </a:pPr>
            <a:r>
              <a:rPr lang="en-GB" dirty="0">
                <a:latin typeface="Times New Roman" panose="02020603050405020304" pitchFamily="18" charset="0"/>
                <a:cs typeface="Times New Roman" panose="02020603050405020304" pitchFamily="18" charset="0"/>
              </a:rPr>
              <a:t>Send forth the best ye breed—</a:t>
            </a:r>
          </a:p>
          <a:p>
            <a:pPr marL="0" indent="0">
              <a:buNone/>
            </a:pPr>
            <a:r>
              <a:rPr lang="en-GB" dirty="0">
                <a:latin typeface="Times New Roman" panose="02020603050405020304" pitchFamily="18" charset="0"/>
                <a:cs typeface="Times New Roman" panose="02020603050405020304" pitchFamily="18" charset="0"/>
              </a:rPr>
              <a:t>Go send your sons to exile</a:t>
            </a:r>
          </a:p>
          <a:p>
            <a:pPr marL="0" indent="0">
              <a:buNone/>
            </a:pPr>
            <a:r>
              <a:rPr lang="en-GB" dirty="0">
                <a:latin typeface="Times New Roman" panose="02020603050405020304" pitchFamily="18" charset="0"/>
                <a:cs typeface="Times New Roman" panose="02020603050405020304" pitchFamily="18" charset="0"/>
              </a:rPr>
              <a:t>To serve your captives' need</a:t>
            </a:r>
          </a:p>
          <a:p>
            <a:pPr marL="0" indent="0">
              <a:buNone/>
            </a:pPr>
            <a:r>
              <a:rPr lang="en-GB" dirty="0">
                <a:latin typeface="Times New Roman" panose="02020603050405020304" pitchFamily="18" charset="0"/>
                <a:cs typeface="Times New Roman" panose="02020603050405020304" pitchFamily="18" charset="0"/>
              </a:rPr>
              <a:t>To wait in heavy harness</a:t>
            </a:r>
          </a:p>
          <a:p>
            <a:pPr marL="0" indent="0">
              <a:buNone/>
            </a:pPr>
            <a:r>
              <a:rPr lang="en-GB" dirty="0">
                <a:latin typeface="Times New Roman" panose="02020603050405020304" pitchFamily="18" charset="0"/>
                <a:cs typeface="Times New Roman" panose="02020603050405020304" pitchFamily="18" charset="0"/>
              </a:rPr>
              <a:t>On fluttered folk and wild—</a:t>
            </a:r>
          </a:p>
          <a:p>
            <a:pPr marL="0" indent="0">
              <a:buNone/>
            </a:pPr>
            <a:r>
              <a:rPr lang="en-GB" dirty="0">
                <a:latin typeface="Times New Roman" panose="02020603050405020304" pitchFamily="18" charset="0"/>
                <a:cs typeface="Times New Roman" panose="02020603050405020304" pitchFamily="18" charset="0"/>
              </a:rPr>
              <a:t>Your new-caught, sullen peoples,</a:t>
            </a:r>
          </a:p>
          <a:p>
            <a:pPr marL="0" indent="0">
              <a:buNone/>
            </a:pPr>
            <a:r>
              <a:rPr lang="en-GB" dirty="0">
                <a:latin typeface="Times New Roman" panose="02020603050405020304" pitchFamily="18" charset="0"/>
                <a:cs typeface="Times New Roman" panose="02020603050405020304" pitchFamily="18" charset="0"/>
              </a:rPr>
              <a:t>Half devil and half child</a:t>
            </a:r>
          </a:p>
          <a:p>
            <a:pPr marL="0" indent="0">
              <a:buNone/>
            </a:pPr>
            <a:r>
              <a:rPr lang="en-GB" dirty="0">
                <a:latin typeface="Times New Roman" panose="02020603050405020304" pitchFamily="18" charset="0"/>
                <a:cs typeface="Times New Roman" panose="02020603050405020304" pitchFamily="18" charset="0"/>
              </a:rPr>
              <a:t>Take up the White Man’s burden</a:t>
            </a:r>
          </a:p>
          <a:p>
            <a:pPr marL="0" indent="0">
              <a:buNone/>
            </a:pPr>
            <a:r>
              <a:rPr lang="en-GB" dirty="0">
                <a:latin typeface="Times New Roman" panose="02020603050405020304" pitchFamily="18" charset="0"/>
                <a:cs typeface="Times New Roman" panose="02020603050405020304" pitchFamily="18" charset="0"/>
              </a:rPr>
              <a:t>In patience to abide</a:t>
            </a:r>
          </a:p>
          <a:p>
            <a:pPr marL="0" indent="0">
              <a:buNone/>
            </a:pPr>
            <a:r>
              <a:rPr lang="en-GB" dirty="0">
                <a:latin typeface="Times New Roman" panose="02020603050405020304" pitchFamily="18" charset="0"/>
                <a:cs typeface="Times New Roman" panose="02020603050405020304" pitchFamily="18" charset="0"/>
              </a:rPr>
              <a:t>To veil the threat of terror</a:t>
            </a:r>
          </a:p>
          <a:p>
            <a:pPr marL="0" indent="0">
              <a:buNone/>
            </a:pPr>
            <a:r>
              <a:rPr lang="en-GB" dirty="0">
                <a:latin typeface="Times New Roman" panose="02020603050405020304" pitchFamily="18" charset="0"/>
                <a:cs typeface="Times New Roman" panose="02020603050405020304" pitchFamily="18" charset="0"/>
              </a:rPr>
              <a:t>And check the show of pride;</a:t>
            </a:r>
          </a:p>
          <a:p>
            <a:pPr marL="0" indent="0">
              <a:buNone/>
            </a:pPr>
            <a:r>
              <a:rPr lang="en-GB" dirty="0">
                <a:latin typeface="Times New Roman" panose="02020603050405020304" pitchFamily="18" charset="0"/>
                <a:cs typeface="Times New Roman" panose="02020603050405020304" pitchFamily="18" charset="0"/>
              </a:rPr>
              <a:t>By open speech and simple</a:t>
            </a:r>
          </a:p>
          <a:p>
            <a:pPr marL="0" indent="0">
              <a:buNone/>
            </a:pPr>
            <a:r>
              <a:rPr lang="en-GB" dirty="0">
                <a:latin typeface="Times New Roman" panose="02020603050405020304" pitchFamily="18" charset="0"/>
                <a:cs typeface="Times New Roman" panose="02020603050405020304" pitchFamily="18" charset="0"/>
              </a:rPr>
              <a:t>An hundred times made plain</a:t>
            </a:r>
          </a:p>
          <a:p>
            <a:pPr marL="0" indent="0">
              <a:buNone/>
            </a:pPr>
            <a:r>
              <a:rPr lang="en-GB" dirty="0">
                <a:latin typeface="Times New Roman" panose="02020603050405020304" pitchFamily="18" charset="0"/>
                <a:cs typeface="Times New Roman" panose="02020603050405020304" pitchFamily="18" charset="0"/>
              </a:rPr>
              <a:t>To seek another’s profit</a:t>
            </a:r>
          </a:p>
          <a:p>
            <a:pPr marL="0" indent="0">
              <a:buNone/>
            </a:pPr>
            <a:r>
              <a:rPr lang="en-GB" dirty="0">
                <a:latin typeface="Times New Roman" panose="02020603050405020304" pitchFamily="18" charset="0"/>
                <a:cs typeface="Times New Roman" panose="02020603050405020304" pitchFamily="18" charset="0"/>
              </a:rPr>
              <a:t>And work another’s gain</a:t>
            </a:r>
          </a:p>
          <a:p>
            <a:pPr marL="0" indent="0">
              <a:buNone/>
            </a:pPr>
            <a:r>
              <a:rPr lang="en-GB" dirty="0">
                <a:latin typeface="Times New Roman" panose="02020603050405020304" pitchFamily="18" charset="0"/>
                <a:cs typeface="Times New Roman" panose="02020603050405020304" pitchFamily="18" charset="0"/>
              </a:rPr>
              <a:t>Take up the White Man’s burden—</a:t>
            </a:r>
          </a:p>
          <a:p>
            <a:pPr marL="0" indent="0">
              <a:buNone/>
            </a:pPr>
            <a:r>
              <a:rPr lang="en-GB" dirty="0">
                <a:latin typeface="Times New Roman" panose="02020603050405020304" pitchFamily="18" charset="0"/>
                <a:cs typeface="Times New Roman" panose="02020603050405020304" pitchFamily="18" charset="0"/>
              </a:rPr>
              <a:t>And reap his old reward:</a:t>
            </a:r>
          </a:p>
          <a:p>
            <a:pPr marL="0" indent="0">
              <a:buNone/>
            </a:pPr>
            <a:r>
              <a:rPr lang="en-GB" dirty="0">
                <a:latin typeface="Times New Roman" panose="02020603050405020304" pitchFamily="18" charset="0"/>
                <a:cs typeface="Times New Roman" panose="02020603050405020304" pitchFamily="18" charset="0"/>
              </a:rPr>
              <a:t>The blame of those ye better</a:t>
            </a:r>
          </a:p>
          <a:p>
            <a:pPr marL="0" indent="0">
              <a:buNone/>
            </a:pPr>
            <a:r>
              <a:rPr lang="en-GB" dirty="0">
                <a:latin typeface="Times New Roman" panose="02020603050405020304" pitchFamily="18" charset="0"/>
                <a:cs typeface="Times New Roman" panose="02020603050405020304" pitchFamily="18" charset="0"/>
              </a:rPr>
              <a:t>The hate of those ye guard—</a:t>
            </a:r>
          </a:p>
          <a:p>
            <a:pPr marL="0" indent="0">
              <a:buNone/>
            </a:pPr>
            <a:r>
              <a:rPr lang="en-GB" dirty="0">
                <a:latin typeface="Times New Roman" panose="02020603050405020304" pitchFamily="18" charset="0"/>
                <a:cs typeface="Times New Roman" panose="02020603050405020304" pitchFamily="18" charset="0"/>
              </a:rPr>
              <a:t>The cry of hosts ye humour</a:t>
            </a:r>
          </a:p>
          <a:p>
            <a:pPr marL="0" indent="0">
              <a:buNone/>
            </a:pPr>
            <a:r>
              <a:rPr lang="en-GB" dirty="0">
                <a:latin typeface="Times New Roman" panose="02020603050405020304" pitchFamily="18" charset="0"/>
                <a:cs typeface="Times New Roman" panose="02020603050405020304" pitchFamily="18" charset="0"/>
              </a:rPr>
              <a:t>(Ah slowly) to the light:</a:t>
            </a:r>
          </a:p>
          <a:p>
            <a:pPr marL="0" indent="0">
              <a:buNone/>
            </a:pPr>
            <a:r>
              <a:rPr lang="en-GB" dirty="0">
                <a:latin typeface="Times New Roman" panose="02020603050405020304" pitchFamily="18" charset="0"/>
                <a:cs typeface="Times New Roman" panose="02020603050405020304" pitchFamily="18" charset="0"/>
              </a:rPr>
              <a:t>"Why brought ye us from bondage,</a:t>
            </a:r>
          </a:p>
          <a:p>
            <a:pPr marL="0" indent="0">
              <a:buNone/>
            </a:pPr>
            <a:r>
              <a:rPr lang="en-GB" dirty="0">
                <a:latin typeface="Times New Roman" panose="02020603050405020304" pitchFamily="18" charset="0"/>
                <a:cs typeface="Times New Roman" panose="02020603050405020304" pitchFamily="18" charset="0"/>
              </a:rPr>
              <a:t>“Our loved Egyptian night?”</a:t>
            </a:r>
          </a:p>
          <a:p>
            <a:pPr marL="0" indent="0">
              <a:buNone/>
            </a:pPr>
            <a:r>
              <a:rPr lang="en-GB" dirty="0">
                <a:latin typeface="Times New Roman" panose="02020603050405020304" pitchFamily="18" charset="0"/>
                <a:cs typeface="Times New Roman" panose="02020603050405020304" pitchFamily="18" charset="0"/>
              </a:rPr>
              <a:t>Take up the White Man’s burden-</a:t>
            </a:r>
          </a:p>
          <a:p>
            <a:pPr marL="0" indent="0">
              <a:buNone/>
            </a:pPr>
            <a:r>
              <a:rPr lang="en-GB" dirty="0">
                <a:latin typeface="Times New Roman" panose="02020603050405020304" pitchFamily="18" charset="0"/>
                <a:cs typeface="Times New Roman" panose="02020603050405020304" pitchFamily="18" charset="0"/>
              </a:rPr>
              <a:t>Have done with childish days-</a:t>
            </a:r>
          </a:p>
          <a:p>
            <a:pPr marL="0" indent="0">
              <a:buNone/>
            </a:pPr>
            <a:r>
              <a:rPr lang="en-GB" dirty="0">
                <a:latin typeface="Times New Roman" panose="02020603050405020304" pitchFamily="18" charset="0"/>
                <a:cs typeface="Times New Roman" panose="02020603050405020304" pitchFamily="18" charset="0"/>
              </a:rPr>
              <a:t>The lightly proffered laurel,</a:t>
            </a:r>
          </a:p>
          <a:p>
            <a:pPr marL="0" indent="0">
              <a:buNone/>
            </a:pPr>
            <a:r>
              <a:rPr lang="en-GB" dirty="0">
                <a:latin typeface="Times New Roman" panose="02020603050405020304" pitchFamily="18" charset="0"/>
                <a:cs typeface="Times New Roman" panose="02020603050405020304" pitchFamily="18" charset="0"/>
              </a:rPr>
              <a:t>The easy, ungrudged praise.</a:t>
            </a:r>
          </a:p>
          <a:p>
            <a:pPr marL="0" indent="0">
              <a:buNone/>
            </a:pPr>
            <a:r>
              <a:rPr lang="en-GB" dirty="0">
                <a:latin typeface="Times New Roman" panose="02020603050405020304" pitchFamily="18" charset="0"/>
                <a:cs typeface="Times New Roman" panose="02020603050405020304" pitchFamily="18" charset="0"/>
              </a:rPr>
              <a:t>Comes now, to search your manhood</a:t>
            </a:r>
          </a:p>
          <a:p>
            <a:pPr marL="0" indent="0">
              <a:buNone/>
            </a:pPr>
            <a:r>
              <a:rPr lang="en-GB" dirty="0">
                <a:latin typeface="Times New Roman" panose="02020603050405020304" pitchFamily="18" charset="0"/>
                <a:cs typeface="Times New Roman" panose="02020603050405020304" pitchFamily="18" charset="0"/>
              </a:rPr>
              <a:t>Through all the thankless years,</a:t>
            </a:r>
          </a:p>
          <a:p>
            <a:pPr marL="0" indent="0">
              <a:buNone/>
            </a:pPr>
            <a:r>
              <a:rPr lang="en-GB" dirty="0">
                <a:latin typeface="Times New Roman" panose="02020603050405020304" pitchFamily="18" charset="0"/>
                <a:cs typeface="Times New Roman" panose="02020603050405020304" pitchFamily="18" charset="0"/>
              </a:rPr>
              <a:t>Cold-edged with dear-bought wisdom,</a:t>
            </a:r>
          </a:p>
          <a:p>
            <a:pPr marL="0" indent="0">
              <a:buNone/>
            </a:pPr>
            <a:r>
              <a:rPr lang="en-GB" dirty="0">
                <a:latin typeface="Times New Roman" panose="02020603050405020304" pitchFamily="18" charset="0"/>
                <a:cs typeface="Times New Roman" panose="02020603050405020304" pitchFamily="18" charset="0"/>
              </a:rPr>
              <a:t>The judgment of your peers!</a:t>
            </a:r>
          </a:p>
        </p:txBody>
      </p:sp>
    </p:spTree>
    <p:extLst>
      <p:ext uri="{BB962C8B-B14F-4D97-AF65-F5344CB8AC3E}">
        <p14:creationId xmlns:p14="http://schemas.microsoft.com/office/powerpoint/2010/main" val="2869193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365125"/>
            <a:ext cx="10515600" cy="915035"/>
          </a:xfrm>
        </p:spPr>
        <p:txBody>
          <a:bodyPr/>
          <a:lstStyle/>
          <a:p>
            <a:r>
              <a:rPr lang="en-GB" i="1" dirty="0">
                <a:latin typeface="Times New Roman" panose="02020603050405020304" pitchFamily="18" charset="0"/>
                <a:cs typeface="Times New Roman" panose="02020603050405020304" pitchFamily="18" charset="0"/>
              </a:rPr>
              <a:t>The World, the Text, and the </a:t>
            </a:r>
            <a:r>
              <a:rPr lang="en-GB" i="1" dirty="0" smtClean="0">
                <a:latin typeface="Times New Roman" panose="02020603050405020304" pitchFamily="18" charset="0"/>
                <a:cs typeface="Times New Roman" panose="02020603050405020304" pitchFamily="18" charset="0"/>
              </a:rPr>
              <a:t>Critic</a:t>
            </a:r>
            <a:r>
              <a:rPr lang="hu-HU" i="1" dirty="0" smtClean="0">
                <a:latin typeface="Times New Roman" panose="02020603050405020304" pitchFamily="18" charset="0"/>
                <a:cs typeface="Times New Roman" panose="02020603050405020304" pitchFamily="18" charset="0"/>
              </a:rPr>
              <a:t> </a:t>
            </a:r>
            <a:r>
              <a:rPr lang="hu-HU" dirty="0" smtClean="0">
                <a:latin typeface="Times New Roman" panose="02020603050405020304" pitchFamily="18" charset="0"/>
                <a:cs typeface="Times New Roman" panose="02020603050405020304" pitchFamily="18" charset="0"/>
              </a:rPr>
              <a:t>(1984)</a:t>
            </a:r>
            <a:endParaRPr lang="en-GB" dirty="0">
              <a:latin typeface="Times New Roman" panose="02020603050405020304" pitchFamily="18" charset="0"/>
              <a:cs typeface="Times New Roman" panose="02020603050405020304" pitchFamily="18" charset="0"/>
            </a:endParaRPr>
          </a:p>
        </p:txBody>
      </p:sp>
      <p:sp>
        <p:nvSpPr>
          <p:cNvPr id="3" name="Tartalom helye 2"/>
          <p:cNvSpPr>
            <a:spLocks noGrp="1"/>
          </p:cNvSpPr>
          <p:nvPr>
            <p:ph idx="1"/>
          </p:nvPr>
        </p:nvSpPr>
        <p:spPr>
          <a:xfrm>
            <a:off x="339633" y="1280160"/>
            <a:ext cx="11443063" cy="5342709"/>
          </a:xfrm>
        </p:spPr>
        <p:txBody>
          <a:bodyPr>
            <a:normAutofit/>
          </a:bodyPr>
          <a:lstStyle/>
          <a:p>
            <a:r>
              <a:rPr lang="en-GB" dirty="0" smtClean="0">
                <a:latin typeface="Times New Roman" panose="02020603050405020304" pitchFamily="18" charset="0"/>
                <a:cs typeface="Times New Roman" panose="02020603050405020304" pitchFamily="18" charset="0"/>
              </a:rPr>
              <a:t>If modern literary theory seeks to transform the strict </a:t>
            </a:r>
            <a:r>
              <a:rPr lang="en-GB" dirty="0" err="1" smtClean="0">
                <a:latin typeface="Times New Roman" panose="02020603050405020304" pitchFamily="18" charset="0"/>
                <a:cs typeface="Times New Roman" panose="02020603050405020304" pitchFamily="18" charset="0"/>
              </a:rPr>
              <a:t>disciplinarity</a:t>
            </a:r>
            <a:r>
              <a:rPr lang="en-GB" dirty="0" smtClean="0">
                <a:latin typeface="Times New Roman" panose="02020603050405020304" pitchFamily="18" charset="0"/>
                <a:cs typeface="Times New Roman" panose="02020603050405020304" pitchFamily="18" charset="0"/>
              </a:rPr>
              <a:t> and orthodoxies of the traditional university, then its increasing institutionalization threatens to blunt its edge. </a:t>
            </a:r>
          </a:p>
          <a:p>
            <a:r>
              <a:rPr lang="en-GB" dirty="0" smtClean="0">
                <a:latin typeface="Times New Roman" panose="02020603050405020304" pitchFamily="18" charset="0"/>
                <a:cs typeface="Times New Roman" panose="02020603050405020304" pitchFamily="18" charset="0"/>
              </a:rPr>
              <a:t>He critiques theories that displace history with arguments of labyrinthine textuality. </a:t>
            </a:r>
          </a:p>
          <a:p>
            <a:r>
              <a:rPr lang="en-GB" dirty="0" smtClean="0">
                <a:latin typeface="Times New Roman" panose="02020603050405020304" pitchFamily="18" charset="0"/>
                <a:cs typeface="Times New Roman" panose="02020603050405020304" pitchFamily="18" charset="0"/>
              </a:rPr>
              <a:t>Recalls the </a:t>
            </a:r>
            <a:r>
              <a:rPr lang="en-GB" u="sng" dirty="0" smtClean="0">
                <a:latin typeface="Times New Roman" panose="02020603050405020304" pitchFamily="18" charset="0"/>
                <a:cs typeface="Times New Roman" panose="02020603050405020304" pitchFamily="18" charset="0"/>
              </a:rPr>
              <a:t>worldliness</a:t>
            </a:r>
            <a:r>
              <a:rPr lang="en-GB" dirty="0" smtClean="0">
                <a:latin typeface="Times New Roman" panose="02020603050405020304" pitchFamily="18" charset="0"/>
                <a:cs typeface="Times New Roman" panose="02020603050405020304" pitchFamily="18" charset="0"/>
              </a:rPr>
              <a:t> of texts, that record or form part of the human lives, social existence, and historical moments in which they are located and interpreted.</a:t>
            </a:r>
          </a:p>
          <a:p>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8939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365126"/>
            <a:ext cx="10515600" cy="692966"/>
          </a:xfrm>
        </p:spPr>
        <p:txBody>
          <a:bodyPr>
            <a:normAutofit fontScale="90000"/>
          </a:bodyPr>
          <a:lstStyle/>
          <a:p>
            <a:pPr algn="ctr"/>
            <a:r>
              <a:rPr lang="en-GB" dirty="0" err="1">
                <a:latin typeface="Times New Roman" panose="02020603050405020304" pitchFamily="18" charset="0"/>
                <a:cs typeface="Times New Roman" panose="02020603050405020304" pitchFamily="18" charset="0"/>
              </a:rPr>
              <a:t>Homi</a:t>
            </a:r>
            <a:r>
              <a:rPr lang="en-GB" dirty="0">
                <a:latin typeface="Times New Roman" panose="02020603050405020304" pitchFamily="18" charset="0"/>
                <a:cs typeface="Times New Roman" panose="02020603050405020304" pitchFamily="18" charset="0"/>
              </a:rPr>
              <a:t> K. </a:t>
            </a:r>
            <a:r>
              <a:rPr lang="en-GB" dirty="0" err="1">
                <a:latin typeface="Times New Roman" panose="02020603050405020304" pitchFamily="18" charset="0"/>
                <a:cs typeface="Times New Roman" panose="02020603050405020304" pitchFamily="18" charset="0"/>
              </a:rPr>
              <a:t>Bhabha</a:t>
            </a:r>
            <a:r>
              <a:rPr lang="en-GB" dirty="0">
                <a:latin typeface="Times New Roman" panose="02020603050405020304" pitchFamily="18" charset="0"/>
                <a:cs typeface="Times New Roman" panose="02020603050405020304" pitchFamily="18" charset="0"/>
              </a:rPr>
              <a:t> </a:t>
            </a:r>
          </a:p>
        </p:txBody>
      </p:sp>
      <p:sp>
        <p:nvSpPr>
          <p:cNvPr id="3" name="Tartalom helye 2"/>
          <p:cNvSpPr>
            <a:spLocks noGrp="1"/>
          </p:cNvSpPr>
          <p:nvPr>
            <p:ph idx="1"/>
          </p:nvPr>
        </p:nvSpPr>
        <p:spPr>
          <a:xfrm>
            <a:off x="300446" y="1058092"/>
            <a:ext cx="11560628" cy="5525588"/>
          </a:xfrm>
        </p:spPr>
        <p:txBody>
          <a:bodyPr>
            <a:normAutofit fontScale="92500"/>
          </a:bodyPr>
          <a:lstStyle/>
          <a:p>
            <a:r>
              <a:rPr lang="en-GB" dirty="0" smtClean="0">
                <a:latin typeface="Times New Roman" panose="02020603050405020304" pitchFamily="18" charset="0"/>
                <a:cs typeface="Times New Roman" panose="02020603050405020304" pitchFamily="18" charset="0"/>
              </a:rPr>
              <a:t>He </a:t>
            </a:r>
            <a:r>
              <a:rPr lang="en-GB" dirty="0">
                <a:latin typeface="Times New Roman" panose="02020603050405020304" pitchFamily="18" charset="0"/>
                <a:cs typeface="Times New Roman" panose="02020603050405020304" pitchFamily="18" charset="0"/>
              </a:rPr>
              <a:t>was born </a:t>
            </a:r>
            <a:r>
              <a:rPr lang="en-GB" dirty="0" smtClean="0">
                <a:latin typeface="Times New Roman" panose="02020603050405020304" pitchFamily="18" charset="0"/>
                <a:cs typeface="Times New Roman" panose="02020603050405020304" pitchFamily="18" charset="0"/>
              </a:rPr>
              <a:t>in</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Bombay</a:t>
            </a:r>
            <a:r>
              <a:rPr lang="en-GB" dirty="0">
                <a:latin typeface="Times New Roman" panose="02020603050405020304" pitchFamily="18" charset="0"/>
                <a:cs typeface="Times New Roman" panose="02020603050405020304" pitchFamily="18" charset="0"/>
              </a:rPr>
              <a:t>, India, in 1949, educated at </a:t>
            </a:r>
            <a:r>
              <a:rPr lang="en-GB" dirty="0" smtClean="0">
                <a:latin typeface="Times New Roman" panose="02020603050405020304" pitchFamily="18" charset="0"/>
                <a:cs typeface="Times New Roman" panose="02020603050405020304" pitchFamily="18" charset="0"/>
              </a:rPr>
              <a:t>the</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University </a:t>
            </a:r>
            <a:r>
              <a:rPr lang="en-GB" dirty="0">
                <a:latin typeface="Times New Roman" panose="02020603050405020304" pitchFamily="18" charset="0"/>
                <a:cs typeface="Times New Roman" panose="02020603050405020304" pitchFamily="18" charset="0"/>
              </a:rPr>
              <a:t>of Bombay and Christ </a:t>
            </a:r>
            <a:r>
              <a:rPr lang="en-GB" dirty="0" smtClean="0">
                <a:latin typeface="Times New Roman" panose="02020603050405020304" pitchFamily="18" charset="0"/>
                <a:cs typeface="Times New Roman" panose="02020603050405020304" pitchFamily="18" charset="0"/>
              </a:rPr>
              <a:t>Church,</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Oxford</a:t>
            </a:r>
            <a:r>
              <a:rPr lang="en-GB" dirty="0">
                <a:latin typeface="Times New Roman" panose="02020603050405020304" pitchFamily="18" charset="0"/>
                <a:cs typeface="Times New Roman" panose="02020603050405020304" pitchFamily="18" charset="0"/>
              </a:rPr>
              <a:t>, and is at present Professor of </a:t>
            </a:r>
            <a:r>
              <a:rPr lang="en-GB" dirty="0" smtClean="0">
                <a:latin typeface="Times New Roman" panose="02020603050405020304" pitchFamily="18" charset="0"/>
                <a:cs typeface="Times New Roman" panose="02020603050405020304" pitchFamily="18" charset="0"/>
              </a:rPr>
              <a:t>the</a:t>
            </a:r>
            <a:r>
              <a:rPr lang="hu-HU" dirty="0">
                <a:latin typeface="Times New Roman" panose="02020603050405020304" pitchFamily="18" charset="0"/>
                <a:cs typeface="Times New Roman" panose="02020603050405020304" pitchFamily="18" charset="0"/>
              </a:rPr>
              <a:t> </a:t>
            </a:r>
            <a:r>
              <a:rPr lang="hu-HU" dirty="0" smtClean="0">
                <a:latin typeface="Times New Roman" panose="02020603050405020304" pitchFamily="18" charset="0"/>
                <a:cs typeface="Times New Roman" panose="02020603050405020304" pitchFamily="18" charset="0"/>
              </a:rPr>
              <a:t>H</a:t>
            </a:r>
            <a:r>
              <a:rPr lang="en-GB" dirty="0" err="1" smtClean="0">
                <a:latin typeface="Times New Roman" panose="02020603050405020304" pitchFamily="18" charset="0"/>
                <a:cs typeface="Times New Roman" panose="02020603050405020304" pitchFamily="18" charset="0"/>
              </a:rPr>
              <a:t>umanities</a:t>
            </a:r>
            <a:r>
              <a:rPr lang="en-GB" dirty="0" smtClean="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in the Department of </a:t>
            </a:r>
            <a:r>
              <a:rPr lang="en-GB" dirty="0" smtClean="0">
                <a:latin typeface="Times New Roman" panose="02020603050405020304" pitchFamily="18" charset="0"/>
                <a:cs typeface="Times New Roman" panose="02020603050405020304" pitchFamily="18" charset="0"/>
              </a:rPr>
              <a:t>English</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and </a:t>
            </a:r>
            <a:r>
              <a:rPr lang="en-GB" dirty="0">
                <a:latin typeface="Times New Roman" panose="02020603050405020304" pitchFamily="18" charset="0"/>
                <a:cs typeface="Times New Roman" panose="02020603050405020304" pitchFamily="18" charset="0"/>
              </a:rPr>
              <a:t>American Literature at </a:t>
            </a:r>
            <a:r>
              <a:rPr lang="en-GB" dirty="0" smtClean="0">
                <a:latin typeface="Times New Roman" panose="02020603050405020304" pitchFamily="18" charset="0"/>
                <a:cs typeface="Times New Roman" panose="02020603050405020304" pitchFamily="18" charset="0"/>
              </a:rPr>
              <a:t>Harvard</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University</a:t>
            </a:r>
            <a:r>
              <a:rPr lang="en-GB" dirty="0">
                <a:latin typeface="Times New Roman" panose="02020603050405020304" pitchFamily="18" charset="0"/>
                <a:cs typeface="Times New Roman" panose="02020603050405020304" pitchFamily="18" charset="0"/>
              </a:rPr>
              <a:t>.</a:t>
            </a:r>
          </a:p>
          <a:p>
            <a:r>
              <a:rPr lang="en-GB" dirty="0" err="1">
                <a:latin typeface="Times New Roman" panose="02020603050405020304" pitchFamily="18" charset="0"/>
                <a:cs typeface="Times New Roman" panose="02020603050405020304" pitchFamily="18" charset="0"/>
              </a:rPr>
              <a:t>Bhabha’s</a:t>
            </a:r>
            <a:r>
              <a:rPr lang="en-GB" dirty="0">
                <a:latin typeface="Times New Roman" panose="02020603050405020304" pitchFamily="18" charset="0"/>
                <a:cs typeface="Times New Roman" panose="02020603050405020304" pitchFamily="18" charset="0"/>
              </a:rPr>
              <a:t> most significant </a:t>
            </a:r>
            <a:r>
              <a:rPr lang="en-GB" dirty="0" smtClean="0">
                <a:latin typeface="Times New Roman" panose="02020603050405020304" pitchFamily="18" charset="0"/>
                <a:cs typeface="Times New Roman" panose="02020603050405020304" pitchFamily="18" charset="0"/>
              </a:rPr>
              <a:t>book</a:t>
            </a:r>
            <a:r>
              <a:rPr lang="hu-HU" dirty="0" smtClean="0">
                <a:latin typeface="Times New Roman" panose="02020603050405020304" pitchFamily="18" charset="0"/>
                <a:cs typeface="Times New Roman" panose="02020603050405020304" pitchFamily="18" charset="0"/>
              </a:rPr>
              <a:t> is </a:t>
            </a:r>
            <a:r>
              <a:rPr lang="en-GB" i="1" dirty="0" smtClean="0">
                <a:latin typeface="Times New Roman" panose="02020603050405020304" pitchFamily="18" charset="0"/>
                <a:cs typeface="Times New Roman" panose="02020603050405020304" pitchFamily="18" charset="0"/>
              </a:rPr>
              <a:t> </a:t>
            </a:r>
            <a:r>
              <a:rPr lang="en-GB" i="1" dirty="0">
                <a:latin typeface="Times New Roman" panose="02020603050405020304" pitchFamily="18" charset="0"/>
                <a:cs typeface="Times New Roman" panose="02020603050405020304" pitchFamily="18" charset="0"/>
              </a:rPr>
              <a:t>The Location of Culture</a:t>
            </a:r>
            <a:r>
              <a:rPr lang="en-GB" dirty="0">
                <a:latin typeface="Times New Roman" panose="02020603050405020304" pitchFamily="18" charset="0"/>
                <a:cs typeface="Times New Roman" panose="02020603050405020304" pitchFamily="18" charset="0"/>
              </a:rPr>
              <a:t>, a collection </a:t>
            </a:r>
            <a:r>
              <a:rPr lang="en-GB" dirty="0" smtClean="0">
                <a:latin typeface="Times New Roman" panose="02020603050405020304" pitchFamily="18" charset="0"/>
                <a:cs typeface="Times New Roman" panose="02020603050405020304" pitchFamily="18" charset="0"/>
              </a:rPr>
              <a:t>of</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writings </a:t>
            </a:r>
            <a:r>
              <a:rPr lang="en-GB" dirty="0">
                <a:latin typeface="Times New Roman" panose="02020603050405020304" pitchFamily="18" charset="0"/>
                <a:cs typeface="Times New Roman" panose="02020603050405020304" pitchFamily="18" charset="0"/>
              </a:rPr>
              <a:t>published in 1994, which </a:t>
            </a:r>
            <a:r>
              <a:rPr lang="en-GB" dirty="0" smtClean="0">
                <a:latin typeface="Times New Roman" panose="02020603050405020304" pitchFamily="18" charset="0"/>
                <a:cs typeface="Times New Roman" panose="02020603050405020304" pitchFamily="18" charset="0"/>
              </a:rPr>
              <a:t>includes</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“The </a:t>
            </a:r>
            <a:r>
              <a:rPr lang="en-GB" dirty="0">
                <a:latin typeface="Times New Roman" panose="02020603050405020304" pitchFamily="18" charset="0"/>
                <a:cs typeface="Times New Roman" panose="02020603050405020304" pitchFamily="18" charset="0"/>
              </a:rPr>
              <a:t>other question,” “Of mimicry </a:t>
            </a:r>
            <a:r>
              <a:rPr lang="en-GB" dirty="0" smtClean="0">
                <a:latin typeface="Times New Roman" panose="02020603050405020304" pitchFamily="18" charset="0"/>
                <a:cs typeface="Times New Roman" panose="02020603050405020304" pitchFamily="18" charset="0"/>
              </a:rPr>
              <a:t>and</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man</a:t>
            </a:r>
            <a:r>
              <a:rPr lang="en-GB" dirty="0">
                <a:latin typeface="Times New Roman" panose="02020603050405020304" pitchFamily="18" charset="0"/>
                <a:cs typeface="Times New Roman" panose="02020603050405020304" pitchFamily="18" charset="0"/>
              </a:rPr>
              <a:t>,” “Signs taken for wonders,” </a:t>
            </a:r>
            <a:r>
              <a:rPr lang="en-GB" dirty="0" smtClean="0">
                <a:latin typeface="Times New Roman" panose="02020603050405020304" pitchFamily="18" charset="0"/>
                <a:cs typeface="Times New Roman" panose="02020603050405020304" pitchFamily="18" charset="0"/>
              </a:rPr>
              <a:t>and</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a:t>
            </a:r>
            <a:r>
              <a:rPr lang="en-GB" dirty="0" err="1" smtClean="0">
                <a:latin typeface="Times New Roman" panose="02020603050405020304" pitchFamily="18" charset="0"/>
                <a:cs typeface="Times New Roman" panose="02020603050405020304" pitchFamily="18" charset="0"/>
              </a:rPr>
              <a:t>DissemiNation</a:t>
            </a:r>
            <a:r>
              <a:rPr lang="en-GB" dirty="0">
                <a:latin typeface="Times New Roman" panose="02020603050405020304" pitchFamily="18" charset="0"/>
                <a:cs typeface="Times New Roman" panose="02020603050405020304" pitchFamily="18" charset="0"/>
              </a:rPr>
              <a:t>.”</a:t>
            </a:r>
          </a:p>
          <a:p>
            <a:r>
              <a:rPr lang="en-GB" dirty="0" smtClean="0">
                <a:latin typeface="Times New Roman" panose="02020603050405020304" pitchFamily="18" charset="0"/>
                <a:cs typeface="Times New Roman" panose="02020603050405020304" pitchFamily="18" charset="0"/>
              </a:rPr>
              <a:t>draws </a:t>
            </a:r>
            <a:r>
              <a:rPr lang="en-GB" dirty="0">
                <a:latin typeface="Times New Roman" panose="02020603050405020304" pitchFamily="18" charset="0"/>
                <a:cs typeface="Times New Roman" panose="02020603050405020304" pitchFamily="18" charset="0"/>
              </a:rPr>
              <a:t>on </a:t>
            </a:r>
            <a:r>
              <a:rPr lang="en-GB" dirty="0" smtClean="0">
                <a:latin typeface="Times New Roman" panose="02020603050405020304" pitchFamily="18" charset="0"/>
                <a:cs typeface="Times New Roman" panose="02020603050405020304" pitchFamily="18" charset="0"/>
              </a:rPr>
              <a:t>European</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theory </a:t>
            </a:r>
            <a:r>
              <a:rPr lang="en-GB" dirty="0">
                <a:latin typeface="Times New Roman" panose="02020603050405020304" pitchFamily="18" charset="0"/>
                <a:cs typeface="Times New Roman" panose="02020603050405020304" pitchFamily="18" charset="0"/>
              </a:rPr>
              <a:t>– Sigmund Freud and </a:t>
            </a:r>
            <a:r>
              <a:rPr lang="en-GB" dirty="0" smtClean="0">
                <a:latin typeface="Times New Roman" panose="02020603050405020304" pitchFamily="18" charset="0"/>
                <a:cs typeface="Times New Roman" panose="02020603050405020304" pitchFamily="18" charset="0"/>
              </a:rPr>
              <a:t>Jacques</a:t>
            </a:r>
            <a:r>
              <a:rPr lang="hu-HU"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Lacan</a:t>
            </a:r>
            <a:r>
              <a:rPr lang="en-GB" dirty="0">
                <a:latin typeface="Times New Roman" panose="02020603050405020304" pitchFamily="18" charset="0"/>
                <a:cs typeface="Times New Roman" panose="02020603050405020304" pitchFamily="18" charset="0"/>
              </a:rPr>
              <a:t>, Hannah Arendt, M. M. </a:t>
            </a:r>
            <a:r>
              <a:rPr lang="en-GB" dirty="0" smtClean="0">
                <a:latin typeface="Times New Roman" panose="02020603050405020304" pitchFamily="18" charset="0"/>
                <a:cs typeface="Times New Roman" panose="02020603050405020304" pitchFamily="18" charset="0"/>
              </a:rPr>
              <a:t>Bakhtin,</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Jacques </a:t>
            </a:r>
            <a:r>
              <a:rPr lang="en-GB" dirty="0">
                <a:latin typeface="Times New Roman" panose="02020603050405020304" pitchFamily="18" charset="0"/>
                <a:cs typeface="Times New Roman" panose="02020603050405020304" pitchFamily="18" charset="0"/>
              </a:rPr>
              <a:t>Derrida, Michel Foucault, </a:t>
            </a:r>
            <a:r>
              <a:rPr lang="en-GB" dirty="0" smtClean="0">
                <a:latin typeface="Times New Roman" panose="02020603050405020304" pitchFamily="18" charset="0"/>
                <a:cs typeface="Times New Roman" panose="02020603050405020304" pitchFamily="18" charset="0"/>
              </a:rPr>
              <a:t>to</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name </a:t>
            </a:r>
            <a:r>
              <a:rPr lang="en-GB" dirty="0">
                <a:latin typeface="Times New Roman" panose="02020603050405020304" pitchFamily="18" charset="0"/>
                <a:cs typeface="Times New Roman" panose="02020603050405020304" pitchFamily="18" charset="0"/>
              </a:rPr>
              <a:t>the major influences </a:t>
            </a:r>
            <a:r>
              <a:rPr lang="en-GB" dirty="0" smtClean="0">
                <a:latin typeface="Times New Roman" panose="02020603050405020304" pitchFamily="18" charset="0"/>
                <a:cs typeface="Times New Roman" panose="02020603050405020304" pitchFamily="18" charset="0"/>
              </a:rPr>
              <a:t>–</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and </a:t>
            </a:r>
            <a:r>
              <a:rPr lang="en-GB" dirty="0">
                <a:latin typeface="Times New Roman" panose="02020603050405020304" pitchFamily="18" charset="0"/>
                <a:cs typeface="Times New Roman" panose="02020603050405020304" pitchFamily="18" charset="0"/>
              </a:rPr>
              <a:t>tests it in reappraisals of the </a:t>
            </a:r>
            <a:r>
              <a:rPr lang="en-GB" dirty="0" smtClean="0">
                <a:latin typeface="Times New Roman" panose="02020603050405020304" pitchFamily="18" charset="0"/>
                <a:cs typeface="Times New Roman" panose="02020603050405020304" pitchFamily="18" charset="0"/>
              </a:rPr>
              <a:t>phenomenon</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of </a:t>
            </a:r>
            <a:r>
              <a:rPr lang="en-GB" dirty="0">
                <a:latin typeface="Times New Roman" panose="02020603050405020304" pitchFamily="18" charset="0"/>
                <a:cs typeface="Times New Roman" panose="02020603050405020304" pitchFamily="18" charset="0"/>
              </a:rPr>
              <a:t>colonialism and </a:t>
            </a:r>
            <a:r>
              <a:rPr lang="en-GB" dirty="0" smtClean="0">
                <a:latin typeface="Times New Roman" panose="02020603050405020304" pitchFamily="18" charset="0"/>
                <a:cs typeface="Times New Roman" panose="02020603050405020304" pitchFamily="18" charset="0"/>
              </a:rPr>
              <a:t>the</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postcolonial </a:t>
            </a:r>
            <a:r>
              <a:rPr lang="en-GB" dirty="0">
                <a:latin typeface="Times New Roman" panose="02020603050405020304" pitchFamily="18" charset="0"/>
                <a:cs typeface="Times New Roman" panose="02020603050405020304" pitchFamily="18" charset="0"/>
              </a:rPr>
              <a:t>condition. </a:t>
            </a:r>
            <a:r>
              <a:rPr lang="hu-HU" dirty="0" smtClean="0">
                <a:latin typeface="Times New Roman" panose="02020603050405020304" pitchFamily="18" charset="0"/>
                <a:cs typeface="Times New Roman" panose="02020603050405020304" pitchFamily="18" charset="0"/>
              </a:rPr>
              <a:t>E</a:t>
            </a:r>
            <a:r>
              <a:rPr lang="en-GB" dirty="0" err="1" smtClean="0">
                <a:latin typeface="Times New Roman" panose="02020603050405020304" pitchFamily="18" charset="0"/>
                <a:cs typeface="Times New Roman" panose="02020603050405020304" pitchFamily="18" charset="0"/>
              </a:rPr>
              <a:t>ngage</a:t>
            </a:r>
            <a:r>
              <a:rPr lang="hu-HU" dirty="0" smtClean="0">
                <a:latin typeface="Times New Roman" panose="02020603050405020304" pitchFamily="18" charset="0"/>
                <a:cs typeface="Times New Roman" panose="02020603050405020304" pitchFamily="18" charset="0"/>
              </a:rPr>
              <a:t>s</a:t>
            </a:r>
            <a:r>
              <a:rPr lang="en-GB" dirty="0" smtClean="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with </a:t>
            </a:r>
            <a:r>
              <a:rPr lang="en-GB" dirty="0" smtClean="0">
                <a:latin typeface="Times New Roman" panose="02020603050405020304" pitchFamily="18" charset="0"/>
                <a:cs typeface="Times New Roman" panose="02020603050405020304" pitchFamily="18" charset="0"/>
              </a:rPr>
              <a:t>literary</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texts </a:t>
            </a:r>
            <a:r>
              <a:rPr lang="en-GB" dirty="0">
                <a:latin typeface="Times New Roman" panose="02020603050405020304" pitchFamily="18" charset="0"/>
                <a:cs typeface="Times New Roman" panose="02020603050405020304" pitchFamily="18" charset="0"/>
              </a:rPr>
              <a:t>(by Joseph Conrad, Henry James, V. </a:t>
            </a:r>
            <a:r>
              <a:rPr lang="en-GB" dirty="0" smtClean="0">
                <a:latin typeface="Times New Roman" panose="02020603050405020304" pitchFamily="18" charset="0"/>
                <a:cs typeface="Times New Roman" panose="02020603050405020304" pitchFamily="18" charset="0"/>
              </a:rPr>
              <a:t>S.</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Naipaul</a:t>
            </a:r>
            <a:r>
              <a:rPr lang="en-GB" dirty="0">
                <a:latin typeface="Times New Roman" panose="02020603050405020304" pitchFamily="18" charset="0"/>
                <a:cs typeface="Times New Roman" panose="02020603050405020304" pitchFamily="18" charset="0"/>
              </a:rPr>
              <a:t>, Salman Rushdie, Toni </a:t>
            </a:r>
            <a:r>
              <a:rPr lang="en-GB" dirty="0" smtClean="0">
                <a:latin typeface="Times New Roman" panose="02020603050405020304" pitchFamily="18" charset="0"/>
                <a:cs typeface="Times New Roman" panose="02020603050405020304" pitchFamily="18" charset="0"/>
              </a:rPr>
              <a:t>Morrison,</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for </a:t>
            </a:r>
            <a:r>
              <a:rPr lang="en-GB" dirty="0">
                <a:latin typeface="Times New Roman" panose="02020603050405020304" pitchFamily="18" charset="0"/>
                <a:cs typeface="Times New Roman" panose="02020603050405020304" pitchFamily="18" charset="0"/>
              </a:rPr>
              <a:t>example) as well as nonfiction </a:t>
            </a:r>
            <a:r>
              <a:rPr lang="en-GB" dirty="0" smtClean="0">
                <a:latin typeface="Times New Roman" panose="02020603050405020304" pitchFamily="18" charset="0"/>
                <a:cs typeface="Times New Roman" panose="02020603050405020304" pitchFamily="18" charset="0"/>
              </a:rPr>
              <a:t>writings</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by </a:t>
            </a:r>
            <a:r>
              <a:rPr lang="en-GB" dirty="0">
                <a:latin typeface="Times New Roman" panose="02020603050405020304" pitchFamily="18" charset="0"/>
                <a:cs typeface="Times New Roman" panose="02020603050405020304" pitchFamily="18" charset="0"/>
              </a:rPr>
              <a:t>J. S. Mill, Frantz Fanon, and </a:t>
            </a:r>
            <a:r>
              <a:rPr lang="en-GB" dirty="0" smtClean="0">
                <a:latin typeface="Times New Roman" panose="02020603050405020304" pitchFamily="18" charset="0"/>
                <a:cs typeface="Times New Roman" panose="02020603050405020304" pitchFamily="18" charset="0"/>
              </a:rPr>
              <a:t>Charles</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Taylor</a:t>
            </a:r>
            <a:r>
              <a:rPr lang="en-GB" dirty="0">
                <a:latin typeface="Times New Roman" panose="02020603050405020304" pitchFamily="18" charset="0"/>
                <a:cs typeface="Times New Roman" panose="02020603050405020304" pitchFamily="18" charset="0"/>
              </a:rPr>
              <a:t>. </a:t>
            </a:r>
            <a:endParaRPr lang="hu-HU" dirty="0" smtClean="0">
              <a:latin typeface="Times New Roman" panose="02020603050405020304" pitchFamily="18" charset="0"/>
              <a:cs typeface="Times New Roman" panose="02020603050405020304" pitchFamily="18" charset="0"/>
            </a:endParaRPr>
          </a:p>
          <a:p>
            <a:r>
              <a:rPr lang="en-GB" dirty="0" err="1" smtClean="0">
                <a:latin typeface="Times New Roman" panose="02020603050405020304" pitchFamily="18" charset="0"/>
                <a:cs typeface="Times New Roman" panose="02020603050405020304" pitchFamily="18" charset="0"/>
              </a:rPr>
              <a:t>Bhabha</a:t>
            </a:r>
            <a:r>
              <a:rPr lang="en-GB" dirty="0" smtClean="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writes in an eloquent </a:t>
            </a:r>
            <a:r>
              <a:rPr lang="en-GB" dirty="0" smtClean="0">
                <a:latin typeface="Times New Roman" panose="02020603050405020304" pitchFamily="18" charset="0"/>
                <a:cs typeface="Times New Roman" panose="02020603050405020304" pitchFamily="18" charset="0"/>
              </a:rPr>
              <a:t>and</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sometimes </a:t>
            </a:r>
            <a:r>
              <a:rPr lang="en-GB" dirty="0">
                <a:latin typeface="Times New Roman" panose="02020603050405020304" pitchFamily="18" charset="0"/>
                <a:cs typeface="Times New Roman" panose="02020603050405020304" pitchFamily="18" charset="0"/>
              </a:rPr>
              <a:t>difficult style, and famously </a:t>
            </a:r>
            <a:r>
              <a:rPr lang="en-GB" dirty="0" smtClean="0">
                <a:latin typeface="Times New Roman" panose="02020603050405020304" pitchFamily="18" charset="0"/>
                <a:cs typeface="Times New Roman" panose="02020603050405020304" pitchFamily="18" charset="0"/>
              </a:rPr>
              <a:t>won</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the </a:t>
            </a:r>
            <a:r>
              <a:rPr lang="en-GB" dirty="0">
                <a:latin typeface="Times New Roman" panose="02020603050405020304" pitchFamily="18" charset="0"/>
                <a:cs typeface="Times New Roman" panose="02020603050405020304" pitchFamily="18" charset="0"/>
              </a:rPr>
              <a:t>runner-up award in the 1998 “</a:t>
            </a:r>
            <a:r>
              <a:rPr lang="en-GB" dirty="0" smtClean="0">
                <a:latin typeface="Times New Roman" panose="02020603050405020304" pitchFamily="18" charset="0"/>
                <a:cs typeface="Times New Roman" panose="02020603050405020304" pitchFamily="18" charset="0"/>
              </a:rPr>
              <a:t>Bad</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Writing </a:t>
            </a:r>
            <a:r>
              <a:rPr lang="en-GB" dirty="0">
                <a:latin typeface="Times New Roman" panose="02020603050405020304" pitchFamily="18" charset="0"/>
                <a:cs typeface="Times New Roman" panose="02020603050405020304" pitchFamily="18" charset="0"/>
              </a:rPr>
              <a:t>Competition</a:t>
            </a:r>
            <a:r>
              <a:rPr lang="en-GB" dirty="0" smtClean="0">
                <a:latin typeface="Times New Roman" panose="02020603050405020304" pitchFamily="18" charset="0"/>
                <a:cs typeface="Times New Roman" panose="02020603050405020304" pitchFamily="18" charset="0"/>
              </a:rPr>
              <a:t>”</a:t>
            </a:r>
            <a:r>
              <a:rPr lang="hu-HU" dirty="0" smtClean="0">
                <a:latin typeface="Times New Roman" panose="02020603050405020304" pitchFamily="18" charset="0"/>
                <a:cs typeface="Times New Roman" panose="02020603050405020304" pitchFamily="18" charset="0"/>
              </a:rPr>
              <a:t>.</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26328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365126"/>
            <a:ext cx="10515600" cy="640714"/>
          </a:xfrm>
        </p:spPr>
        <p:txBody>
          <a:bodyPr>
            <a:normAutofit fontScale="90000"/>
          </a:bodyPr>
          <a:lstStyle/>
          <a:p>
            <a:pPr algn="ctr"/>
            <a:r>
              <a:rPr lang="en-GB" dirty="0" err="1" smtClean="0">
                <a:latin typeface="Times New Roman" panose="02020603050405020304" pitchFamily="18" charset="0"/>
                <a:cs typeface="Times New Roman" panose="02020603050405020304" pitchFamily="18" charset="0"/>
              </a:rPr>
              <a:t>Bhabha</a:t>
            </a:r>
            <a:r>
              <a:rPr lang="en-GB" dirty="0" smtClean="0">
                <a:latin typeface="Times New Roman" panose="02020603050405020304" pitchFamily="18" charset="0"/>
                <a:cs typeface="Times New Roman" panose="02020603050405020304" pitchFamily="18" charset="0"/>
              </a:rPr>
              <a:t>: Some key texts and concerns</a:t>
            </a:r>
            <a:endParaRPr lang="en-GB" dirty="0">
              <a:latin typeface="Times New Roman" panose="02020603050405020304" pitchFamily="18" charset="0"/>
              <a:cs typeface="Times New Roman" panose="02020603050405020304" pitchFamily="18" charset="0"/>
            </a:endParaRPr>
          </a:p>
        </p:txBody>
      </p:sp>
      <p:sp>
        <p:nvSpPr>
          <p:cNvPr id="3" name="Tartalom helye 2"/>
          <p:cNvSpPr>
            <a:spLocks noGrp="1"/>
          </p:cNvSpPr>
          <p:nvPr>
            <p:ph idx="1"/>
          </p:nvPr>
        </p:nvSpPr>
        <p:spPr>
          <a:xfrm>
            <a:off x="339633" y="1005840"/>
            <a:ext cx="11599817" cy="5551714"/>
          </a:xfrm>
        </p:spPr>
        <p:txBody>
          <a:bodyPr>
            <a:normAutofit lnSpcReduction="10000"/>
          </a:bodyPr>
          <a:lstStyle/>
          <a:p>
            <a:r>
              <a:rPr lang="en-GB" dirty="0" smtClean="0">
                <a:latin typeface="Times New Roman" panose="02020603050405020304" pitchFamily="18" charset="0"/>
                <a:cs typeface="Times New Roman" panose="02020603050405020304" pitchFamily="18" charset="0"/>
              </a:rPr>
              <a:t>Ambivalence or “splitting” of the voice of authority.</a:t>
            </a:r>
          </a:p>
          <a:p>
            <a:r>
              <a:rPr lang="en-GB" dirty="0" smtClean="0">
                <a:latin typeface="Times New Roman" panose="02020603050405020304" pitchFamily="18" charset="0"/>
                <a:cs typeface="Times New Roman" panose="02020603050405020304" pitchFamily="18" charset="0"/>
              </a:rPr>
              <a:t>“Signs taken for wonders” - the role of the English book in the perpetuation of English cultural rule. The colonized disarticulate the voice of the colonizer. Colonial ambivalence is invented when master texts are subjected to acts of repetition.</a:t>
            </a:r>
          </a:p>
          <a:p>
            <a:r>
              <a:rPr lang="en-GB" dirty="0" smtClean="0">
                <a:latin typeface="Times New Roman" panose="02020603050405020304" pitchFamily="18" charset="0"/>
                <a:cs typeface="Times New Roman" panose="02020603050405020304" pitchFamily="18" charset="0"/>
              </a:rPr>
              <a:t>“Of mimicry and man: The ambivalence of colonial discourse,” - “almost the same, but not quite” – serves to undermine the totalizing discourses of the colonial system. The </a:t>
            </a:r>
            <a:r>
              <a:rPr lang="en-GB" dirty="0" err="1" smtClean="0">
                <a:latin typeface="Times New Roman" panose="02020603050405020304" pitchFamily="18" charset="0"/>
                <a:cs typeface="Times New Roman" panose="02020603050405020304" pitchFamily="18" charset="0"/>
              </a:rPr>
              <a:t>fetishistic</a:t>
            </a:r>
            <a:r>
              <a:rPr lang="en-GB" dirty="0" smtClean="0">
                <a:latin typeface="Times New Roman" panose="02020603050405020304" pitchFamily="18" charset="0"/>
                <a:cs typeface="Times New Roman" panose="02020603050405020304" pitchFamily="18" charset="0"/>
              </a:rPr>
              <a:t> marks of European cultural and disciplinary presence in the space of the colony – cricket fields, European clubs, colonial courts, theatres, mock </a:t>
            </a:r>
            <a:r>
              <a:rPr lang="en-GB" dirty="0" err="1" smtClean="0">
                <a:latin typeface="Times New Roman" panose="02020603050405020304" pitchFamily="18" charset="0"/>
                <a:cs typeface="Times New Roman" panose="02020603050405020304" pitchFamily="18" charset="0"/>
              </a:rPr>
              <a:t>Etons</a:t>
            </a:r>
            <a:r>
              <a:rPr lang="en-GB" dirty="0" smtClean="0">
                <a:latin typeface="Times New Roman" panose="02020603050405020304" pitchFamily="18" charset="0"/>
                <a:cs typeface="Times New Roman" panose="02020603050405020304" pitchFamily="18" charset="0"/>
              </a:rPr>
              <a:t>. The colonial disciplinary regime fails to produce allegories of Englishness and produces instability and hybridity instead, and colonial subjects “who are almost the same, but not quite, not white,” “less than one and double.”</a:t>
            </a:r>
          </a:p>
          <a:p>
            <a:r>
              <a:rPr lang="en-GB" dirty="0" smtClean="0">
                <a:latin typeface="Times New Roman" panose="02020603050405020304" pitchFamily="18" charset="0"/>
                <a:cs typeface="Times New Roman" panose="02020603050405020304" pitchFamily="18" charset="0"/>
              </a:rPr>
              <a:t>The location of culture: uncanny space between dominant cultural formations.</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9203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365126"/>
            <a:ext cx="10515600" cy="928098"/>
          </a:xfrm>
        </p:spPr>
        <p:txBody>
          <a:bodyPr/>
          <a:lstStyle/>
          <a:p>
            <a:pPr algn="ctr"/>
            <a:r>
              <a:rPr lang="en-GB" dirty="0" err="1" smtClean="0">
                <a:latin typeface="Times New Roman" panose="02020603050405020304" pitchFamily="18" charset="0"/>
                <a:cs typeface="Times New Roman" panose="02020603050405020304" pitchFamily="18" charset="0"/>
              </a:rPr>
              <a:t>Bhabha</a:t>
            </a:r>
            <a:r>
              <a:rPr lang="en-GB" dirty="0" smtClean="0">
                <a:latin typeface="Times New Roman" panose="02020603050405020304" pitchFamily="18" charset="0"/>
                <a:cs typeface="Times New Roman" panose="02020603050405020304" pitchFamily="18" charset="0"/>
              </a:rPr>
              <a:t>: Some key texts and concerns 2</a:t>
            </a:r>
            <a:endParaRPr lang="en-GB" dirty="0">
              <a:latin typeface="Times New Roman" panose="02020603050405020304" pitchFamily="18" charset="0"/>
              <a:cs typeface="Times New Roman" panose="02020603050405020304" pitchFamily="18" charset="0"/>
            </a:endParaRPr>
          </a:p>
        </p:txBody>
      </p:sp>
      <p:sp>
        <p:nvSpPr>
          <p:cNvPr id="3" name="Tartalom helye 2"/>
          <p:cNvSpPr>
            <a:spLocks noGrp="1"/>
          </p:cNvSpPr>
          <p:nvPr>
            <p:ph idx="1"/>
          </p:nvPr>
        </p:nvSpPr>
        <p:spPr>
          <a:xfrm>
            <a:off x="300446" y="1293225"/>
            <a:ext cx="11612880" cy="5316582"/>
          </a:xfrm>
        </p:spPr>
        <p:txBody>
          <a:bodyPr>
            <a:normAutofit/>
          </a:bodyPr>
          <a:lstStyle/>
          <a:p>
            <a:pPr marL="0" indent="0">
              <a:buNone/>
            </a:pPr>
            <a:r>
              <a:rPr lang="en-GB" dirty="0" smtClean="0">
                <a:latin typeface="Times New Roman" panose="02020603050405020304" pitchFamily="18" charset="0"/>
                <a:cs typeface="Times New Roman" panose="02020603050405020304" pitchFamily="18" charset="0"/>
              </a:rPr>
              <a:t>“</a:t>
            </a:r>
            <a:r>
              <a:rPr lang="hu-HU" dirty="0" err="1" smtClean="0">
                <a:latin typeface="Times New Roman" panose="02020603050405020304" pitchFamily="18" charset="0"/>
                <a:cs typeface="Times New Roman" panose="02020603050405020304" pitchFamily="18" charset="0"/>
              </a:rPr>
              <a:t>DissemiNation</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link</a:t>
            </a:r>
            <a:r>
              <a:rPr lang="hu-HU" dirty="0" smtClean="0">
                <a:latin typeface="Times New Roman" panose="02020603050405020304" pitchFamily="18" charset="0"/>
                <a:cs typeface="Times New Roman" panose="02020603050405020304" pitchFamily="18" charset="0"/>
              </a:rPr>
              <a:t>s</a:t>
            </a:r>
            <a:r>
              <a:rPr lang="en-GB" dirty="0" smtClean="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nations with narratives </a:t>
            </a:r>
            <a:r>
              <a:rPr lang="en-GB" dirty="0" smtClean="0">
                <a:latin typeface="Times New Roman" panose="02020603050405020304" pitchFamily="18" charset="0"/>
                <a:cs typeface="Times New Roman" panose="02020603050405020304" pitchFamily="18" charset="0"/>
              </a:rPr>
              <a:t>of</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nations</a:t>
            </a:r>
            <a:r>
              <a:rPr lang="en-GB" dirty="0">
                <a:latin typeface="Times New Roman" panose="02020603050405020304" pitchFamily="18" charset="0"/>
                <a:cs typeface="Times New Roman" panose="02020603050405020304" pitchFamily="18" charset="0"/>
              </a:rPr>
              <a:t>. In sharp contrast with ideas </a:t>
            </a:r>
            <a:r>
              <a:rPr lang="en-GB" dirty="0" smtClean="0">
                <a:latin typeface="Times New Roman" panose="02020603050405020304" pitchFamily="18" charset="0"/>
                <a:cs typeface="Times New Roman" panose="02020603050405020304" pitchFamily="18" charset="0"/>
              </a:rPr>
              <a:t>of</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the </a:t>
            </a:r>
            <a:r>
              <a:rPr lang="en-GB" dirty="0">
                <a:latin typeface="Times New Roman" panose="02020603050405020304" pitchFamily="18" charset="0"/>
                <a:cs typeface="Times New Roman" panose="02020603050405020304" pitchFamily="18" charset="0"/>
              </a:rPr>
              <a:t>nation as a self-identical and </a:t>
            </a:r>
            <a:r>
              <a:rPr lang="en-GB" dirty="0" smtClean="0">
                <a:latin typeface="Times New Roman" panose="02020603050405020304" pitchFamily="18" charset="0"/>
                <a:cs typeface="Times New Roman" panose="02020603050405020304" pitchFamily="18" charset="0"/>
              </a:rPr>
              <a:t>consistent</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 the </a:t>
            </a:r>
            <a:r>
              <a:rPr lang="en-GB" dirty="0">
                <a:latin typeface="Times New Roman" panose="02020603050405020304" pitchFamily="18" charset="0"/>
                <a:cs typeface="Times New Roman" panose="02020603050405020304" pitchFamily="18" charset="0"/>
              </a:rPr>
              <a:t>nation as an object of a </a:t>
            </a:r>
            <a:r>
              <a:rPr lang="en-GB" dirty="0" smtClean="0">
                <a:latin typeface="Times New Roman" panose="02020603050405020304" pitchFamily="18" charset="0"/>
                <a:cs typeface="Times New Roman" panose="02020603050405020304" pitchFamily="18" charset="0"/>
              </a:rPr>
              <a:t>nationalist</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pedagogy</a:t>
            </a:r>
            <a:r>
              <a:rPr lang="en-GB" dirty="0">
                <a:latin typeface="Times New Roman" panose="02020603050405020304" pitchFamily="18" charset="0"/>
                <a:cs typeface="Times New Roman" panose="02020603050405020304" pitchFamily="18" charset="0"/>
              </a:rPr>
              <a:t>, vested with the continuity </a:t>
            </a:r>
            <a:r>
              <a:rPr lang="en-GB" dirty="0" smtClean="0">
                <a:latin typeface="Times New Roman" panose="02020603050405020304" pitchFamily="18" charset="0"/>
                <a:cs typeface="Times New Roman" panose="02020603050405020304" pitchFamily="18" charset="0"/>
              </a:rPr>
              <a:t>and</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accumulated </a:t>
            </a:r>
            <a:r>
              <a:rPr lang="en-GB" dirty="0">
                <a:latin typeface="Times New Roman" panose="02020603050405020304" pitchFamily="18" charset="0"/>
                <a:cs typeface="Times New Roman" panose="02020603050405020304" pitchFamily="18" charset="0"/>
              </a:rPr>
              <a:t>authority of its past, </a:t>
            </a:r>
            <a:r>
              <a:rPr lang="en-GB" dirty="0" smtClean="0">
                <a:latin typeface="Times New Roman" panose="02020603050405020304" pitchFamily="18" charset="0"/>
                <a:cs typeface="Times New Roman" panose="02020603050405020304" pitchFamily="18" charset="0"/>
              </a:rPr>
              <a:t>but</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also </a:t>
            </a:r>
            <a:r>
              <a:rPr lang="en-GB" dirty="0">
                <a:latin typeface="Times New Roman" panose="02020603050405020304" pitchFamily="18" charset="0"/>
                <a:cs typeface="Times New Roman" panose="02020603050405020304" pitchFamily="18" charset="0"/>
              </a:rPr>
              <a:t>as </a:t>
            </a:r>
            <a:r>
              <a:rPr lang="en-GB" dirty="0" smtClean="0">
                <a:latin typeface="Times New Roman" panose="02020603050405020304" pitchFamily="18" charset="0"/>
                <a:cs typeface="Times New Roman" panose="02020603050405020304" pitchFamily="18" charset="0"/>
              </a:rPr>
              <a:t>subject </a:t>
            </a:r>
            <a:r>
              <a:rPr lang="en-GB" dirty="0">
                <a:latin typeface="Times New Roman" panose="02020603050405020304" pitchFamily="18" charset="0"/>
                <a:cs typeface="Times New Roman" panose="02020603050405020304" pitchFamily="18" charset="0"/>
              </a:rPr>
              <a:t>of a process of </a:t>
            </a:r>
            <a:r>
              <a:rPr lang="en-GB" dirty="0" smtClean="0">
                <a:latin typeface="Times New Roman" panose="02020603050405020304" pitchFamily="18" charset="0"/>
                <a:cs typeface="Times New Roman" panose="02020603050405020304" pitchFamily="18" charset="0"/>
              </a:rPr>
              <a:t>signification</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which </a:t>
            </a:r>
            <a:r>
              <a:rPr lang="en-GB" dirty="0">
                <a:latin typeface="Times New Roman" panose="02020603050405020304" pitchFamily="18" charset="0"/>
                <a:cs typeface="Times New Roman" panose="02020603050405020304" pitchFamily="18" charset="0"/>
              </a:rPr>
              <a:t>denies that past history in </a:t>
            </a:r>
            <a:r>
              <a:rPr lang="en-GB" dirty="0" smtClean="0">
                <a:latin typeface="Times New Roman" panose="02020603050405020304" pitchFamily="18" charset="0"/>
                <a:cs typeface="Times New Roman" panose="02020603050405020304" pitchFamily="18" charset="0"/>
              </a:rPr>
              <a:t>live</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performances </a:t>
            </a:r>
            <a:r>
              <a:rPr lang="en-GB" dirty="0">
                <a:latin typeface="Times New Roman" panose="02020603050405020304" pitchFamily="18" charset="0"/>
                <a:cs typeface="Times New Roman" panose="02020603050405020304" pitchFamily="18" charset="0"/>
              </a:rPr>
              <a:t>of a heterogeneous </a:t>
            </a:r>
            <a:r>
              <a:rPr lang="en-GB" dirty="0" smtClean="0">
                <a:latin typeface="Times New Roman" panose="02020603050405020304" pitchFamily="18" charset="0"/>
                <a:cs typeface="Times New Roman" panose="02020603050405020304" pitchFamily="18" charset="0"/>
              </a:rPr>
              <a:t>and</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processual </a:t>
            </a:r>
            <a:r>
              <a:rPr lang="en-GB" dirty="0">
                <a:latin typeface="Times New Roman" panose="02020603050405020304" pitchFamily="18" charset="0"/>
                <a:cs typeface="Times New Roman" panose="02020603050405020304" pitchFamily="18" charset="0"/>
              </a:rPr>
              <a:t>identity. The pedagogic </a:t>
            </a:r>
            <a:r>
              <a:rPr lang="en-GB" dirty="0" smtClean="0">
                <a:latin typeface="Times New Roman" panose="02020603050405020304" pitchFamily="18" charset="0"/>
                <a:cs typeface="Times New Roman" panose="02020603050405020304" pitchFamily="18" charset="0"/>
              </a:rPr>
              <a:t>narratives</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of </a:t>
            </a:r>
            <a:r>
              <a:rPr lang="en-GB" dirty="0">
                <a:latin typeface="Times New Roman" panose="02020603050405020304" pitchFamily="18" charset="0"/>
                <a:cs typeface="Times New Roman" panose="02020603050405020304" pitchFamily="18" charset="0"/>
              </a:rPr>
              <a:t>nationality are revised and </a:t>
            </a:r>
            <a:r>
              <a:rPr lang="en-GB" dirty="0" smtClean="0">
                <a:latin typeface="Times New Roman" panose="02020603050405020304" pitchFamily="18" charset="0"/>
                <a:cs typeface="Times New Roman" panose="02020603050405020304" pitchFamily="18" charset="0"/>
              </a:rPr>
              <a:t>rewritten</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by </a:t>
            </a:r>
            <a:r>
              <a:rPr lang="en-GB" dirty="0">
                <a:latin typeface="Times New Roman" panose="02020603050405020304" pitchFamily="18" charset="0"/>
                <a:cs typeface="Times New Roman" panose="02020603050405020304" pitchFamily="18" charset="0"/>
              </a:rPr>
              <a:t>migrant and marginalized narratives.</a:t>
            </a:r>
          </a:p>
          <a:p>
            <a:endParaRPr lang="en-GB" dirty="0"/>
          </a:p>
        </p:txBody>
      </p:sp>
    </p:spTree>
    <p:extLst>
      <p:ext uri="{BB962C8B-B14F-4D97-AF65-F5344CB8AC3E}">
        <p14:creationId xmlns:p14="http://schemas.microsoft.com/office/powerpoint/2010/main" val="31233668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365125"/>
            <a:ext cx="10515600" cy="941161"/>
          </a:xfrm>
        </p:spPr>
        <p:txBody>
          <a:bodyPr/>
          <a:lstStyle/>
          <a:p>
            <a:pPr algn="ctr"/>
            <a:r>
              <a:rPr lang="en-GB" dirty="0" smtClean="0">
                <a:latin typeface="Times New Roman" panose="02020603050405020304" pitchFamily="18" charset="0"/>
                <a:cs typeface="Times New Roman" panose="02020603050405020304" pitchFamily="18" charset="0"/>
              </a:rPr>
              <a:t>Algeria and the post-</a:t>
            </a:r>
            <a:r>
              <a:rPr lang="en-GB" dirty="0" err="1" smtClean="0">
                <a:latin typeface="Times New Roman" panose="02020603050405020304" pitchFamily="18" charset="0"/>
                <a:cs typeface="Times New Roman" panose="02020603050405020304" pitchFamily="18" charset="0"/>
              </a:rPr>
              <a:t>structuralist</a:t>
            </a:r>
            <a:r>
              <a:rPr lang="en-GB" dirty="0" smtClean="0">
                <a:latin typeface="Times New Roman" panose="02020603050405020304" pitchFamily="18" charset="0"/>
                <a:cs typeface="Times New Roman" panose="02020603050405020304" pitchFamily="18" charset="0"/>
              </a:rPr>
              <a:t> turn</a:t>
            </a:r>
            <a:endParaRPr lang="en-GB" dirty="0">
              <a:latin typeface="Times New Roman" panose="02020603050405020304" pitchFamily="18" charset="0"/>
              <a:cs typeface="Times New Roman" panose="02020603050405020304" pitchFamily="18" charset="0"/>
            </a:endParaRPr>
          </a:p>
        </p:txBody>
      </p:sp>
      <p:sp>
        <p:nvSpPr>
          <p:cNvPr id="3" name="Tartalom helye 2"/>
          <p:cNvSpPr>
            <a:spLocks noGrp="1"/>
          </p:cNvSpPr>
          <p:nvPr>
            <p:ph idx="1"/>
          </p:nvPr>
        </p:nvSpPr>
        <p:spPr>
          <a:xfrm>
            <a:off x="222068" y="1306287"/>
            <a:ext cx="11665132" cy="5381896"/>
          </a:xfrm>
        </p:spPr>
        <p:txBody>
          <a:bodyPr>
            <a:normAutofit/>
          </a:bodyPr>
          <a:lstStyle/>
          <a:p>
            <a:r>
              <a:rPr lang="en-GB" dirty="0" smtClean="0">
                <a:latin typeface="Times New Roman" panose="02020603050405020304" pitchFamily="18" charset="0"/>
                <a:cs typeface="Times New Roman" panose="02020603050405020304" pitchFamily="18" charset="0"/>
              </a:rPr>
              <a:t>Algerian War of Independence (1954-1962) wake-up call for the French intellectuals we credit with the turn (Jacques Derrida, Jean-François </a:t>
            </a:r>
            <a:r>
              <a:rPr lang="en-GB" dirty="0" err="1" smtClean="0">
                <a:latin typeface="Times New Roman" panose="02020603050405020304" pitchFamily="18" charset="0"/>
                <a:cs typeface="Times New Roman" panose="02020603050405020304" pitchFamily="18" charset="0"/>
              </a:rPr>
              <a:t>Lyotard</a:t>
            </a:r>
            <a:r>
              <a:rPr lang="en-GB" dirty="0" smtClean="0">
                <a:latin typeface="Times New Roman" panose="02020603050405020304" pitchFamily="18" charset="0"/>
                <a:cs typeface="Times New Roman" panose="02020603050405020304" pitchFamily="18" charset="0"/>
              </a:rPr>
              <a:t>, Hélène </a:t>
            </a:r>
            <a:r>
              <a:rPr lang="en-GB" dirty="0" err="1" smtClean="0">
                <a:latin typeface="Times New Roman" panose="02020603050405020304" pitchFamily="18" charset="0"/>
                <a:cs typeface="Times New Roman" panose="02020603050405020304" pitchFamily="18" charset="0"/>
              </a:rPr>
              <a:t>Cixous</a:t>
            </a:r>
            <a:r>
              <a:rPr lang="en-GB" dirty="0" smtClean="0">
                <a:latin typeface="Times New Roman" panose="02020603050405020304" pitchFamily="18" charset="0"/>
                <a:cs typeface="Times New Roman" panose="02020603050405020304" pitchFamily="18" charset="0"/>
              </a:rPr>
              <a:t>, Louis </a:t>
            </a:r>
            <a:r>
              <a:rPr lang="en-GB" dirty="0" err="1" smtClean="0">
                <a:latin typeface="Times New Roman" panose="02020603050405020304" pitchFamily="18" charset="0"/>
                <a:cs typeface="Times New Roman" panose="02020603050405020304" pitchFamily="18" charset="0"/>
              </a:rPr>
              <a:t>Althusser</a:t>
            </a:r>
            <a:r>
              <a:rPr lang="en-GB" dirty="0" smtClean="0">
                <a:latin typeface="Times New Roman" panose="02020603050405020304" pitchFamily="18" charset="0"/>
                <a:cs typeface="Times New Roman" panose="02020603050405020304" pitchFamily="18" charset="0"/>
              </a:rPr>
              <a:t>, and Jean-Paul Sartre: the freedom of the human subject in the core (in this case France) was secured through colonial exploitation and capitalist expansion in the rest of the world, or the periphery. [This before Paris, 1968].</a:t>
            </a:r>
          </a:p>
          <a:p>
            <a:r>
              <a:rPr lang="en-GB" dirty="0" smtClean="0">
                <a:latin typeface="Times New Roman" panose="02020603050405020304" pitchFamily="18" charset="0"/>
                <a:cs typeface="Times New Roman" panose="02020603050405020304" pitchFamily="18" charset="0"/>
              </a:rPr>
              <a:t>In </a:t>
            </a:r>
            <a:r>
              <a:rPr lang="en-GB" i="1" dirty="0" err="1" smtClean="0">
                <a:latin typeface="Times New Roman" panose="02020603050405020304" pitchFamily="18" charset="0"/>
                <a:cs typeface="Times New Roman" panose="02020603050405020304" pitchFamily="18" charset="0"/>
              </a:rPr>
              <a:t>Monolingualism</a:t>
            </a:r>
            <a:r>
              <a:rPr lang="en-GB" i="1" dirty="0" smtClean="0">
                <a:latin typeface="Times New Roman" panose="02020603050405020304" pitchFamily="18" charset="0"/>
                <a:cs typeface="Times New Roman" panose="02020603050405020304" pitchFamily="18" charset="0"/>
              </a:rPr>
              <a:t> of the Other</a:t>
            </a:r>
            <a:r>
              <a:rPr lang="en-GB" dirty="0" smtClean="0">
                <a:latin typeface="Times New Roman" panose="02020603050405020304" pitchFamily="18" charset="0"/>
                <a:cs typeface="Times New Roman" panose="02020603050405020304" pitchFamily="18" charset="0"/>
              </a:rPr>
              <a:t> Jacques Derrida argues that his French mother tongue is not his own. A Franco-</a:t>
            </a:r>
            <a:r>
              <a:rPr lang="en-GB" dirty="0" err="1" smtClean="0">
                <a:latin typeface="Times New Roman" panose="02020603050405020304" pitchFamily="18" charset="0"/>
                <a:cs typeface="Times New Roman" panose="02020603050405020304" pitchFamily="18" charset="0"/>
              </a:rPr>
              <a:t>Maghrebian</a:t>
            </a:r>
            <a:r>
              <a:rPr lang="en-GB" dirty="0" smtClean="0">
                <a:latin typeface="Times New Roman" panose="02020603050405020304" pitchFamily="18" charset="0"/>
                <a:cs typeface="Times New Roman" panose="02020603050405020304" pitchFamily="18" charset="0"/>
              </a:rPr>
              <a:t> Jew who was expelled  from his </a:t>
            </a:r>
            <a:r>
              <a:rPr lang="en-GB" dirty="0" err="1" smtClean="0">
                <a:latin typeface="Times New Roman" panose="02020603050405020304" pitchFamily="18" charset="0"/>
                <a:cs typeface="Times New Roman" panose="02020603050405020304" pitchFamily="18" charset="0"/>
              </a:rPr>
              <a:t>lycée</a:t>
            </a:r>
            <a:r>
              <a:rPr lang="en-GB" dirty="0" smtClean="0">
                <a:latin typeface="Times New Roman" panose="02020603050405020304" pitchFamily="18" charset="0"/>
                <a:cs typeface="Times New Roman" panose="02020603050405020304" pitchFamily="18" charset="0"/>
              </a:rPr>
              <a:t> in French-occupied Algeria and sent to a Jewish school set up for the expelled Jewish students and staffed by the expelled Jewish teachers … Derrida’s</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work as a thinker who  has always negotiated with the constitutive margins of Western philosophical </a:t>
            </a:r>
            <a:r>
              <a:rPr lang="en-GB" dirty="0" smtClean="0">
                <a:latin typeface="Times New Roman" panose="02020603050405020304" pitchFamily="18" charset="0"/>
                <a:cs typeface="Times New Roman" panose="02020603050405020304" pitchFamily="18" charset="0"/>
              </a:rPr>
              <a:t>conceptuality</a:t>
            </a:r>
            <a:r>
              <a:rPr lang="hu-HU" dirty="0" smtClean="0">
                <a:latin typeface="Times New Roman" panose="02020603050405020304" pitchFamily="18" charset="0"/>
                <a:cs typeface="Times New Roman" panose="02020603050405020304" pitchFamily="18" charset="0"/>
              </a:rPr>
              <a:t>.</a:t>
            </a:r>
            <a:endParaRPr lang="en-GB" dirty="0" smtClean="0">
              <a:latin typeface="Times New Roman" panose="02020603050405020304" pitchFamily="18" charset="0"/>
              <a:cs typeface="Times New Roman" panose="02020603050405020304" pitchFamily="18" charset="0"/>
            </a:endParaRPr>
          </a:p>
          <a:p>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98186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55617" y="225425"/>
            <a:ext cx="10515600" cy="614589"/>
          </a:xfrm>
        </p:spPr>
        <p:txBody>
          <a:bodyPr>
            <a:normAutofit fontScale="90000"/>
          </a:bodyPr>
          <a:lstStyle/>
          <a:p>
            <a:pPr algn="ctr"/>
            <a:r>
              <a:rPr lang="en-GB" dirty="0" err="1">
                <a:latin typeface="Times New Roman" panose="02020603050405020304" pitchFamily="18" charset="0"/>
                <a:cs typeface="Times New Roman" panose="02020603050405020304" pitchFamily="18" charset="0"/>
              </a:rPr>
              <a:t>Gayatri</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Chakravorty</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Spivak</a:t>
            </a:r>
            <a:r>
              <a:rPr lang="en-GB" dirty="0">
                <a:latin typeface="Times New Roman" panose="02020603050405020304" pitchFamily="18" charset="0"/>
                <a:cs typeface="Times New Roman" panose="02020603050405020304" pitchFamily="18" charset="0"/>
              </a:rPr>
              <a:t> (b. 1942</a:t>
            </a:r>
            <a:r>
              <a:rPr lang="en-GB" dirty="0" smtClean="0">
                <a:latin typeface="Times New Roman" panose="02020603050405020304" pitchFamily="18" charset="0"/>
                <a:cs typeface="Times New Roman" panose="02020603050405020304" pitchFamily="18" charset="0"/>
              </a:rPr>
              <a:t>)</a:t>
            </a:r>
            <a:endParaRPr lang="en-GB" dirty="0">
              <a:latin typeface="Times New Roman" panose="02020603050405020304" pitchFamily="18" charset="0"/>
              <a:cs typeface="Times New Roman" panose="02020603050405020304" pitchFamily="18" charset="0"/>
            </a:endParaRPr>
          </a:p>
        </p:txBody>
      </p:sp>
      <p:sp>
        <p:nvSpPr>
          <p:cNvPr id="3" name="Tartalom helye 2"/>
          <p:cNvSpPr>
            <a:spLocks noGrp="1"/>
          </p:cNvSpPr>
          <p:nvPr>
            <p:ph idx="1"/>
          </p:nvPr>
        </p:nvSpPr>
        <p:spPr>
          <a:xfrm>
            <a:off x="330200" y="840014"/>
            <a:ext cx="11633200" cy="5840186"/>
          </a:xfrm>
        </p:spPr>
        <p:txBody>
          <a:bodyPr>
            <a:normAutofit fontScale="92500" lnSpcReduction="10000"/>
          </a:bodyPr>
          <a:lstStyle/>
          <a:p>
            <a:r>
              <a:rPr lang="en-GB" dirty="0" smtClean="0">
                <a:latin typeface="Times New Roman" panose="02020603050405020304" pitchFamily="18" charset="0"/>
                <a:cs typeface="Times New Roman" panose="02020603050405020304" pitchFamily="18" charset="0"/>
              </a:rPr>
              <a:t>Born </a:t>
            </a:r>
            <a:r>
              <a:rPr lang="en-GB" dirty="0">
                <a:latin typeface="Times New Roman" panose="02020603050405020304" pitchFamily="18" charset="0"/>
                <a:cs typeface="Times New Roman" panose="02020603050405020304" pitchFamily="18" charset="0"/>
              </a:rPr>
              <a:t>in Calcutta, India, </a:t>
            </a:r>
            <a:r>
              <a:rPr lang="en-GB" dirty="0" err="1">
                <a:latin typeface="Times New Roman" panose="02020603050405020304" pitchFamily="18" charset="0"/>
                <a:cs typeface="Times New Roman" panose="02020603050405020304" pitchFamily="18" charset="0"/>
              </a:rPr>
              <a:t>Gayatri</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Spivak</a:t>
            </a:r>
            <a:r>
              <a:rPr lang="en-GB" dirty="0">
                <a:latin typeface="Times New Roman" panose="02020603050405020304" pitchFamily="18" charset="0"/>
                <a:cs typeface="Times New Roman" panose="02020603050405020304" pitchFamily="18" charset="0"/>
              </a:rPr>
              <a:t> was educated at both Indian and </a:t>
            </a:r>
            <a:r>
              <a:rPr lang="en-GB" dirty="0" smtClean="0">
                <a:latin typeface="Times New Roman" panose="02020603050405020304" pitchFamily="18" charset="0"/>
                <a:cs typeface="Times New Roman" panose="02020603050405020304" pitchFamily="18" charset="0"/>
              </a:rPr>
              <a:t>American</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universities</a:t>
            </a:r>
            <a:r>
              <a:rPr lang="en-GB" dirty="0">
                <a:latin typeface="Times New Roman" panose="02020603050405020304" pitchFamily="18" charset="0"/>
                <a:cs typeface="Times New Roman" panose="02020603050405020304" pitchFamily="18" charset="0"/>
              </a:rPr>
              <a:t>; one of her teachers at Cornell was Paul de Man</a:t>
            </a:r>
            <a:r>
              <a:rPr lang="en-GB" dirty="0" smtClean="0">
                <a:latin typeface="Times New Roman" panose="02020603050405020304" pitchFamily="18" charset="0"/>
                <a:cs typeface="Times New Roman" panose="02020603050405020304" pitchFamily="18" charset="0"/>
              </a:rPr>
              <a:t>.</a:t>
            </a:r>
            <a:endParaRPr lang="hu-HU" dirty="0" smtClean="0">
              <a:latin typeface="Times New Roman" panose="02020603050405020304" pitchFamily="18" charset="0"/>
              <a:cs typeface="Times New Roman" panose="02020603050405020304" pitchFamily="18" charset="0"/>
            </a:endParaRPr>
          </a:p>
          <a:p>
            <a:r>
              <a:rPr lang="en-GB" dirty="0">
                <a:latin typeface="Times New Roman" panose="02020603050405020304" pitchFamily="18" charset="0"/>
                <a:cs typeface="Times New Roman" panose="02020603050405020304" pitchFamily="18" charset="0"/>
              </a:rPr>
              <a:t>She is University Professor at Columbia University, where she is a founding member of the Institute for Comparative Literature and Society.</a:t>
            </a:r>
            <a:r>
              <a:rPr lang="en-GB" dirty="0" smtClean="0">
                <a:latin typeface="Times New Roman" panose="02020603050405020304" pitchFamily="18" charset="0"/>
                <a:cs typeface="Times New Roman" panose="02020603050405020304" pitchFamily="18" charset="0"/>
              </a:rPr>
              <a:t> </a:t>
            </a:r>
            <a:endParaRPr lang="hu-HU" dirty="0" smtClean="0">
              <a:latin typeface="Times New Roman" panose="02020603050405020304" pitchFamily="18" charset="0"/>
              <a:cs typeface="Times New Roman" panose="02020603050405020304" pitchFamily="18" charset="0"/>
            </a:endParaRPr>
          </a:p>
          <a:p>
            <a:r>
              <a:rPr lang="en-GB" dirty="0" smtClean="0">
                <a:latin typeface="Times New Roman" panose="02020603050405020304" pitchFamily="18" charset="0"/>
                <a:cs typeface="Times New Roman" panose="02020603050405020304" pitchFamily="18" charset="0"/>
              </a:rPr>
              <a:t>She </a:t>
            </a:r>
            <a:r>
              <a:rPr lang="hu-HU" dirty="0" err="1" smtClean="0">
                <a:latin typeface="Times New Roman" panose="02020603050405020304" pitchFamily="18" charset="0"/>
                <a:cs typeface="Times New Roman" panose="02020603050405020304" pitchFamily="18" charset="0"/>
              </a:rPr>
              <a:t>became</a:t>
            </a:r>
            <a:r>
              <a:rPr lang="en-GB" dirty="0" smtClean="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known for </a:t>
            </a:r>
            <a:r>
              <a:rPr lang="en-GB" dirty="0" smtClean="0">
                <a:latin typeface="Times New Roman" panose="02020603050405020304" pitchFamily="18" charset="0"/>
                <a:cs typeface="Times New Roman" panose="02020603050405020304" pitchFamily="18" charset="0"/>
              </a:rPr>
              <a:t>her</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translation </a:t>
            </a:r>
            <a:r>
              <a:rPr lang="en-GB" dirty="0">
                <a:latin typeface="Times New Roman" panose="02020603050405020304" pitchFamily="18" charset="0"/>
                <a:cs typeface="Times New Roman" panose="02020603050405020304" pitchFamily="18" charset="0"/>
              </a:rPr>
              <a:t>of, and lengthy preface to, Derrida’s </a:t>
            </a:r>
            <a:r>
              <a:rPr lang="en-GB" i="1" dirty="0">
                <a:latin typeface="Times New Roman" panose="02020603050405020304" pitchFamily="18" charset="0"/>
                <a:cs typeface="Times New Roman" panose="02020603050405020304" pitchFamily="18" charset="0"/>
              </a:rPr>
              <a:t>Of Grammatology</a:t>
            </a:r>
            <a:r>
              <a:rPr lang="en-GB" dirty="0">
                <a:latin typeface="Times New Roman" panose="02020603050405020304" pitchFamily="18" charset="0"/>
                <a:cs typeface="Times New Roman" panose="02020603050405020304" pitchFamily="18" charset="0"/>
              </a:rPr>
              <a:t>, and her </a:t>
            </a:r>
            <a:r>
              <a:rPr lang="en-GB" dirty="0" smtClean="0">
                <a:latin typeface="Times New Roman" panose="02020603050405020304" pitchFamily="18" charset="0"/>
                <a:cs typeface="Times New Roman" panose="02020603050405020304" pitchFamily="18" charset="0"/>
              </a:rPr>
              <a:t>central</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concern </a:t>
            </a:r>
            <a:r>
              <a:rPr lang="en-GB" dirty="0">
                <a:latin typeface="Times New Roman" panose="02020603050405020304" pitchFamily="18" charset="0"/>
                <a:cs typeface="Times New Roman" panose="02020603050405020304" pitchFamily="18" charset="0"/>
              </a:rPr>
              <a:t>with the structures of colonialism, the postcolonial subject, and the </a:t>
            </a:r>
            <a:r>
              <a:rPr lang="en-GB" dirty="0" smtClean="0">
                <a:latin typeface="Times New Roman" panose="02020603050405020304" pitchFamily="18" charset="0"/>
                <a:cs typeface="Times New Roman" panose="02020603050405020304" pitchFamily="18" charset="0"/>
              </a:rPr>
              <a:t>possibility</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of </a:t>
            </a:r>
            <a:r>
              <a:rPr lang="en-GB" dirty="0">
                <a:latin typeface="Times New Roman" panose="02020603050405020304" pitchFamily="18" charset="0"/>
                <a:cs typeface="Times New Roman" panose="02020603050405020304" pitchFamily="18" charset="0"/>
              </a:rPr>
              <a:t>postcolonial discourse draws on deconstructive practices, the feminist </a:t>
            </a:r>
            <a:r>
              <a:rPr lang="en-GB" dirty="0" smtClean="0">
                <a:latin typeface="Times New Roman" panose="02020603050405020304" pitchFamily="18" charset="0"/>
                <a:cs typeface="Times New Roman" panose="02020603050405020304" pitchFamily="18" charset="0"/>
              </a:rPr>
              <a:t>movement,</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Marxism</a:t>
            </a:r>
            <a:r>
              <a:rPr lang="en-GB" dirty="0">
                <a:latin typeface="Times New Roman" panose="02020603050405020304" pitchFamily="18" charset="0"/>
                <a:cs typeface="Times New Roman" panose="02020603050405020304" pitchFamily="18" charset="0"/>
              </a:rPr>
              <a:t>, and Freud</a:t>
            </a:r>
            <a:r>
              <a:rPr lang="en-GB" dirty="0" smtClean="0">
                <a:latin typeface="Times New Roman" panose="02020603050405020304" pitchFamily="18" charset="0"/>
                <a:cs typeface="Times New Roman" panose="02020603050405020304" pitchFamily="18" charset="0"/>
              </a:rPr>
              <a:t>.</a:t>
            </a:r>
            <a:endParaRPr lang="hu-HU" dirty="0" smtClean="0">
              <a:latin typeface="Times New Roman" panose="02020603050405020304" pitchFamily="18" charset="0"/>
              <a:cs typeface="Times New Roman" panose="02020603050405020304" pitchFamily="18" charset="0"/>
            </a:endParaRPr>
          </a:p>
          <a:p>
            <a:r>
              <a:rPr lang="en-GB" dirty="0">
                <a:latin typeface="Times New Roman" panose="02020603050405020304" pitchFamily="18" charset="0"/>
                <a:cs typeface="Times New Roman" panose="02020603050405020304" pitchFamily="18" charset="0"/>
              </a:rPr>
              <a:t>Activist in rural education and feminist and ecological social movements since 1986.</a:t>
            </a:r>
            <a:endParaRPr lang="hu-HU" dirty="0" smtClean="0">
              <a:latin typeface="Times New Roman" panose="02020603050405020304" pitchFamily="18" charset="0"/>
              <a:cs typeface="Times New Roman" panose="02020603050405020304" pitchFamily="18" charset="0"/>
            </a:endParaRPr>
          </a:p>
          <a:p>
            <a:r>
              <a:rPr lang="en-GB" dirty="0">
                <a:latin typeface="Times New Roman" panose="02020603050405020304" pitchFamily="18" charset="0"/>
                <a:cs typeface="Times New Roman" panose="02020603050405020304" pitchFamily="18" charset="0"/>
              </a:rPr>
              <a:t>“Can the </a:t>
            </a:r>
            <a:r>
              <a:rPr lang="en-GB" dirty="0" smtClean="0">
                <a:latin typeface="Times New Roman" panose="02020603050405020304" pitchFamily="18" charset="0"/>
                <a:cs typeface="Times New Roman" panose="02020603050405020304" pitchFamily="18" charset="0"/>
              </a:rPr>
              <a:t>Subaltern</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Speak</a:t>
            </a:r>
            <a:r>
              <a:rPr lang="en-GB" dirty="0">
                <a:latin typeface="Times New Roman" panose="02020603050405020304" pitchFamily="18" charset="0"/>
                <a:cs typeface="Times New Roman" panose="02020603050405020304" pitchFamily="18" charset="0"/>
              </a:rPr>
              <a:t>?” (1983</a:t>
            </a:r>
            <a:r>
              <a:rPr lang="en-GB" dirty="0" smtClean="0">
                <a:latin typeface="Times New Roman" panose="02020603050405020304" pitchFamily="18" charset="0"/>
                <a:cs typeface="Times New Roman" panose="02020603050405020304" pitchFamily="18" charset="0"/>
              </a:rPr>
              <a:t>)</a:t>
            </a:r>
            <a:endParaRPr lang="hu-HU" dirty="0" smtClean="0">
              <a:latin typeface="Times New Roman" panose="02020603050405020304" pitchFamily="18" charset="0"/>
              <a:cs typeface="Times New Roman" panose="02020603050405020304" pitchFamily="18" charset="0"/>
            </a:endParaRPr>
          </a:p>
          <a:p>
            <a:r>
              <a:rPr lang="hu-HU" dirty="0" err="1" smtClean="0">
                <a:latin typeface="Times New Roman" panose="02020603050405020304" pitchFamily="18" charset="0"/>
                <a:cs typeface="Times New Roman" panose="02020603050405020304" pitchFamily="18" charset="0"/>
              </a:rPr>
              <a:t>Subaltern</a:t>
            </a:r>
            <a:r>
              <a:rPr lang="hu-HU" dirty="0" smtClean="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A “subaltern” refers to an officer in a subordinate position</a:t>
            </a:r>
            <a:r>
              <a:rPr lang="en-GB" dirty="0" smtClean="0">
                <a:latin typeface="Times New Roman" panose="02020603050405020304" pitchFamily="18" charset="0"/>
                <a:cs typeface="Times New Roman" panose="02020603050405020304" pitchFamily="18" charset="0"/>
              </a:rPr>
              <a:t>;</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the </a:t>
            </a:r>
            <a:r>
              <a:rPr lang="en-GB" dirty="0">
                <a:latin typeface="Times New Roman" panose="02020603050405020304" pitchFamily="18" charset="0"/>
                <a:cs typeface="Times New Roman" panose="02020603050405020304" pitchFamily="18" charset="0"/>
              </a:rPr>
              <a:t>term was used by the Italian Marxist Antonio Gramsci to refer to the </a:t>
            </a:r>
            <a:r>
              <a:rPr lang="en-GB" dirty="0" smtClean="0">
                <a:latin typeface="Times New Roman" panose="02020603050405020304" pitchFamily="18" charset="0"/>
                <a:cs typeface="Times New Roman" panose="02020603050405020304" pitchFamily="18" charset="0"/>
              </a:rPr>
              <a:t>working</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masses </a:t>
            </a:r>
            <a:r>
              <a:rPr lang="en-GB" dirty="0">
                <a:latin typeface="Times New Roman" panose="02020603050405020304" pitchFamily="18" charset="0"/>
                <a:cs typeface="Times New Roman" panose="02020603050405020304" pitchFamily="18" charset="0"/>
              </a:rPr>
              <a:t>that needed to be organized by left-wing intellectuals into a politically </a:t>
            </a:r>
            <a:r>
              <a:rPr lang="hu-HU" dirty="0" smtClean="0">
                <a:latin typeface="Times New Roman" panose="02020603050405020304" pitchFamily="18" charset="0"/>
                <a:cs typeface="Times New Roman" panose="02020603050405020304" pitchFamily="18" charset="0"/>
              </a:rPr>
              <a:t> s</a:t>
            </a:r>
            <a:r>
              <a:rPr lang="en-GB" dirty="0" smtClean="0">
                <a:latin typeface="Times New Roman" panose="02020603050405020304" pitchFamily="18" charset="0"/>
                <a:cs typeface="Times New Roman" panose="02020603050405020304" pitchFamily="18" charset="0"/>
              </a:rPr>
              <a:t>elf</a:t>
            </a:r>
            <a:r>
              <a:rPr lang="hu-HU" dirty="0" smtClean="0">
                <a:latin typeface="Times New Roman" panose="02020603050405020304" pitchFamily="18" charset="0"/>
                <a:cs typeface="Times New Roman" panose="02020603050405020304" pitchFamily="18" charset="0"/>
              </a:rPr>
              <a:t>-</a:t>
            </a:r>
            <a:r>
              <a:rPr lang="en-GB" dirty="0" smtClean="0">
                <a:latin typeface="Times New Roman" panose="02020603050405020304" pitchFamily="18" charset="0"/>
                <a:cs typeface="Times New Roman" panose="02020603050405020304" pitchFamily="18" charset="0"/>
              </a:rPr>
              <a:t>conscious</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force</a:t>
            </a:r>
            <a:r>
              <a:rPr lang="en-GB" dirty="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a:t>
            </a:r>
            <a:r>
              <a:rPr lang="en-GB" dirty="0">
                <a:latin typeface="Times New Roman" panose="02020603050405020304" pitchFamily="18" charset="0"/>
                <a:cs typeface="Times New Roman" panose="02020603050405020304" pitchFamily="18" charset="0"/>
              </a:rPr>
              <a:t>Subaltern </a:t>
            </a:r>
            <a:r>
              <a:rPr lang="en-GB" dirty="0" smtClean="0">
                <a:latin typeface="Times New Roman" panose="02020603050405020304" pitchFamily="18" charset="0"/>
                <a:cs typeface="Times New Roman" panose="02020603050405020304" pitchFamily="18" charset="0"/>
              </a:rPr>
              <a:t>Studies</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Group</a:t>
            </a:r>
            <a:r>
              <a:rPr lang="en-GB" dirty="0">
                <a:latin typeface="Times New Roman" panose="02020603050405020304" pitchFamily="18" charset="0"/>
                <a:cs typeface="Times New Roman" panose="02020603050405020304" pitchFamily="18" charset="0"/>
              </a:rPr>
              <a:t>” in India, a radical group which attempted to articulate and give voice to </a:t>
            </a:r>
            <a:r>
              <a:rPr lang="en-GB" dirty="0" smtClean="0">
                <a:latin typeface="Times New Roman" panose="02020603050405020304" pitchFamily="18" charset="0"/>
                <a:cs typeface="Times New Roman" panose="02020603050405020304" pitchFamily="18" charset="0"/>
              </a:rPr>
              <a:t>the</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struggles </a:t>
            </a:r>
            <a:r>
              <a:rPr lang="en-GB" dirty="0">
                <a:latin typeface="Times New Roman" panose="02020603050405020304" pitchFamily="18" charset="0"/>
                <a:cs typeface="Times New Roman" panose="02020603050405020304" pitchFamily="18" charset="0"/>
              </a:rPr>
              <a:t>of the oppressed peasants of the Indian subcontinent.</a:t>
            </a:r>
          </a:p>
        </p:txBody>
      </p:sp>
    </p:spTree>
    <p:extLst>
      <p:ext uri="{BB962C8B-B14F-4D97-AF65-F5344CB8AC3E}">
        <p14:creationId xmlns:p14="http://schemas.microsoft.com/office/powerpoint/2010/main" val="2429547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313509"/>
            <a:ext cx="10515600" cy="574765"/>
          </a:xfrm>
        </p:spPr>
        <p:txBody>
          <a:bodyPr>
            <a:normAutofit fontScale="90000"/>
          </a:bodyPr>
          <a:lstStyle/>
          <a:p>
            <a:pPr algn="ctr"/>
            <a:r>
              <a:rPr lang="hu-HU" dirty="0" err="1" smtClean="0">
                <a:latin typeface="Times New Roman" panose="02020603050405020304" pitchFamily="18" charset="0"/>
                <a:cs typeface="Times New Roman" panose="02020603050405020304" pitchFamily="18" charset="0"/>
              </a:rPr>
              <a:t>Spivak</a:t>
            </a:r>
            <a:r>
              <a:rPr lang="hu-HU" dirty="0" smtClean="0">
                <a:latin typeface="Times New Roman" panose="02020603050405020304" pitchFamily="18" charset="0"/>
                <a:cs typeface="Times New Roman" panose="02020603050405020304" pitchFamily="18" charset="0"/>
              </a:rPr>
              <a:t> 2</a:t>
            </a:r>
            <a:endParaRPr lang="en-GB" dirty="0">
              <a:latin typeface="Times New Roman" panose="02020603050405020304" pitchFamily="18" charset="0"/>
              <a:cs typeface="Times New Roman" panose="02020603050405020304" pitchFamily="18" charset="0"/>
            </a:endParaRPr>
          </a:p>
        </p:txBody>
      </p:sp>
      <p:sp>
        <p:nvSpPr>
          <p:cNvPr id="3" name="Tartalom helye 2"/>
          <p:cNvSpPr>
            <a:spLocks noGrp="1"/>
          </p:cNvSpPr>
          <p:nvPr>
            <p:ph idx="1"/>
          </p:nvPr>
        </p:nvSpPr>
        <p:spPr>
          <a:xfrm>
            <a:off x="156755" y="888274"/>
            <a:ext cx="11659688" cy="5812972"/>
          </a:xfrm>
        </p:spPr>
        <p:txBody>
          <a:bodyPr>
            <a:normAutofit lnSpcReduction="10000"/>
          </a:bodyPr>
          <a:lstStyle/>
          <a:p>
            <a:pPr marL="0" indent="0">
              <a:buNone/>
            </a:pPr>
            <a:r>
              <a:rPr lang="hu-HU" dirty="0" smtClean="0">
                <a:latin typeface="Times New Roman" panose="02020603050405020304" pitchFamily="18" charset="0"/>
                <a:cs typeface="Times New Roman" panose="02020603050405020304" pitchFamily="18" charset="0"/>
              </a:rPr>
              <a:t>R</a:t>
            </a:r>
            <a:r>
              <a:rPr lang="en-GB" dirty="0" err="1" smtClean="0">
                <a:latin typeface="Times New Roman" panose="02020603050405020304" pitchFamily="18" charset="0"/>
                <a:cs typeface="Times New Roman" panose="02020603050405020304" pitchFamily="18" charset="0"/>
              </a:rPr>
              <a:t>ecounts</a:t>
            </a:r>
            <a:r>
              <a:rPr lang="en-GB" dirty="0" smtClean="0">
                <a:latin typeface="Times New Roman" panose="02020603050405020304" pitchFamily="18" charset="0"/>
                <a:cs typeface="Times New Roman" panose="02020603050405020304" pitchFamily="18" charset="0"/>
              </a:rPr>
              <a:t> a powerful story of a young woman in India,</a:t>
            </a:r>
            <a:r>
              <a:rPr lang="hu-HU"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Bhubaneswari</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Bhaduri</a:t>
            </a:r>
            <a:r>
              <a:rPr lang="en-GB" dirty="0" smtClean="0">
                <a:latin typeface="Times New Roman" panose="02020603050405020304" pitchFamily="18" charset="0"/>
                <a:cs typeface="Times New Roman" panose="02020603050405020304" pitchFamily="18" charset="0"/>
              </a:rPr>
              <a:t>, who committed suicide in 1926 on account of her inability to</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perform a political assassination that had been assigned to her. </a:t>
            </a:r>
            <a:r>
              <a:rPr lang="en-GB" dirty="0" err="1" smtClean="0">
                <a:latin typeface="Times New Roman" panose="02020603050405020304" pitchFamily="18" charset="0"/>
                <a:cs typeface="Times New Roman" panose="02020603050405020304" pitchFamily="18" charset="0"/>
              </a:rPr>
              <a:t>Spivak</a:t>
            </a:r>
            <a:r>
              <a:rPr lang="en-GB" dirty="0" smtClean="0">
                <a:latin typeface="Times New Roman" panose="02020603050405020304" pitchFamily="18" charset="0"/>
                <a:cs typeface="Times New Roman" panose="02020603050405020304" pitchFamily="18" charset="0"/>
              </a:rPr>
              <a:t> notes that she</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timed this suicide to occur when she was menstruating so as to deter what would be</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the usual diagnosis of her act: that she had become pregnant. This suicide, says </a:t>
            </a:r>
            <a:r>
              <a:rPr lang="en-GB" dirty="0" err="1" smtClean="0">
                <a:latin typeface="Times New Roman" panose="02020603050405020304" pitchFamily="18" charset="0"/>
                <a:cs typeface="Times New Roman" panose="02020603050405020304" pitchFamily="18" charset="0"/>
              </a:rPr>
              <a:t>Spivak</a:t>
            </a:r>
            <a:r>
              <a:rPr lang="en-GB" dirty="0" smtClean="0">
                <a:latin typeface="Times New Roman" panose="02020603050405020304" pitchFamily="18" charset="0"/>
                <a:cs typeface="Times New Roman" panose="02020603050405020304" pitchFamily="18" charset="0"/>
              </a:rPr>
              <a:t>,</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was “an </a:t>
            </a:r>
            <a:r>
              <a:rPr lang="en-GB" dirty="0" err="1" smtClean="0">
                <a:latin typeface="Times New Roman" panose="02020603050405020304" pitchFamily="18" charset="0"/>
                <a:cs typeface="Times New Roman" panose="02020603050405020304" pitchFamily="18" charset="0"/>
              </a:rPr>
              <a:t>unemphatic</a:t>
            </a:r>
            <a:r>
              <a:rPr lang="en-GB" dirty="0" smtClean="0">
                <a:latin typeface="Times New Roman" panose="02020603050405020304" pitchFamily="18" charset="0"/>
                <a:cs typeface="Times New Roman" panose="02020603050405020304" pitchFamily="18" charset="0"/>
              </a:rPr>
              <a:t>, ad hoc, subaltern rewriting of the social text of </a:t>
            </a:r>
            <a:r>
              <a:rPr lang="en-GB" i="1" dirty="0" smtClean="0">
                <a:latin typeface="Times New Roman" panose="02020603050405020304" pitchFamily="18" charset="0"/>
                <a:cs typeface="Times New Roman" panose="02020603050405020304" pitchFamily="18" charset="0"/>
              </a:rPr>
              <a:t>sati</a:t>
            </a:r>
            <a:r>
              <a:rPr lang="en-GB" dirty="0" smtClean="0">
                <a:latin typeface="Times New Roman" panose="02020603050405020304" pitchFamily="18" charset="0"/>
                <a:cs typeface="Times New Roman" panose="02020603050405020304" pitchFamily="18" charset="0"/>
              </a:rPr>
              <a:t>-suicide.” And</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yet, when </a:t>
            </a:r>
            <a:r>
              <a:rPr lang="en-GB" dirty="0" err="1" smtClean="0">
                <a:latin typeface="Times New Roman" panose="02020603050405020304" pitchFamily="18" charset="0"/>
                <a:cs typeface="Times New Roman" panose="02020603050405020304" pitchFamily="18" charset="0"/>
              </a:rPr>
              <a:t>Spivak</a:t>
            </a:r>
            <a:r>
              <a:rPr lang="en-GB" dirty="0" smtClean="0">
                <a:latin typeface="Times New Roman" panose="02020603050405020304" pitchFamily="18" charset="0"/>
                <a:cs typeface="Times New Roman" panose="02020603050405020304" pitchFamily="18" charset="0"/>
              </a:rPr>
              <a:t> herself questioned the girl’s nieces about the incident, they “recalled”</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it as a “case of illicit love”. </a:t>
            </a:r>
            <a:r>
              <a:rPr lang="en-GB" dirty="0" err="1" smtClean="0">
                <a:latin typeface="Times New Roman" panose="02020603050405020304" pitchFamily="18" charset="0"/>
                <a:cs typeface="Times New Roman" panose="02020603050405020304" pitchFamily="18" charset="0"/>
              </a:rPr>
              <a:t>Bhubaneswari’s</a:t>
            </a:r>
            <a:r>
              <a:rPr lang="en-GB" dirty="0" smtClean="0">
                <a:latin typeface="Times New Roman" panose="02020603050405020304" pitchFamily="18" charset="0"/>
                <a:cs typeface="Times New Roman" panose="02020603050405020304" pitchFamily="18" charset="0"/>
              </a:rPr>
              <a:t> own “emancipated” granddaughters actually</a:t>
            </a:r>
            <a:r>
              <a:rPr lang="hu-HU" dirty="0" smtClean="0">
                <a:latin typeface="Times New Roman" panose="02020603050405020304" pitchFamily="18" charset="0"/>
                <a:cs typeface="Times New Roman" panose="02020603050405020304" pitchFamily="18" charset="0"/>
              </a:rPr>
              <a:t> c</a:t>
            </a:r>
            <a:r>
              <a:rPr lang="en-GB" dirty="0" err="1" smtClean="0">
                <a:latin typeface="Times New Roman" panose="02020603050405020304" pitchFamily="18" charset="0"/>
                <a:cs typeface="Times New Roman" panose="02020603050405020304" pitchFamily="18" charset="0"/>
              </a:rPr>
              <a:t>ontinued</a:t>
            </a:r>
            <a:r>
              <a:rPr lang="en-GB" dirty="0" smtClean="0">
                <a:latin typeface="Times New Roman" panose="02020603050405020304" pitchFamily="18" charset="0"/>
                <a:cs typeface="Times New Roman" panose="02020603050405020304" pitchFamily="18" charset="0"/>
              </a:rPr>
              <a:t> the process of her silencing: one of them became a US immigrant and</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attained an executive position in a transnational company. </a:t>
            </a:r>
            <a:r>
              <a:rPr lang="en-GB" dirty="0" err="1" smtClean="0">
                <a:latin typeface="Times New Roman" panose="02020603050405020304" pitchFamily="18" charset="0"/>
                <a:cs typeface="Times New Roman" panose="02020603050405020304" pitchFamily="18" charset="0"/>
              </a:rPr>
              <a:t>Spivak’s</a:t>
            </a:r>
            <a:r>
              <a:rPr lang="en-GB" dirty="0" smtClean="0">
                <a:latin typeface="Times New Roman" panose="02020603050405020304" pitchFamily="18" charset="0"/>
                <a:cs typeface="Times New Roman" panose="02020603050405020304" pitchFamily="18" charset="0"/>
              </a:rPr>
              <a:t> point is that the</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new empire, the new imperialism, had become global, and that complicity within its</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circuits and its operations is inevitable. </a:t>
            </a:r>
            <a:r>
              <a:rPr lang="en-GB" dirty="0">
                <a:latin typeface="Times New Roman" panose="02020603050405020304" pitchFamily="18" charset="0"/>
                <a:cs typeface="Times New Roman" panose="02020603050405020304" pitchFamily="18" charset="0"/>
              </a:rPr>
              <a:t>Even radical intellectuals, she explains, who </a:t>
            </a:r>
            <a:r>
              <a:rPr lang="en-GB" dirty="0" smtClean="0">
                <a:latin typeface="Times New Roman" panose="02020603050405020304" pitchFamily="18" charset="0"/>
                <a:cs typeface="Times New Roman" panose="02020603050405020304" pitchFamily="18" charset="0"/>
              </a:rPr>
              <a:t>would</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speak </a:t>
            </a:r>
            <a:r>
              <a:rPr lang="en-GB" dirty="0">
                <a:latin typeface="Times New Roman" panose="02020603050405020304" pitchFamily="18" charset="0"/>
                <a:cs typeface="Times New Roman" panose="02020603050405020304" pitchFamily="18" charset="0"/>
              </a:rPr>
              <a:t>on behalf of the oppressed, effectively romanticize and </a:t>
            </a:r>
            <a:r>
              <a:rPr lang="en-GB" dirty="0" err="1">
                <a:latin typeface="Times New Roman" panose="02020603050405020304" pitchFamily="18" charset="0"/>
                <a:cs typeface="Times New Roman" panose="02020603050405020304" pitchFamily="18" charset="0"/>
              </a:rPr>
              <a:t>essentialize</a:t>
            </a:r>
            <a:r>
              <a:rPr lang="en-GB" dirty="0">
                <a:latin typeface="Times New Roman" panose="02020603050405020304" pitchFamily="18" charset="0"/>
                <a:cs typeface="Times New Roman" panose="02020603050405020304" pitchFamily="18" charset="0"/>
              </a:rPr>
              <a:t> the </a:t>
            </a:r>
            <a:r>
              <a:rPr lang="en-GB" dirty="0" smtClean="0">
                <a:latin typeface="Times New Roman" panose="02020603050405020304" pitchFamily="18" charset="0"/>
                <a:cs typeface="Times New Roman" panose="02020603050405020304" pitchFamily="18" charset="0"/>
              </a:rPr>
              <a:t>other</a:t>
            </a:r>
            <a:r>
              <a:rPr lang="hu-HU" dirty="0" smtClean="0">
                <a:latin typeface="Times New Roman" panose="02020603050405020304" pitchFamily="18" charset="0"/>
                <a:cs typeface="Times New Roman" panose="02020603050405020304" pitchFamily="18" charset="0"/>
              </a:rPr>
              <a:t>.</a:t>
            </a:r>
            <a:r>
              <a:rPr lang="en-GB" dirty="0" smtClean="0">
                <a:latin typeface="Times New Roman" panose="02020603050405020304" pitchFamily="18" charset="0"/>
                <a:cs typeface="Times New Roman" panose="02020603050405020304" pitchFamily="18" charset="0"/>
              </a:rPr>
              <a:t> </a:t>
            </a:r>
            <a:r>
              <a:rPr lang="hu-HU" dirty="0" smtClean="0">
                <a:latin typeface="Times New Roman" panose="02020603050405020304" pitchFamily="18" charset="0"/>
                <a:cs typeface="Times New Roman" panose="02020603050405020304" pitchFamily="18" charset="0"/>
              </a:rPr>
              <a:t>S</a:t>
            </a:r>
            <a:r>
              <a:rPr lang="en-GB" dirty="0" smtClean="0">
                <a:latin typeface="Times New Roman" panose="02020603050405020304" pitchFamily="18" charset="0"/>
                <a:cs typeface="Times New Roman" panose="02020603050405020304" pitchFamily="18" charset="0"/>
              </a:rPr>
              <a:t>he recognizes that the speech of the</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subaltern girl was made to speak in her own (</a:t>
            </a:r>
            <a:r>
              <a:rPr lang="en-GB" dirty="0" err="1" smtClean="0">
                <a:latin typeface="Times New Roman" panose="02020603050405020304" pitchFamily="18" charset="0"/>
                <a:cs typeface="Times New Roman" panose="02020603050405020304" pitchFamily="18" charset="0"/>
              </a:rPr>
              <a:t>Spivak’s</a:t>
            </a:r>
            <a:r>
              <a:rPr lang="en-GB" dirty="0" smtClean="0">
                <a:latin typeface="Times New Roman" panose="02020603050405020304" pitchFamily="18" charset="0"/>
                <a:cs typeface="Times New Roman" panose="02020603050405020304" pitchFamily="18" charset="0"/>
              </a:rPr>
              <a:t>) text.</a:t>
            </a:r>
            <a:r>
              <a:rPr lang="hu-HU" dirty="0" smtClean="0">
                <a:latin typeface="Times New Roman" panose="02020603050405020304" pitchFamily="18" charset="0"/>
                <a:cs typeface="Times New Roman" panose="02020603050405020304" pitchFamily="18" charset="0"/>
              </a:rPr>
              <a:t> </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94236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lgn="ctr"/>
            <a:r>
              <a:rPr lang="hu-HU" dirty="0" err="1" smtClean="0">
                <a:latin typeface="Times New Roman" panose="02020603050405020304" pitchFamily="18" charset="0"/>
                <a:cs typeface="Times New Roman" panose="02020603050405020304" pitchFamily="18" charset="0"/>
              </a:rPr>
              <a:t>Spivak</a:t>
            </a:r>
            <a:r>
              <a:rPr lang="hu-HU" dirty="0" smtClean="0">
                <a:latin typeface="Times New Roman" panose="02020603050405020304" pitchFamily="18" charset="0"/>
                <a:cs typeface="Times New Roman" panose="02020603050405020304" pitchFamily="18" charset="0"/>
              </a:rPr>
              <a:t> 3</a:t>
            </a:r>
            <a:endParaRPr lang="en-GB" dirty="0">
              <a:latin typeface="Times New Roman" panose="02020603050405020304" pitchFamily="18" charset="0"/>
              <a:cs typeface="Times New Roman" panose="02020603050405020304" pitchFamily="18" charset="0"/>
            </a:endParaRPr>
          </a:p>
        </p:txBody>
      </p:sp>
      <p:sp>
        <p:nvSpPr>
          <p:cNvPr id="3" name="Tartalom helye 2"/>
          <p:cNvSpPr>
            <a:spLocks noGrp="1"/>
          </p:cNvSpPr>
          <p:nvPr>
            <p:ph idx="1"/>
          </p:nvPr>
        </p:nvSpPr>
        <p:spPr/>
        <p:txBody>
          <a:bodyPr/>
          <a:lstStyle/>
          <a:p>
            <a:pPr marL="0" indent="0">
              <a:buNone/>
            </a:pPr>
            <a:r>
              <a:rPr lang="en-GB" dirty="0" smtClean="0">
                <a:latin typeface="Times New Roman" panose="02020603050405020304" pitchFamily="18" charset="0"/>
                <a:cs typeface="Times New Roman" panose="02020603050405020304" pitchFamily="18" charset="0"/>
              </a:rPr>
              <a:t>“Strategic” essentialism: we can use essentialist language in a self-conscious way for practical, political purposes. Intellectuals should recognize the importance of the economic sphere but without investing it with any kind of absolute or ultimate explanatory power. She adds that participation in the political process – access to citizenship, becoming a voter – will help to mobilize the subaltern</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8190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p:cNvPicPr/>
          <p:nvPr/>
        </p:nvPicPr>
        <p:blipFill>
          <a:blip r:embed="rId2">
            <a:extLst>
              <a:ext uri="{28A0092B-C50C-407E-A947-70E740481C1C}">
                <a14:useLocalDpi xmlns:a14="http://schemas.microsoft.com/office/drawing/2010/main" val="0"/>
              </a:ext>
            </a:extLst>
          </a:blip>
          <a:srcRect/>
          <a:stretch>
            <a:fillRect/>
          </a:stretch>
        </p:blipFill>
        <p:spPr bwMode="auto">
          <a:xfrm>
            <a:off x="2717074" y="104503"/>
            <a:ext cx="6701246" cy="6753497"/>
          </a:xfrm>
          <a:prstGeom prst="rect">
            <a:avLst/>
          </a:prstGeom>
          <a:noFill/>
          <a:ln>
            <a:noFill/>
          </a:ln>
        </p:spPr>
      </p:pic>
    </p:spTree>
    <p:extLst>
      <p:ext uri="{BB962C8B-B14F-4D97-AF65-F5344CB8AC3E}">
        <p14:creationId xmlns:p14="http://schemas.microsoft.com/office/powerpoint/2010/main" val="13868624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365126"/>
            <a:ext cx="10515600" cy="523148"/>
          </a:xfrm>
        </p:spPr>
        <p:txBody>
          <a:bodyPr>
            <a:normAutofit fontScale="90000"/>
          </a:bodyPr>
          <a:lstStyle/>
          <a:p>
            <a:pPr algn="ctr"/>
            <a:r>
              <a:rPr lang="hu-HU" dirty="0" err="1" smtClean="0">
                <a:latin typeface="Times New Roman" panose="02020603050405020304" pitchFamily="18" charset="0"/>
                <a:cs typeface="Times New Roman" panose="02020603050405020304" pitchFamily="18" charset="0"/>
              </a:rPr>
              <a:t>Spivak</a:t>
            </a:r>
            <a:r>
              <a:rPr lang="hu-HU" dirty="0" smtClean="0">
                <a:latin typeface="Times New Roman" panose="02020603050405020304" pitchFamily="18" charset="0"/>
                <a:cs typeface="Times New Roman" panose="02020603050405020304" pitchFamily="18" charset="0"/>
              </a:rPr>
              <a:t> 4</a:t>
            </a:r>
            <a:endParaRPr lang="en-GB" dirty="0">
              <a:latin typeface="Times New Roman" panose="02020603050405020304" pitchFamily="18" charset="0"/>
              <a:cs typeface="Times New Roman" panose="02020603050405020304" pitchFamily="18" charset="0"/>
            </a:endParaRPr>
          </a:p>
        </p:txBody>
      </p:sp>
      <p:sp>
        <p:nvSpPr>
          <p:cNvPr id="3" name="Tartalom helye 2"/>
          <p:cNvSpPr>
            <a:spLocks noGrp="1"/>
          </p:cNvSpPr>
          <p:nvPr>
            <p:ph idx="1"/>
          </p:nvPr>
        </p:nvSpPr>
        <p:spPr>
          <a:xfrm>
            <a:off x="276497" y="1005840"/>
            <a:ext cx="11597640" cy="5603965"/>
          </a:xfrm>
        </p:spPr>
        <p:txBody>
          <a:bodyPr>
            <a:normAutofit/>
          </a:bodyPr>
          <a:lstStyle/>
          <a:p>
            <a:r>
              <a:rPr lang="en-GB" dirty="0" smtClean="0">
                <a:latin typeface="Times New Roman" panose="02020603050405020304" pitchFamily="18" charset="0"/>
                <a:cs typeface="Times New Roman" panose="02020603050405020304" pitchFamily="18" charset="0"/>
              </a:rPr>
              <a:t>“Three Women's Texts and a Critique of Imperialism” (1985): the ‘disappearance’ of the ‘gendered subaltern’ within liberal feminist discourses. The feminist norm has always been blinkered in its ‘isolationist admiration’ for individual female achievement. A rereading of women’s history shows that the “historical moment of feminism in the West” was itself defined “in terms of female access to individualism”.</a:t>
            </a:r>
          </a:p>
          <a:p>
            <a:r>
              <a:rPr lang="en-GB" i="1" dirty="0" smtClean="0">
                <a:latin typeface="Times New Roman" panose="02020603050405020304" pitchFamily="18" charset="0"/>
                <a:cs typeface="Times New Roman" panose="02020603050405020304" pitchFamily="18" charset="0"/>
              </a:rPr>
              <a:t>Jane Eyre</a:t>
            </a:r>
            <a:r>
              <a:rPr lang="en-GB" dirty="0" smtClean="0">
                <a:latin typeface="Times New Roman" panose="02020603050405020304" pitchFamily="18" charset="0"/>
                <a:cs typeface="Times New Roman" panose="02020603050405020304" pitchFamily="18" charset="0"/>
              </a:rPr>
              <a:t>: While feminist critics have conventionally read this novel as an allegorical account of female self-determination, </a:t>
            </a:r>
            <a:r>
              <a:rPr lang="en-GB" dirty="0" err="1" smtClean="0">
                <a:latin typeface="Times New Roman" panose="02020603050405020304" pitchFamily="18" charset="0"/>
                <a:cs typeface="Times New Roman" panose="02020603050405020304" pitchFamily="18" charset="0"/>
              </a:rPr>
              <a:t>Spivak</a:t>
            </a:r>
            <a:r>
              <a:rPr lang="en-GB" dirty="0" smtClean="0">
                <a:latin typeface="Times New Roman" panose="02020603050405020304" pitchFamily="18" charset="0"/>
                <a:cs typeface="Times New Roman" panose="02020603050405020304" pitchFamily="18" charset="0"/>
              </a:rPr>
              <a:t> in contrast argues that Jane Eyre’s personal progress through </a:t>
            </a:r>
            <a:r>
              <a:rPr lang="en-GB" dirty="0" err="1" smtClean="0">
                <a:latin typeface="Times New Roman" panose="02020603050405020304" pitchFamily="18" charset="0"/>
                <a:cs typeface="Times New Roman" panose="02020603050405020304" pitchFamily="18" charset="0"/>
              </a:rPr>
              <a:t>Brontë’s</a:t>
            </a:r>
            <a:r>
              <a:rPr lang="en-GB" dirty="0" smtClean="0">
                <a:latin typeface="Times New Roman" panose="02020603050405020304" pitchFamily="18" charset="0"/>
                <a:cs typeface="Times New Roman" panose="02020603050405020304" pitchFamily="18" charset="0"/>
              </a:rPr>
              <a:t> novel is predicated upon the violent effacement of the half-caste Bertha Mason.</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6589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8091" y="117566"/>
            <a:ext cx="9614263" cy="6740434"/>
          </a:xfrm>
          <a:prstGeom prst="rect">
            <a:avLst/>
          </a:prstGeom>
          <a:noFill/>
          <a:ln>
            <a:noFill/>
          </a:ln>
        </p:spPr>
      </p:pic>
    </p:spTree>
    <p:extLst>
      <p:ext uri="{BB962C8B-B14F-4D97-AF65-F5344CB8AC3E}">
        <p14:creationId xmlns:p14="http://schemas.microsoft.com/office/powerpoint/2010/main" val="2729263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365126"/>
            <a:ext cx="10515600" cy="497024"/>
          </a:xfrm>
        </p:spPr>
        <p:txBody>
          <a:bodyPr>
            <a:normAutofit fontScale="90000"/>
          </a:bodyPr>
          <a:lstStyle/>
          <a:p>
            <a:pPr algn="ctr"/>
            <a:r>
              <a:rPr lang="hu-HU" dirty="0" smtClean="0">
                <a:latin typeface="Times New Roman" panose="02020603050405020304" pitchFamily="18" charset="0"/>
                <a:cs typeface="Times New Roman" panose="02020603050405020304" pitchFamily="18" charset="0"/>
              </a:rPr>
              <a:t>World </a:t>
            </a:r>
            <a:r>
              <a:rPr lang="en-GB" dirty="0" smtClean="0">
                <a:latin typeface="Times New Roman" panose="02020603050405020304" pitchFamily="18" charset="0"/>
                <a:cs typeface="Times New Roman" panose="02020603050405020304" pitchFamily="18" charset="0"/>
              </a:rPr>
              <a:t>Immigration</a:t>
            </a:r>
            <a:r>
              <a:rPr lang="hu-HU" dirty="0" smtClean="0">
                <a:latin typeface="Times New Roman" panose="02020603050405020304" pitchFamily="18" charset="0"/>
                <a:cs typeface="Times New Roman" panose="02020603050405020304" pitchFamily="18" charset="0"/>
              </a:rPr>
              <a:t> 2010-2015 </a:t>
            </a:r>
            <a:endParaRPr lang="en-GB" dirty="0">
              <a:latin typeface="Times New Roman" panose="02020603050405020304" pitchFamily="18" charset="0"/>
              <a:cs typeface="Times New Roman" panose="02020603050405020304" pitchFamily="18" charset="0"/>
            </a:endParaRPr>
          </a:p>
        </p:txBody>
      </p:sp>
      <p:pic>
        <p:nvPicPr>
          <p:cNvPr id="6" name="Mapping the Worlds Immigration Flows Country-by-Countr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79269" y="954898"/>
            <a:ext cx="10855234" cy="5222065"/>
          </a:xfrm>
        </p:spPr>
      </p:pic>
    </p:spTree>
    <p:extLst>
      <p:ext uri="{BB962C8B-B14F-4D97-AF65-F5344CB8AC3E}">
        <p14:creationId xmlns:p14="http://schemas.microsoft.com/office/powerpoint/2010/main" val="28643344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100000">
                <p:cTn id="7"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365125"/>
            <a:ext cx="10515600" cy="941161"/>
          </a:xfrm>
        </p:spPr>
        <p:txBody>
          <a:bodyPr/>
          <a:lstStyle/>
          <a:p>
            <a:r>
              <a:rPr lang="en-GB" dirty="0" smtClean="0">
                <a:latin typeface="Times New Roman" panose="02020603050405020304" pitchFamily="18" charset="0"/>
                <a:cs typeface="Times New Roman" panose="02020603050405020304" pitchFamily="18" charset="0"/>
              </a:rPr>
              <a:t>UN International Migration Report 2017</a:t>
            </a:r>
            <a:endParaRPr lang="en-GB" dirty="0">
              <a:latin typeface="Times New Roman" panose="02020603050405020304" pitchFamily="18" charset="0"/>
              <a:cs typeface="Times New Roman" panose="02020603050405020304" pitchFamily="18" charset="0"/>
            </a:endParaRPr>
          </a:p>
        </p:txBody>
      </p:sp>
      <p:sp>
        <p:nvSpPr>
          <p:cNvPr id="3" name="Tartalom helye 2"/>
          <p:cNvSpPr>
            <a:spLocks noGrp="1"/>
          </p:cNvSpPr>
          <p:nvPr>
            <p:ph idx="1"/>
          </p:nvPr>
        </p:nvSpPr>
        <p:spPr>
          <a:xfrm>
            <a:off x="457200" y="1306286"/>
            <a:ext cx="11220994" cy="5146765"/>
          </a:xfrm>
        </p:spPr>
        <p:txBody>
          <a:bodyPr/>
          <a:lstStyle/>
          <a:p>
            <a:r>
              <a:rPr lang="en-GB" dirty="0" smtClean="0">
                <a:latin typeface="Times New Roman" panose="02020603050405020304" pitchFamily="18" charset="0"/>
                <a:cs typeface="Times New Roman" panose="02020603050405020304" pitchFamily="18" charset="0"/>
              </a:rPr>
              <a:t>Estimated 258 million people living in a country other than their country of birth: an increase of 49% since 2000.</a:t>
            </a:r>
          </a:p>
          <a:p>
            <a:r>
              <a:rPr lang="en-GB" dirty="0" smtClean="0">
                <a:latin typeface="Times New Roman" panose="02020603050405020304" pitchFamily="18" charset="0"/>
                <a:cs typeface="Times New Roman" panose="02020603050405020304" pitchFamily="18" charset="0"/>
              </a:rPr>
              <a:t>3.4% of people today are international migrants (2.8% in 2000).</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0729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74320" y="365126"/>
            <a:ext cx="11612880" cy="745218"/>
          </a:xfrm>
        </p:spPr>
        <p:txBody>
          <a:bodyPr/>
          <a:lstStyle/>
          <a:p>
            <a:pPr algn="ctr"/>
            <a:r>
              <a:rPr lang="en-GB" dirty="0" smtClean="0">
                <a:latin typeface="Times New Roman" panose="02020603050405020304" pitchFamily="18" charset="0"/>
                <a:cs typeface="Times New Roman" panose="02020603050405020304" pitchFamily="18" charset="0"/>
              </a:rPr>
              <a:t>Will to forget, need to remember</a:t>
            </a:r>
            <a:endParaRPr lang="en-GB" dirty="0">
              <a:latin typeface="Times New Roman" panose="02020603050405020304" pitchFamily="18" charset="0"/>
              <a:cs typeface="Times New Roman" panose="02020603050405020304" pitchFamily="18" charset="0"/>
            </a:endParaRPr>
          </a:p>
        </p:txBody>
      </p:sp>
      <p:sp>
        <p:nvSpPr>
          <p:cNvPr id="3" name="Tartalom helye 2"/>
          <p:cNvSpPr>
            <a:spLocks noGrp="1"/>
          </p:cNvSpPr>
          <p:nvPr>
            <p:ph idx="1"/>
          </p:nvPr>
        </p:nvSpPr>
        <p:spPr>
          <a:xfrm>
            <a:off x="274320" y="1306286"/>
            <a:ext cx="11612880" cy="5251268"/>
          </a:xfrm>
        </p:spPr>
        <p:txBody>
          <a:bodyPr>
            <a:normAutofit/>
          </a:bodyPr>
          <a:lstStyle/>
          <a:p>
            <a:pPr marL="0" indent="0">
              <a:buNone/>
            </a:pPr>
            <a:r>
              <a:rPr lang="en-GB" dirty="0" smtClean="0">
                <a:latin typeface="Times New Roman" panose="02020603050405020304" pitchFamily="18" charset="0"/>
                <a:cs typeface="Times New Roman" panose="02020603050405020304" pitchFamily="18" charset="0"/>
              </a:rPr>
              <a:t>The emergence of anti-colonial and ‘independent’ nation-States after colonialism is frequently accompanied by a desire to forget the colonial past. Postcolonial amnesia is symptomatic of the urge for historical self-invention or the need to make a new start—to erase painful memories of colonial. In response, post</a:t>
            </a:r>
            <a:r>
              <a:rPr lang="hu-HU" dirty="0" smtClean="0">
                <a:latin typeface="Times New Roman" panose="02020603050405020304" pitchFamily="18" charset="0"/>
                <a:cs typeface="Times New Roman" panose="02020603050405020304" pitchFamily="18" charset="0"/>
              </a:rPr>
              <a:t>-</a:t>
            </a:r>
            <a:r>
              <a:rPr lang="en-GB" dirty="0" smtClean="0">
                <a:latin typeface="Times New Roman" panose="02020603050405020304" pitchFamily="18" charset="0"/>
                <a:cs typeface="Times New Roman" panose="02020603050405020304" pitchFamily="18" charset="0"/>
              </a:rPr>
              <a:t>colonialism can be seen as a theoretical resistance to the mystifying amnesia of the colonial aftermath. It is a disciplinary project devoted to the academic task of revisiting, remembering and, crucially, interrogating the colonial past. The forgotten archive of the colonial encounter narrates multiple stories of contestation and its discomfiting other, complicity. Thus, in its therapeutic retrieval of the colonial past, post</a:t>
            </a:r>
            <a:r>
              <a:rPr lang="hu-HU" dirty="0" smtClean="0">
                <a:latin typeface="Times New Roman" panose="02020603050405020304" pitchFamily="18" charset="0"/>
                <a:cs typeface="Times New Roman" panose="02020603050405020304" pitchFamily="18" charset="0"/>
              </a:rPr>
              <a:t>-</a:t>
            </a:r>
            <a:r>
              <a:rPr lang="en-GB" dirty="0" smtClean="0">
                <a:latin typeface="Times New Roman" panose="02020603050405020304" pitchFamily="18" charset="0"/>
                <a:cs typeface="Times New Roman" panose="02020603050405020304" pitchFamily="18" charset="0"/>
              </a:rPr>
              <a:t>colonialism needs to define itself as an area of study which is willing not only to make, but also to gain, theoretical sense out of that past.</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2338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365126"/>
            <a:ext cx="10515600" cy="627651"/>
          </a:xfrm>
        </p:spPr>
        <p:txBody>
          <a:bodyPr>
            <a:normAutofit fontScale="90000"/>
          </a:bodyPr>
          <a:lstStyle/>
          <a:p>
            <a:r>
              <a:rPr lang="en-GB" dirty="0" smtClean="0">
                <a:latin typeface="Times New Roman" panose="02020603050405020304" pitchFamily="18" charset="0"/>
                <a:cs typeface="Times New Roman" panose="02020603050405020304" pitchFamily="18" charset="0"/>
              </a:rPr>
              <a:t>Postcolonial superstars (Booker or Nobel Prize )</a:t>
            </a:r>
            <a:endParaRPr lang="en-GB" dirty="0">
              <a:latin typeface="Times New Roman" panose="02020603050405020304" pitchFamily="18" charset="0"/>
              <a:cs typeface="Times New Roman" panose="02020603050405020304" pitchFamily="18" charset="0"/>
            </a:endParaRPr>
          </a:p>
        </p:txBody>
      </p:sp>
      <p:sp>
        <p:nvSpPr>
          <p:cNvPr id="3" name="Tartalom helye 2"/>
          <p:cNvSpPr>
            <a:spLocks noGrp="1"/>
          </p:cNvSpPr>
          <p:nvPr>
            <p:ph idx="1"/>
          </p:nvPr>
        </p:nvSpPr>
        <p:spPr>
          <a:xfrm>
            <a:off x="838200" y="1410790"/>
            <a:ext cx="10515600" cy="4766173"/>
          </a:xfrm>
        </p:spPr>
        <p:txBody>
          <a:bodyPr>
            <a:normAutofit/>
          </a:bodyPr>
          <a:lstStyle/>
          <a:p>
            <a:r>
              <a:rPr lang="en-GB" dirty="0" smtClean="0">
                <a:latin typeface="Times New Roman" panose="02020603050405020304" pitchFamily="18" charset="0"/>
                <a:cs typeface="Times New Roman" panose="02020603050405020304" pitchFamily="18" charset="0"/>
              </a:rPr>
              <a:t>Chinua Achebe and </a:t>
            </a:r>
            <a:r>
              <a:rPr lang="en-GB" dirty="0" err="1" smtClean="0">
                <a:latin typeface="Times New Roman" panose="02020603050405020304" pitchFamily="18" charset="0"/>
                <a:cs typeface="Times New Roman" panose="02020603050405020304" pitchFamily="18" charset="0"/>
              </a:rPr>
              <a:t>Wole</a:t>
            </a:r>
            <a:r>
              <a:rPr lang="en-GB" dirty="0" smtClean="0">
                <a:latin typeface="Times New Roman" panose="02020603050405020304" pitchFamily="18" charset="0"/>
                <a:cs typeface="Times New Roman" panose="02020603050405020304" pitchFamily="18" charset="0"/>
              </a:rPr>
              <a:t> Soyinka from Nigeria, </a:t>
            </a:r>
          </a:p>
          <a:p>
            <a:r>
              <a:rPr lang="en-GB" dirty="0" smtClean="0">
                <a:latin typeface="Times New Roman" panose="02020603050405020304" pitchFamily="18" charset="0"/>
                <a:cs typeface="Times New Roman" panose="02020603050405020304" pitchFamily="18" charset="0"/>
              </a:rPr>
              <a:t>Salman Rushdie and Arundhati Roy from India, </a:t>
            </a:r>
          </a:p>
          <a:p>
            <a:r>
              <a:rPr lang="en-GB" dirty="0" smtClean="0">
                <a:latin typeface="Times New Roman" panose="02020603050405020304" pitchFamily="18" charset="0"/>
                <a:cs typeface="Times New Roman" panose="02020603050405020304" pitchFamily="18" charset="0"/>
              </a:rPr>
              <a:t>Derek Walcott from the Caribbean, </a:t>
            </a:r>
          </a:p>
          <a:p>
            <a:r>
              <a:rPr lang="en-GB" dirty="0" smtClean="0">
                <a:latin typeface="Times New Roman" panose="02020603050405020304" pitchFamily="18" charset="0"/>
                <a:cs typeface="Times New Roman" panose="02020603050405020304" pitchFamily="18" charset="0"/>
              </a:rPr>
              <a:t>Seamus Heaney from Ireland, </a:t>
            </a:r>
          </a:p>
          <a:p>
            <a:r>
              <a:rPr lang="en-GB" dirty="0" smtClean="0">
                <a:latin typeface="Times New Roman" panose="02020603050405020304" pitchFamily="18" charset="0"/>
                <a:cs typeface="Times New Roman" panose="02020603050405020304" pitchFamily="18" charset="0"/>
              </a:rPr>
              <a:t>Margaret Atwood and Michael Ondaatje from Canada, </a:t>
            </a:r>
          </a:p>
          <a:p>
            <a:r>
              <a:rPr lang="en-GB" dirty="0" smtClean="0">
                <a:latin typeface="Times New Roman" panose="02020603050405020304" pitchFamily="18" charset="0"/>
                <a:cs typeface="Times New Roman" panose="02020603050405020304" pitchFamily="18" charset="0"/>
              </a:rPr>
              <a:t>Peter Carey and Patrick White from Australia,</a:t>
            </a:r>
          </a:p>
          <a:p>
            <a:r>
              <a:rPr lang="en-GB" dirty="0" smtClean="0">
                <a:latin typeface="Times New Roman" panose="02020603050405020304" pitchFamily="18" charset="0"/>
                <a:cs typeface="Times New Roman" panose="02020603050405020304" pitchFamily="18" charset="0"/>
              </a:rPr>
              <a:t>J. M. Coetzee and Nadine Gordimer from South Africa </a:t>
            </a:r>
          </a:p>
          <a:p>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4535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lgn="ctr"/>
            <a:r>
              <a:rPr lang="en-GB" dirty="0" smtClean="0">
                <a:latin typeface="Times New Roman" panose="02020603050405020304" pitchFamily="18" charset="0"/>
                <a:cs typeface="Times New Roman" panose="02020603050405020304" pitchFamily="18" charset="0"/>
              </a:rPr>
              <a:t>Caveat</a:t>
            </a:r>
            <a:endParaRPr lang="en-GB" dirty="0">
              <a:latin typeface="Times New Roman" panose="02020603050405020304" pitchFamily="18" charset="0"/>
              <a:cs typeface="Times New Roman" panose="02020603050405020304" pitchFamily="18" charset="0"/>
            </a:endParaRPr>
          </a:p>
        </p:txBody>
      </p:sp>
      <p:sp>
        <p:nvSpPr>
          <p:cNvPr id="3" name="Tartalom helye 2"/>
          <p:cNvSpPr>
            <a:spLocks noGrp="1"/>
          </p:cNvSpPr>
          <p:nvPr>
            <p:ph idx="1"/>
          </p:nvPr>
        </p:nvSpPr>
        <p:spPr/>
        <p:txBody>
          <a:bodyPr/>
          <a:lstStyle/>
          <a:p>
            <a:r>
              <a:rPr lang="hu-HU" dirty="0" smtClean="0">
                <a:latin typeface="Times New Roman" panose="02020603050405020304" pitchFamily="18" charset="0"/>
                <a:cs typeface="Times New Roman" panose="02020603050405020304" pitchFamily="18" charset="0"/>
              </a:rPr>
              <a:t>Stuart Hall: </a:t>
            </a:r>
            <a:r>
              <a:rPr lang="en-GB" dirty="0" smtClean="0">
                <a:latin typeface="Times New Roman" panose="02020603050405020304" pitchFamily="18" charset="0"/>
                <a:cs typeface="Times New Roman" panose="02020603050405020304" pitchFamily="18" charset="0"/>
              </a:rPr>
              <a:t>“Not </a:t>
            </a:r>
            <a:r>
              <a:rPr lang="en-GB" dirty="0">
                <a:latin typeface="Times New Roman" panose="02020603050405020304" pitchFamily="18" charset="0"/>
                <a:cs typeface="Times New Roman" panose="02020603050405020304" pitchFamily="18" charset="0"/>
              </a:rPr>
              <a:t>all societies </a:t>
            </a:r>
            <a:r>
              <a:rPr lang="en-GB" dirty="0" smtClean="0">
                <a:latin typeface="Times New Roman" panose="02020603050405020304" pitchFamily="18" charset="0"/>
                <a:cs typeface="Times New Roman" panose="02020603050405020304" pitchFamily="18" charset="0"/>
              </a:rPr>
              <a:t>are</a:t>
            </a:r>
            <a:r>
              <a:rPr lang="hu-H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post-colonial</a:t>
            </a:r>
            <a:r>
              <a:rPr lang="hu-HU" dirty="0" smtClean="0">
                <a:latin typeface="Times New Roman" panose="02020603050405020304" pitchFamily="18" charset="0"/>
                <a:cs typeface="Times New Roman" panose="02020603050405020304" pitchFamily="18" charset="0"/>
              </a:rPr>
              <a:t>’</a:t>
            </a:r>
            <a:r>
              <a:rPr lang="en-GB" dirty="0" smtClean="0">
                <a:latin typeface="Times New Roman" panose="02020603050405020304" pitchFamily="18" charset="0"/>
                <a:cs typeface="Times New Roman" panose="02020603050405020304" pitchFamily="18" charset="0"/>
              </a:rPr>
              <a:t> </a:t>
            </a:r>
            <a:r>
              <a:rPr lang="en-GB" i="1" dirty="0">
                <a:latin typeface="Times New Roman" panose="02020603050405020304" pitchFamily="18" charset="0"/>
                <a:cs typeface="Times New Roman" panose="02020603050405020304" pitchFamily="18" charset="0"/>
              </a:rPr>
              <a:t>in the same way . . </a:t>
            </a:r>
            <a:r>
              <a:rPr lang="en-GB" dirty="0">
                <a:latin typeface="Times New Roman" panose="02020603050405020304" pitchFamily="18" charset="0"/>
                <a:cs typeface="Times New Roman" panose="02020603050405020304" pitchFamily="18" charset="0"/>
              </a:rPr>
              <a:t>. But this does not mean they are not </a:t>
            </a:r>
            <a:r>
              <a:rPr lang="hu-HU" dirty="0" smtClean="0">
                <a:latin typeface="Times New Roman" panose="02020603050405020304" pitchFamily="18" charset="0"/>
                <a:cs typeface="Times New Roman" panose="02020603050405020304" pitchFamily="18" charset="0"/>
              </a:rPr>
              <a:t>’</a:t>
            </a:r>
            <a:r>
              <a:rPr lang="en-GB" dirty="0" smtClean="0">
                <a:latin typeface="Times New Roman" panose="02020603050405020304" pitchFamily="18" charset="0"/>
                <a:cs typeface="Times New Roman" panose="02020603050405020304" pitchFamily="18" charset="0"/>
              </a:rPr>
              <a:t>postcolonial</a:t>
            </a:r>
            <a:r>
              <a:rPr lang="hu-HU" dirty="0" smtClean="0">
                <a:latin typeface="Times New Roman" panose="02020603050405020304" pitchFamily="18" charset="0"/>
                <a:cs typeface="Times New Roman" panose="02020603050405020304" pitchFamily="18" charset="0"/>
              </a:rPr>
              <a:t>’ </a:t>
            </a:r>
            <a:r>
              <a:rPr lang="en-GB" i="1" dirty="0" smtClean="0">
                <a:latin typeface="Times New Roman" panose="02020603050405020304" pitchFamily="18" charset="0"/>
                <a:cs typeface="Times New Roman" panose="02020603050405020304" pitchFamily="18" charset="0"/>
              </a:rPr>
              <a:t>in </a:t>
            </a:r>
            <a:r>
              <a:rPr lang="en-GB" i="1" dirty="0">
                <a:latin typeface="Times New Roman" panose="02020603050405020304" pitchFamily="18" charset="0"/>
                <a:cs typeface="Times New Roman" panose="02020603050405020304" pitchFamily="18" charset="0"/>
              </a:rPr>
              <a:t>any way</a:t>
            </a:r>
            <a:r>
              <a:rPr lang="en-GB" dirty="0" smtClean="0">
                <a:latin typeface="Times New Roman" panose="02020603050405020304" pitchFamily="18" charset="0"/>
                <a:cs typeface="Times New Roman" panose="02020603050405020304" pitchFamily="18" charset="0"/>
              </a:rPr>
              <a:t>.</a:t>
            </a:r>
            <a:r>
              <a:rPr lang="hu-HU" dirty="0" smtClean="0">
                <a:latin typeface="Times New Roman" panose="02020603050405020304" pitchFamily="18" charset="0"/>
                <a:cs typeface="Times New Roman" panose="02020603050405020304" pitchFamily="18" charset="0"/>
              </a:rPr>
              <a:t>”</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9829542"/>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1635</TotalTime>
  <Words>3647</Words>
  <Application>Microsoft Office PowerPoint</Application>
  <PresentationFormat>Szélesvásznú</PresentationFormat>
  <Paragraphs>135</Paragraphs>
  <Slides>30</Slides>
  <Notes>0</Notes>
  <HiddenSlides>0</HiddenSlides>
  <MMClips>1</MMClips>
  <ScaleCrop>false</ScaleCrop>
  <HeadingPairs>
    <vt:vector size="6" baseType="variant">
      <vt:variant>
        <vt:lpstr>Használt betűtípusok</vt:lpstr>
      </vt:variant>
      <vt:variant>
        <vt:i4>4</vt:i4>
      </vt:variant>
      <vt:variant>
        <vt:lpstr>Téma</vt:lpstr>
      </vt:variant>
      <vt:variant>
        <vt:i4>1</vt:i4>
      </vt:variant>
      <vt:variant>
        <vt:lpstr>Diacímek</vt:lpstr>
      </vt:variant>
      <vt:variant>
        <vt:i4>30</vt:i4>
      </vt:variant>
    </vt:vector>
  </HeadingPairs>
  <TitlesOfParts>
    <vt:vector size="35" baseType="lpstr">
      <vt:lpstr>Arial</vt:lpstr>
      <vt:lpstr>Calibri</vt:lpstr>
      <vt:lpstr>Calibri Light</vt:lpstr>
      <vt:lpstr>Times New Roman</vt:lpstr>
      <vt:lpstr>Office-téma</vt:lpstr>
      <vt:lpstr>Postcolonial and  Diaspora Studies</vt:lpstr>
      <vt:lpstr>Empire</vt:lpstr>
      <vt:lpstr>PowerPoint-bemutató</vt:lpstr>
      <vt:lpstr>PowerPoint-bemutató</vt:lpstr>
      <vt:lpstr>World Immigration 2010-2015 </vt:lpstr>
      <vt:lpstr>UN International Migration Report 2017</vt:lpstr>
      <vt:lpstr>Will to forget, need to remember</vt:lpstr>
      <vt:lpstr>Postcolonial superstars (Booker or Nobel Prize )</vt:lpstr>
      <vt:lpstr>Caveat</vt:lpstr>
      <vt:lpstr>Textual Contest</vt:lpstr>
      <vt:lpstr>English as a Discipline</vt:lpstr>
      <vt:lpstr>Frantz Fanon (1925–61)</vt:lpstr>
      <vt:lpstr>Fanon 2</vt:lpstr>
      <vt:lpstr>Hegel, Introduction to the Philosophy of History (1837)</vt:lpstr>
      <vt:lpstr>Fanon 3</vt:lpstr>
      <vt:lpstr>Edward Said (1935–2003)</vt:lpstr>
      <vt:lpstr>Said, Orientalism (1978)</vt:lpstr>
      <vt:lpstr>Reception of Orientalism </vt:lpstr>
      <vt:lpstr>Covering Islam (1981)</vt:lpstr>
      <vt:lpstr>Culture and Imperialism (1993)</vt:lpstr>
      <vt:lpstr>Rudyard Kipling, “The White Man’s Burden: The United States and The Philippine Islands” (1899)</vt:lpstr>
      <vt:lpstr>The World, the Text, and the Critic (1984)</vt:lpstr>
      <vt:lpstr>Homi K. Bhabha </vt:lpstr>
      <vt:lpstr>Bhabha: Some key texts and concerns</vt:lpstr>
      <vt:lpstr>Bhabha: Some key texts and concerns 2</vt:lpstr>
      <vt:lpstr>Algeria and the post-structuralist turn</vt:lpstr>
      <vt:lpstr>Gayatri Chakravorty Spivak (b. 1942)</vt:lpstr>
      <vt:lpstr>Spivak 2</vt:lpstr>
      <vt:lpstr>Spivak 3</vt:lpstr>
      <vt:lpstr>Spivak 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Postcolonial and  Diaspora Studies</dc:title>
  <dc:creator>Gárdos Bálint</dc:creator>
  <cp:lastModifiedBy>Gárdos Bálint</cp:lastModifiedBy>
  <cp:revision>56</cp:revision>
  <dcterms:created xsi:type="dcterms:W3CDTF">2018-04-12T12:47:36Z</dcterms:created>
  <dcterms:modified xsi:type="dcterms:W3CDTF">2018-04-16T07:39:57Z</dcterms:modified>
</cp:coreProperties>
</file>